
<file path=[Content_Types].xml><?xml version="1.0" encoding="utf-8"?>
<Types xmlns="http://schemas.openxmlformats.org/package/2006/content-types">
  <Default Extension="png" ContentType="image/png"/>
  <Default Extension="svg" ContentType="image/svg+xml"/>
  <Default Extension="jfif" ContentType="image/jpe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4.xml" ContentType="application/vnd.openxmlformats-officedocument.theme+xml"/>
  <Override PartName="/ppt/slideLayouts/slideLayout34.xml" ContentType="application/vnd.openxmlformats-officedocument.presentationml.slideLayout+xml"/>
  <Override PartName="/ppt/theme/theme5.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0" r:id="rId3"/>
    <p:sldMasterId id="2147483675" r:id="rId4"/>
    <p:sldMasterId id="2147483683" r:id="rId5"/>
    <p:sldMasterId id="2147483687" r:id="rId6"/>
  </p:sldMasterIdLst>
  <p:notesMasterIdLst>
    <p:notesMasterId r:id="rId93"/>
  </p:notesMasterIdLst>
  <p:sldIdLst>
    <p:sldId id="257" r:id="rId7"/>
    <p:sldId id="468" r:id="rId8"/>
    <p:sldId id="284" r:id="rId9"/>
    <p:sldId id="428" r:id="rId10"/>
    <p:sldId id="429" r:id="rId11"/>
    <p:sldId id="430" r:id="rId12"/>
    <p:sldId id="457" r:id="rId13"/>
    <p:sldId id="498" r:id="rId14"/>
    <p:sldId id="456" r:id="rId15"/>
    <p:sldId id="449" r:id="rId16"/>
    <p:sldId id="460" r:id="rId17"/>
    <p:sldId id="492" r:id="rId18"/>
    <p:sldId id="451" r:id="rId19"/>
    <p:sldId id="472" r:id="rId20"/>
    <p:sldId id="475" r:id="rId21"/>
    <p:sldId id="499" r:id="rId22"/>
    <p:sldId id="495" r:id="rId23"/>
    <p:sldId id="493" r:id="rId24"/>
    <p:sldId id="494" r:id="rId25"/>
    <p:sldId id="455" r:id="rId26"/>
    <p:sldId id="489" r:id="rId27"/>
    <p:sldId id="500" r:id="rId28"/>
    <p:sldId id="354" r:id="rId29"/>
    <p:sldId id="469" r:id="rId30"/>
    <p:sldId id="256" r:id="rId31"/>
    <p:sldId id="288" r:id="rId32"/>
    <p:sldId id="285" r:id="rId33"/>
    <p:sldId id="290" r:id="rId34"/>
    <p:sldId id="279" r:id="rId35"/>
    <p:sldId id="277" r:id="rId36"/>
    <p:sldId id="501" r:id="rId37"/>
    <p:sldId id="283" r:id="rId38"/>
    <p:sldId id="278" r:id="rId39"/>
    <p:sldId id="289" r:id="rId40"/>
    <p:sldId id="267" r:id="rId41"/>
    <p:sldId id="470" r:id="rId42"/>
    <p:sldId id="287" r:id="rId43"/>
    <p:sldId id="369" r:id="rId44"/>
    <p:sldId id="371" r:id="rId45"/>
    <p:sldId id="442" r:id="rId46"/>
    <p:sldId id="375" r:id="rId47"/>
    <p:sldId id="384" r:id="rId48"/>
    <p:sldId id="439" r:id="rId49"/>
    <p:sldId id="407" r:id="rId50"/>
    <p:sldId id="280" r:id="rId51"/>
    <p:sldId id="402" r:id="rId52"/>
    <p:sldId id="406" r:id="rId53"/>
    <p:sldId id="444" r:id="rId54"/>
    <p:sldId id="445" r:id="rId55"/>
    <p:sldId id="441" r:id="rId56"/>
    <p:sldId id="443" r:id="rId57"/>
    <p:sldId id="421" r:id="rId58"/>
    <p:sldId id="377" r:id="rId59"/>
    <p:sldId id="434" r:id="rId60"/>
    <p:sldId id="453" r:id="rId61"/>
    <p:sldId id="395" r:id="rId62"/>
    <p:sldId id="471" r:id="rId63"/>
    <p:sldId id="258" r:id="rId64"/>
    <p:sldId id="286" r:id="rId65"/>
    <p:sldId id="321" r:id="rId66"/>
    <p:sldId id="310" r:id="rId67"/>
    <p:sldId id="502" r:id="rId68"/>
    <p:sldId id="307" r:id="rId69"/>
    <p:sldId id="308" r:id="rId70"/>
    <p:sldId id="315" r:id="rId71"/>
    <p:sldId id="503" r:id="rId72"/>
    <p:sldId id="311" r:id="rId73"/>
    <p:sldId id="316" r:id="rId74"/>
    <p:sldId id="309" r:id="rId75"/>
    <p:sldId id="318" r:id="rId76"/>
    <p:sldId id="295" r:id="rId77"/>
    <p:sldId id="317" r:id="rId78"/>
    <p:sldId id="319" r:id="rId79"/>
    <p:sldId id="298" r:id="rId80"/>
    <p:sldId id="322" r:id="rId81"/>
    <p:sldId id="504" r:id="rId82"/>
    <p:sldId id="313" r:id="rId83"/>
    <p:sldId id="323" r:id="rId84"/>
    <p:sldId id="505" r:id="rId85"/>
    <p:sldId id="314" r:id="rId86"/>
    <p:sldId id="506" r:id="rId87"/>
    <p:sldId id="274" r:id="rId88"/>
    <p:sldId id="306" r:id="rId89"/>
    <p:sldId id="292" r:id="rId90"/>
    <p:sldId id="300" r:id="rId91"/>
    <p:sldId id="271" r:id="rId92"/>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20000"/>
    <a:srgbClr val="7F7F7F"/>
    <a:srgbClr val="96969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6" d="100"/>
          <a:sy n="86" d="100"/>
        </p:scale>
        <p:origin x="562" y="8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84" Type="http://schemas.openxmlformats.org/officeDocument/2006/relationships/slide" Target="slides/slide78.xml"/><Relationship Id="rId89" Type="http://schemas.openxmlformats.org/officeDocument/2006/relationships/slide" Target="slides/slide83.xml"/><Relationship Id="rId16" Type="http://schemas.openxmlformats.org/officeDocument/2006/relationships/slide" Target="slides/slide10.xml"/><Relationship Id="rId11" Type="http://schemas.openxmlformats.org/officeDocument/2006/relationships/slide" Target="slides/slide5.xml"/><Relationship Id="rId32" Type="http://schemas.openxmlformats.org/officeDocument/2006/relationships/slide" Target="slides/slide26.xml"/><Relationship Id="rId37" Type="http://schemas.openxmlformats.org/officeDocument/2006/relationships/slide" Target="slides/slide31.xml"/><Relationship Id="rId53" Type="http://schemas.openxmlformats.org/officeDocument/2006/relationships/slide" Target="slides/slide47.xml"/><Relationship Id="rId58" Type="http://schemas.openxmlformats.org/officeDocument/2006/relationships/slide" Target="slides/slide52.xml"/><Relationship Id="rId74" Type="http://schemas.openxmlformats.org/officeDocument/2006/relationships/slide" Target="slides/slide68.xml"/><Relationship Id="rId79" Type="http://schemas.openxmlformats.org/officeDocument/2006/relationships/slide" Target="slides/slide73.xml"/><Relationship Id="rId5" Type="http://schemas.openxmlformats.org/officeDocument/2006/relationships/slideMaster" Target="slideMasters/slideMaster5.xml"/><Relationship Id="rId90" Type="http://schemas.openxmlformats.org/officeDocument/2006/relationships/slide" Target="slides/slide84.xml"/><Relationship Id="rId95" Type="http://schemas.openxmlformats.org/officeDocument/2006/relationships/viewProps" Target="viewProps.xml"/><Relationship Id="rId22" Type="http://schemas.openxmlformats.org/officeDocument/2006/relationships/slide" Target="slides/slide16.xml"/><Relationship Id="rId27" Type="http://schemas.openxmlformats.org/officeDocument/2006/relationships/slide" Target="slides/slide21.xml"/><Relationship Id="rId43" Type="http://schemas.openxmlformats.org/officeDocument/2006/relationships/slide" Target="slides/slide37.xml"/><Relationship Id="rId48" Type="http://schemas.openxmlformats.org/officeDocument/2006/relationships/slide" Target="slides/slide42.xml"/><Relationship Id="rId64" Type="http://schemas.openxmlformats.org/officeDocument/2006/relationships/slide" Target="slides/slide58.xml"/><Relationship Id="rId69" Type="http://schemas.openxmlformats.org/officeDocument/2006/relationships/slide" Target="slides/slide63.xml"/><Relationship Id="rId80" Type="http://schemas.openxmlformats.org/officeDocument/2006/relationships/slide" Target="slides/slide74.xml"/><Relationship Id="rId85" Type="http://schemas.openxmlformats.org/officeDocument/2006/relationships/slide" Target="slides/slide79.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slide" Target="slides/slide69.xml"/><Relationship Id="rId83" Type="http://schemas.openxmlformats.org/officeDocument/2006/relationships/slide" Target="slides/slide77.xml"/><Relationship Id="rId88" Type="http://schemas.openxmlformats.org/officeDocument/2006/relationships/slide" Target="slides/slide82.xml"/><Relationship Id="rId91" Type="http://schemas.openxmlformats.org/officeDocument/2006/relationships/slide" Target="slides/slide85.xml"/><Relationship Id="rId9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slide" Target="slides/slide72.xml"/><Relationship Id="rId81" Type="http://schemas.openxmlformats.org/officeDocument/2006/relationships/slide" Target="slides/slide75.xml"/><Relationship Id="rId86" Type="http://schemas.openxmlformats.org/officeDocument/2006/relationships/slide" Target="slides/slide80.xml"/><Relationship Id="rId94"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slide" Target="slides/slide70.xml"/><Relationship Id="rId97" Type="http://schemas.openxmlformats.org/officeDocument/2006/relationships/tableStyles" Target="tableStyles.xml"/><Relationship Id="rId7" Type="http://schemas.openxmlformats.org/officeDocument/2006/relationships/slide" Target="slides/slide1.xml"/><Relationship Id="rId71" Type="http://schemas.openxmlformats.org/officeDocument/2006/relationships/slide" Target="slides/slide65.xml"/><Relationship Id="rId92" Type="http://schemas.openxmlformats.org/officeDocument/2006/relationships/slide" Target="slides/slide86.xml"/><Relationship Id="rId2" Type="http://schemas.openxmlformats.org/officeDocument/2006/relationships/slideMaster" Target="slideMasters/slideMaster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slide" Target="slides/slide60.xml"/><Relationship Id="rId87" Type="http://schemas.openxmlformats.org/officeDocument/2006/relationships/slide" Target="slides/slide81.xml"/><Relationship Id="rId61" Type="http://schemas.openxmlformats.org/officeDocument/2006/relationships/slide" Target="slides/slide55.xml"/><Relationship Id="rId82" Type="http://schemas.openxmlformats.org/officeDocument/2006/relationships/slide" Target="slides/slide76.xml"/><Relationship Id="rId19" Type="http://schemas.openxmlformats.org/officeDocument/2006/relationships/slide" Target="slides/slide13.xml"/><Relationship Id="rId14" Type="http://schemas.openxmlformats.org/officeDocument/2006/relationships/slide" Target="slides/slide8.xml"/><Relationship Id="rId30" Type="http://schemas.openxmlformats.org/officeDocument/2006/relationships/slide" Target="slides/slide24.xml"/><Relationship Id="rId35" Type="http://schemas.openxmlformats.org/officeDocument/2006/relationships/slide" Target="slides/slide29.xml"/><Relationship Id="rId56" Type="http://schemas.openxmlformats.org/officeDocument/2006/relationships/slide" Target="slides/slide50.xml"/><Relationship Id="rId77" Type="http://schemas.openxmlformats.org/officeDocument/2006/relationships/slide" Target="slides/slide71.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93"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8670F00-4FA9-F041-97D5-0064DF0E7B2E}" type="doc">
      <dgm:prSet loTypeId="urn:microsoft.com/office/officeart/2005/8/layout/radial4" loCatId="" qsTypeId="urn:microsoft.com/office/officeart/2005/8/quickstyle/simple1" qsCatId="simple" csTypeId="urn:microsoft.com/office/officeart/2005/8/colors/accent1_2" csCatId="accent1" phldr="1"/>
      <dgm:spPr/>
      <dgm:t>
        <a:bodyPr/>
        <a:lstStyle/>
        <a:p>
          <a:endParaRPr lang="en-GB"/>
        </a:p>
      </dgm:t>
    </dgm:pt>
    <dgm:pt modelId="{719BCFA4-027B-5345-ACB1-26E8FD7B7423}">
      <dgm:prSet phldrT="[Text]"/>
      <dgm:spPr>
        <a:xfrm>
          <a:off x="6168481" y="2455396"/>
          <a:ext cx="2137489" cy="2137489"/>
        </a:xfrm>
        <a:prstGeom prst="ellipse">
          <a:avLst/>
        </a:prstGeom>
        <a:solidFill>
          <a:srgbClr val="4F81BD">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r>
            <a:rPr lang="en-GB" dirty="0">
              <a:solidFill>
                <a:sysClr val="window" lastClr="FFFFFF"/>
              </a:solidFill>
              <a:latin typeface="+mj-lt"/>
              <a:ea typeface="+mn-ea"/>
              <a:cs typeface="+mn-cs"/>
            </a:rPr>
            <a:t>CC-DEMOS</a:t>
          </a:r>
        </a:p>
      </dgm:t>
    </dgm:pt>
    <dgm:pt modelId="{625AC6E5-A921-1C40-B07B-D68E761FF371}" type="parTrans" cxnId="{76A1F0A2-FB0F-034F-937B-2BFC3F692856}">
      <dgm:prSet/>
      <dgm:spPr/>
      <dgm:t>
        <a:bodyPr/>
        <a:lstStyle/>
        <a:p>
          <a:endParaRPr lang="en-GB"/>
        </a:p>
      </dgm:t>
    </dgm:pt>
    <dgm:pt modelId="{562D6EC3-7CD6-F34C-8254-E55179DEDC8B}" type="sibTrans" cxnId="{76A1F0A2-FB0F-034F-937B-2BFC3F692856}">
      <dgm:prSet/>
      <dgm:spPr/>
      <dgm:t>
        <a:bodyPr/>
        <a:lstStyle/>
        <a:p>
          <a:endParaRPr lang="en-GB"/>
        </a:p>
      </dgm:t>
    </dgm:pt>
    <dgm:pt modelId="{EDC6098C-AFF0-7D40-AD3D-D5B36F3ABCFC}">
      <dgm:prSet phldrT="[Text]"/>
      <dgm:spPr>
        <a:xfrm>
          <a:off x="0" y="2987844"/>
          <a:ext cx="2030615" cy="1624492"/>
        </a:xfrm>
        <a:prstGeom prst="roundRect">
          <a:avLst>
            <a:gd name="adj" fmla="val 10000"/>
          </a:avLst>
        </a:prstGeom>
        <a:solidFill>
          <a:srgbClr val="4F81BD">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r>
            <a:rPr lang="en-GB" dirty="0">
              <a:solidFill>
                <a:sysClr val="window" lastClr="FFFFFF"/>
              </a:solidFill>
              <a:latin typeface="+mj-lt"/>
              <a:ea typeface="+mn-ea"/>
              <a:cs typeface="+mn-cs"/>
            </a:rPr>
            <a:t>Knowledge Repository</a:t>
          </a:r>
        </a:p>
      </dgm:t>
    </dgm:pt>
    <dgm:pt modelId="{A944D1B9-FB61-9A48-AEA2-CD7CFB9B0D13}" type="parTrans" cxnId="{A06D3C6A-A5CC-1840-9296-C94086AE4FC5}">
      <dgm:prSet/>
      <dgm:spPr>
        <a:xfrm rot="10647632">
          <a:off x="1012913" y="3387487"/>
          <a:ext cx="4875529" cy="609184"/>
        </a:xfrm>
        <a:prstGeom prst="leftArrow">
          <a:avLst>
            <a:gd name="adj1" fmla="val 60000"/>
            <a:gd name="adj2" fmla="val 50000"/>
          </a:avLst>
        </a:prstGeom>
        <a:solidFill>
          <a:srgbClr val="4F81BD">
            <a:tint val="60000"/>
            <a:hueOff val="0"/>
            <a:satOff val="0"/>
            <a:lumOff val="0"/>
            <a:alphaOff val="0"/>
          </a:srgbClr>
        </a:solidFill>
        <a:ln>
          <a:noFill/>
        </a:ln>
        <a:effectLst/>
      </dgm:spPr>
      <dgm:t>
        <a:bodyPr/>
        <a:lstStyle/>
        <a:p>
          <a:endParaRPr lang="en-GB"/>
        </a:p>
      </dgm:t>
    </dgm:pt>
    <dgm:pt modelId="{E316D123-B150-3D4A-9851-A3697F643B0F}" type="sibTrans" cxnId="{A06D3C6A-A5CC-1840-9296-C94086AE4FC5}">
      <dgm:prSet/>
      <dgm:spPr/>
      <dgm:t>
        <a:bodyPr/>
        <a:lstStyle/>
        <a:p>
          <a:endParaRPr lang="en-GB"/>
        </a:p>
      </dgm:t>
    </dgm:pt>
    <dgm:pt modelId="{B1621537-DA67-9946-B00F-232CA92E324D}">
      <dgm:prSet phldrT="[Text]"/>
      <dgm:spPr>
        <a:xfrm>
          <a:off x="454285" y="485465"/>
          <a:ext cx="2030615" cy="1624492"/>
        </a:xfrm>
        <a:prstGeom prst="roundRect">
          <a:avLst>
            <a:gd name="adj" fmla="val 10000"/>
          </a:avLst>
        </a:prstGeom>
        <a:solidFill>
          <a:srgbClr val="4F81BD">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r>
            <a:rPr lang="en-GB" dirty="0" err="1">
              <a:solidFill>
                <a:sysClr val="window" lastClr="FFFFFF"/>
              </a:solidFill>
              <a:latin typeface="+mj-lt"/>
              <a:ea typeface="+mn-ea"/>
              <a:cs typeface="+mn-cs"/>
            </a:rPr>
            <a:t>Experimentarium</a:t>
          </a:r>
          <a:endParaRPr lang="en-GB" dirty="0">
            <a:solidFill>
              <a:sysClr val="window" lastClr="FFFFFF"/>
            </a:solidFill>
            <a:latin typeface="+mj-lt"/>
            <a:ea typeface="+mn-ea"/>
            <a:cs typeface="+mn-cs"/>
          </a:endParaRPr>
        </a:p>
      </dgm:t>
    </dgm:pt>
    <dgm:pt modelId="{023E5A1A-6C69-C643-88E1-664B44608941}" type="parTrans" cxnId="{F3C626A8-FE03-B64E-859E-480DF0C89A32}">
      <dgm:prSet/>
      <dgm:spPr>
        <a:xfrm rot="12066460">
          <a:off x="1307478" y="1863252"/>
          <a:ext cx="4832442" cy="609184"/>
        </a:xfrm>
        <a:prstGeom prst="leftArrow">
          <a:avLst>
            <a:gd name="adj1" fmla="val 60000"/>
            <a:gd name="adj2" fmla="val 50000"/>
          </a:avLst>
        </a:prstGeom>
        <a:solidFill>
          <a:srgbClr val="4F81BD">
            <a:tint val="60000"/>
            <a:hueOff val="0"/>
            <a:satOff val="0"/>
            <a:lumOff val="0"/>
            <a:alphaOff val="0"/>
          </a:srgbClr>
        </a:solidFill>
        <a:ln>
          <a:noFill/>
        </a:ln>
        <a:effectLst/>
      </dgm:spPr>
      <dgm:t>
        <a:bodyPr/>
        <a:lstStyle/>
        <a:p>
          <a:endParaRPr lang="en-GB"/>
        </a:p>
      </dgm:t>
    </dgm:pt>
    <dgm:pt modelId="{E37CC5B8-D5DD-8C4B-BA13-F7BCBBDDBBA2}" type="sibTrans" cxnId="{F3C626A8-FE03-B64E-859E-480DF0C89A32}">
      <dgm:prSet/>
      <dgm:spPr/>
      <dgm:t>
        <a:bodyPr/>
        <a:lstStyle/>
        <a:p>
          <a:endParaRPr lang="en-GB"/>
        </a:p>
      </dgm:t>
    </dgm:pt>
    <dgm:pt modelId="{51924FF1-E56F-3144-9CAA-BD4B96E75BDB}">
      <dgm:prSet phldrT="[Text]"/>
      <dgm:spPr>
        <a:xfrm>
          <a:off x="3424631" y="14808"/>
          <a:ext cx="2030615" cy="1624492"/>
        </a:xfrm>
        <a:prstGeom prst="roundRect">
          <a:avLst>
            <a:gd name="adj" fmla="val 10000"/>
          </a:avLst>
        </a:prstGeom>
        <a:solidFill>
          <a:srgbClr val="4F81BD">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r>
            <a:rPr lang="en-GB" dirty="0">
              <a:solidFill>
                <a:sysClr val="window" lastClr="FFFFFF"/>
              </a:solidFill>
              <a:latin typeface="+mj-lt"/>
              <a:ea typeface="+mn-ea"/>
              <a:cs typeface="+mn-cs"/>
            </a:rPr>
            <a:t>Capacity Building</a:t>
          </a:r>
        </a:p>
      </dgm:t>
    </dgm:pt>
    <dgm:pt modelId="{8D439F13-8257-DC45-9741-30D9423936A3}" type="parTrans" cxnId="{E9BB0C9C-668F-B446-BB03-2458BCD0F3C8}">
      <dgm:prSet/>
      <dgm:spPr>
        <a:xfrm rot="13437313">
          <a:off x="4067092" y="1446329"/>
          <a:ext cx="2662074" cy="609184"/>
        </a:xfrm>
        <a:prstGeom prst="leftArrow">
          <a:avLst>
            <a:gd name="adj1" fmla="val 60000"/>
            <a:gd name="adj2" fmla="val 50000"/>
          </a:avLst>
        </a:prstGeom>
        <a:solidFill>
          <a:srgbClr val="4F81BD">
            <a:tint val="60000"/>
            <a:hueOff val="0"/>
            <a:satOff val="0"/>
            <a:lumOff val="0"/>
            <a:alphaOff val="0"/>
          </a:srgbClr>
        </a:solidFill>
        <a:ln>
          <a:noFill/>
        </a:ln>
        <a:effectLst/>
      </dgm:spPr>
      <dgm:t>
        <a:bodyPr/>
        <a:lstStyle/>
        <a:p>
          <a:endParaRPr lang="en-GB"/>
        </a:p>
      </dgm:t>
    </dgm:pt>
    <dgm:pt modelId="{90EB8A16-8F57-094E-A7F2-2E4C8F3B4B59}" type="sibTrans" cxnId="{E9BB0C9C-668F-B446-BB03-2458BCD0F3C8}">
      <dgm:prSet/>
      <dgm:spPr/>
      <dgm:t>
        <a:bodyPr/>
        <a:lstStyle/>
        <a:p>
          <a:endParaRPr lang="en-GB"/>
        </a:p>
      </dgm:t>
    </dgm:pt>
    <dgm:pt modelId="{7834FC04-D6EB-024F-A2FF-6DF3C25FB96D}">
      <dgm:prSet/>
      <dgm:spPr>
        <a:xfrm>
          <a:off x="6072967" y="0"/>
          <a:ext cx="2030615" cy="1624492"/>
        </a:xfrm>
        <a:prstGeom prst="roundRect">
          <a:avLst>
            <a:gd name="adj" fmla="val 10000"/>
          </a:avLst>
        </a:prstGeom>
        <a:solidFill>
          <a:srgbClr val="4F81BD">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r>
            <a:rPr lang="en-GB" dirty="0">
              <a:solidFill>
                <a:sysClr val="window" lastClr="FFFFFF"/>
              </a:solidFill>
              <a:latin typeface="+mj-lt"/>
              <a:ea typeface="+mn-ea"/>
              <a:cs typeface="+mn-cs"/>
            </a:rPr>
            <a:t>Service</a:t>
          </a:r>
        </a:p>
      </dgm:t>
    </dgm:pt>
    <dgm:pt modelId="{026681CC-9B56-214E-95A6-80B0CBC53907}" type="parTrans" cxnId="{AB0038EF-06DD-CD47-A5B2-D612F273545D}">
      <dgm:prSet/>
      <dgm:spPr>
        <a:xfrm rot="16011371">
          <a:off x="6352639" y="1284802"/>
          <a:ext cx="1556640" cy="609184"/>
        </a:xfrm>
        <a:prstGeom prst="leftArrow">
          <a:avLst>
            <a:gd name="adj1" fmla="val 60000"/>
            <a:gd name="adj2" fmla="val 50000"/>
          </a:avLst>
        </a:prstGeom>
        <a:solidFill>
          <a:srgbClr val="4F81BD">
            <a:tint val="60000"/>
            <a:hueOff val="0"/>
            <a:satOff val="0"/>
            <a:lumOff val="0"/>
            <a:alphaOff val="0"/>
          </a:srgbClr>
        </a:solidFill>
        <a:ln>
          <a:noFill/>
        </a:ln>
        <a:effectLst/>
      </dgm:spPr>
      <dgm:t>
        <a:bodyPr/>
        <a:lstStyle/>
        <a:p>
          <a:endParaRPr lang="en-GB"/>
        </a:p>
      </dgm:t>
    </dgm:pt>
    <dgm:pt modelId="{39B76704-B490-0A41-91C1-6256517B34A0}" type="sibTrans" cxnId="{AB0038EF-06DD-CD47-A5B2-D612F273545D}">
      <dgm:prSet/>
      <dgm:spPr/>
      <dgm:t>
        <a:bodyPr/>
        <a:lstStyle/>
        <a:p>
          <a:endParaRPr lang="en-GB"/>
        </a:p>
      </dgm:t>
    </dgm:pt>
    <dgm:pt modelId="{F24C59A3-9EE9-FB4F-8EBA-734D6A8D1B8A}">
      <dgm:prSet/>
      <dgm:spPr>
        <a:xfrm>
          <a:off x="2864366" y="3999211"/>
          <a:ext cx="2030615" cy="1624492"/>
        </a:xfrm>
        <a:prstGeom prst="roundRect">
          <a:avLst>
            <a:gd name="adj" fmla="val 10000"/>
          </a:avLst>
        </a:prstGeom>
        <a:solidFill>
          <a:srgbClr val="4F81BD">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r>
            <a:rPr lang="en-GB" dirty="0">
              <a:solidFill>
                <a:sysClr val="window" lastClr="FFFFFF"/>
              </a:solidFill>
              <a:latin typeface="+mj-lt"/>
              <a:ea typeface="+mn-ea"/>
              <a:cs typeface="+mn-cs"/>
            </a:rPr>
            <a:t>Community of Practice</a:t>
          </a:r>
        </a:p>
      </dgm:t>
    </dgm:pt>
    <dgm:pt modelId="{410C0C08-4D1F-8941-9AF3-D3CBA24552E1}" type="parTrans" cxnId="{7E73906F-89E8-1146-B05E-47EB9D4602BF}">
      <dgm:prSet/>
      <dgm:spPr>
        <a:xfrm rot="9541363">
          <a:off x="3800533" y="4079391"/>
          <a:ext cx="2388141" cy="609184"/>
        </a:xfrm>
        <a:prstGeom prst="leftArrow">
          <a:avLst>
            <a:gd name="adj1" fmla="val 60000"/>
            <a:gd name="adj2" fmla="val 50000"/>
          </a:avLst>
        </a:prstGeom>
        <a:solidFill>
          <a:srgbClr val="4F81BD">
            <a:tint val="60000"/>
            <a:hueOff val="0"/>
            <a:satOff val="0"/>
            <a:lumOff val="0"/>
            <a:alphaOff val="0"/>
          </a:srgbClr>
        </a:solidFill>
        <a:ln>
          <a:noFill/>
        </a:ln>
        <a:effectLst/>
      </dgm:spPr>
      <dgm:t>
        <a:bodyPr/>
        <a:lstStyle/>
        <a:p>
          <a:endParaRPr lang="en-GB"/>
        </a:p>
      </dgm:t>
    </dgm:pt>
    <dgm:pt modelId="{1865863E-7D4D-1443-B12E-540C1FDD38C1}" type="sibTrans" cxnId="{7E73906F-89E8-1146-B05E-47EB9D4602BF}">
      <dgm:prSet/>
      <dgm:spPr/>
      <dgm:t>
        <a:bodyPr/>
        <a:lstStyle/>
        <a:p>
          <a:endParaRPr lang="en-GB"/>
        </a:p>
      </dgm:t>
    </dgm:pt>
    <dgm:pt modelId="{B1860D64-1A6B-134C-9A15-EEDCF3F417E7}" type="pres">
      <dgm:prSet presAssocID="{48670F00-4FA9-F041-97D5-0064DF0E7B2E}" presName="cycle" presStyleCnt="0">
        <dgm:presLayoutVars>
          <dgm:chMax val="1"/>
          <dgm:dir/>
          <dgm:animLvl val="ctr"/>
          <dgm:resizeHandles val="exact"/>
        </dgm:presLayoutVars>
      </dgm:prSet>
      <dgm:spPr/>
    </dgm:pt>
    <dgm:pt modelId="{BE27D7C0-0DCF-DD48-83DF-44B2867CA5B5}" type="pres">
      <dgm:prSet presAssocID="{719BCFA4-027B-5345-ACB1-26E8FD7B7423}" presName="centerShape" presStyleLbl="node0" presStyleIdx="0" presStyleCnt="1" custLinFactNeighborX="95616" custLinFactNeighborY="-11603"/>
      <dgm:spPr/>
    </dgm:pt>
    <dgm:pt modelId="{9768B681-3065-1E49-87FC-2144F8273E45}" type="pres">
      <dgm:prSet presAssocID="{A944D1B9-FB61-9A48-AEA2-CD7CFB9B0D13}" presName="parTrans" presStyleLbl="bgSibTrans2D1" presStyleIdx="0" presStyleCnt="5"/>
      <dgm:spPr/>
    </dgm:pt>
    <dgm:pt modelId="{2CD9D921-3F39-C442-AD97-F48A7C1E9235}" type="pres">
      <dgm:prSet presAssocID="{EDC6098C-AFF0-7D40-AD3D-D5B36F3ABCFC}" presName="node" presStyleLbl="node1" presStyleIdx="0" presStyleCnt="5" custRadScaleRad="101208" custRadScaleInc="22737">
        <dgm:presLayoutVars>
          <dgm:bulletEnabled val="1"/>
        </dgm:presLayoutVars>
      </dgm:prSet>
      <dgm:spPr/>
    </dgm:pt>
    <dgm:pt modelId="{F5D57D31-2F1D-7943-9B80-4BE521D8D3B4}" type="pres">
      <dgm:prSet presAssocID="{023E5A1A-6C69-C643-88E1-664B44608941}" presName="parTrans" presStyleLbl="bgSibTrans2D1" presStyleIdx="1" presStyleCnt="5"/>
      <dgm:spPr/>
    </dgm:pt>
    <dgm:pt modelId="{82DBB969-82E6-514C-A286-D7B5E1F22E14}" type="pres">
      <dgm:prSet presAssocID="{B1621537-DA67-9946-B00F-232CA92E324D}" presName="node" presStyleLbl="node1" presStyleIdx="1" presStyleCnt="5" custRadScaleRad="127226" custRadScaleInc="7645">
        <dgm:presLayoutVars>
          <dgm:bulletEnabled val="1"/>
        </dgm:presLayoutVars>
      </dgm:prSet>
      <dgm:spPr/>
    </dgm:pt>
    <dgm:pt modelId="{52147B8F-B620-AD4E-9F5F-8900BBBE2908}" type="pres">
      <dgm:prSet presAssocID="{8D439F13-8257-DC45-9741-30D9423936A3}" presName="parTrans" presStyleLbl="bgSibTrans2D1" presStyleIdx="2" presStyleCnt="5"/>
      <dgm:spPr/>
    </dgm:pt>
    <dgm:pt modelId="{FCC3D2C6-EE7E-2247-81AF-29A0BF8E3175}" type="pres">
      <dgm:prSet presAssocID="{51924FF1-E56F-3144-9CAA-BD4B96E75BDB}" presName="node" presStyleLbl="node1" presStyleIdx="2" presStyleCnt="5" custRadScaleRad="109564" custRadScaleInc="13303">
        <dgm:presLayoutVars>
          <dgm:bulletEnabled val="1"/>
        </dgm:presLayoutVars>
      </dgm:prSet>
      <dgm:spPr/>
    </dgm:pt>
    <dgm:pt modelId="{6EE2874A-E6D3-0C42-A5E3-88BD3E5DB411}" type="pres">
      <dgm:prSet presAssocID="{026681CC-9B56-214E-95A6-80B0CBC53907}" presName="parTrans" presStyleLbl="bgSibTrans2D1" presStyleIdx="3" presStyleCnt="5"/>
      <dgm:spPr/>
    </dgm:pt>
    <dgm:pt modelId="{2F26B76A-BF57-124B-8283-388EAEA59A6F}" type="pres">
      <dgm:prSet presAssocID="{7834FC04-D6EB-024F-A2FF-6DF3C25FB96D}" presName="node" presStyleLbl="node1" presStyleIdx="3" presStyleCnt="5" custRadScaleRad="145972" custRadScaleInc="-14259">
        <dgm:presLayoutVars>
          <dgm:bulletEnabled val="1"/>
        </dgm:presLayoutVars>
      </dgm:prSet>
      <dgm:spPr/>
    </dgm:pt>
    <dgm:pt modelId="{89C03103-3F53-6445-B4AF-520A4ABE2F03}" type="pres">
      <dgm:prSet presAssocID="{410C0C08-4D1F-8941-9AF3-D3CBA24552E1}" presName="parTrans" presStyleLbl="bgSibTrans2D1" presStyleIdx="4" presStyleCnt="5"/>
      <dgm:spPr/>
    </dgm:pt>
    <dgm:pt modelId="{F599DF2D-CF26-E440-9D06-08710A4F2CF6}" type="pres">
      <dgm:prSet presAssocID="{F24C59A3-9EE9-FB4F-8EBA-734D6A8D1B8A}" presName="node" presStyleLbl="node1" presStyleIdx="4" presStyleCnt="5" custRadScaleRad="38478" custRadScaleInc="286352">
        <dgm:presLayoutVars>
          <dgm:bulletEnabled val="1"/>
        </dgm:presLayoutVars>
      </dgm:prSet>
      <dgm:spPr/>
    </dgm:pt>
  </dgm:ptLst>
  <dgm:cxnLst>
    <dgm:cxn modelId="{4BD96A1D-7DB5-6345-95E4-89426E9816B3}" type="presOf" srcId="{410C0C08-4D1F-8941-9AF3-D3CBA24552E1}" destId="{89C03103-3F53-6445-B4AF-520A4ABE2F03}" srcOrd="0" destOrd="0" presId="urn:microsoft.com/office/officeart/2005/8/layout/radial4"/>
    <dgm:cxn modelId="{ECE49E2C-C9B6-E745-9861-CC8EA03E78B6}" type="presOf" srcId="{48670F00-4FA9-F041-97D5-0064DF0E7B2E}" destId="{B1860D64-1A6B-134C-9A15-EEDCF3F417E7}" srcOrd="0" destOrd="0" presId="urn:microsoft.com/office/officeart/2005/8/layout/radial4"/>
    <dgm:cxn modelId="{3C833260-30AC-AD41-BF5F-12CE7DA96824}" type="presOf" srcId="{719BCFA4-027B-5345-ACB1-26E8FD7B7423}" destId="{BE27D7C0-0DCF-DD48-83DF-44B2867CA5B5}" srcOrd="0" destOrd="0" presId="urn:microsoft.com/office/officeart/2005/8/layout/radial4"/>
    <dgm:cxn modelId="{A06D3C6A-A5CC-1840-9296-C94086AE4FC5}" srcId="{719BCFA4-027B-5345-ACB1-26E8FD7B7423}" destId="{EDC6098C-AFF0-7D40-AD3D-D5B36F3ABCFC}" srcOrd="0" destOrd="0" parTransId="{A944D1B9-FB61-9A48-AEA2-CD7CFB9B0D13}" sibTransId="{E316D123-B150-3D4A-9851-A3697F643B0F}"/>
    <dgm:cxn modelId="{7E73906F-89E8-1146-B05E-47EB9D4602BF}" srcId="{719BCFA4-027B-5345-ACB1-26E8FD7B7423}" destId="{F24C59A3-9EE9-FB4F-8EBA-734D6A8D1B8A}" srcOrd="4" destOrd="0" parTransId="{410C0C08-4D1F-8941-9AF3-D3CBA24552E1}" sibTransId="{1865863E-7D4D-1443-B12E-540C1FDD38C1}"/>
    <dgm:cxn modelId="{3CA34577-23DD-A844-874C-002E702CA48A}" type="presOf" srcId="{F24C59A3-9EE9-FB4F-8EBA-734D6A8D1B8A}" destId="{F599DF2D-CF26-E440-9D06-08710A4F2CF6}" srcOrd="0" destOrd="0" presId="urn:microsoft.com/office/officeart/2005/8/layout/radial4"/>
    <dgm:cxn modelId="{0A45E487-188F-7049-A98B-522881616001}" type="presOf" srcId="{023E5A1A-6C69-C643-88E1-664B44608941}" destId="{F5D57D31-2F1D-7943-9B80-4BE521D8D3B4}" srcOrd="0" destOrd="0" presId="urn:microsoft.com/office/officeart/2005/8/layout/radial4"/>
    <dgm:cxn modelId="{4F250698-5689-0147-B539-9B319629FCD6}" type="presOf" srcId="{026681CC-9B56-214E-95A6-80B0CBC53907}" destId="{6EE2874A-E6D3-0C42-A5E3-88BD3E5DB411}" srcOrd="0" destOrd="0" presId="urn:microsoft.com/office/officeart/2005/8/layout/radial4"/>
    <dgm:cxn modelId="{20B10F99-97CD-324C-B115-F5E074E19937}" type="presOf" srcId="{A944D1B9-FB61-9A48-AEA2-CD7CFB9B0D13}" destId="{9768B681-3065-1E49-87FC-2144F8273E45}" srcOrd="0" destOrd="0" presId="urn:microsoft.com/office/officeart/2005/8/layout/radial4"/>
    <dgm:cxn modelId="{E9BB0C9C-668F-B446-BB03-2458BCD0F3C8}" srcId="{719BCFA4-027B-5345-ACB1-26E8FD7B7423}" destId="{51924FF1-E56F-3144-9CAA-BD4B96E75BDB}" srcOrd="2" destOrd="0" parTransId="{8D439F13-8257-DC45-9741-30D9423936A3}" sibTransId="{90EB8A16-8F57-094E-A7F2-2E4C8F3B4B59}"/>
    <dgm:cxn modelId="{76A1F0A2-FB0F-034F-937B-2BFC3F692856}" srcId="{48670F00-4FA9-F041-97D5-0064DF0E7B2E}" destId="{719BCFA4-027B-5345-ACB1-26E8FD7B7423}" srcOrd="0" destOrd="0" parTransId="{625AC6E5-A921-1C40-B07B-D68E761FF371}" sibTransId="{562D6EC3-7CD6-F34C-8254-E55179DEDC8B}"/>
    <dgm:cxn modelId="{F3C626A8-FE03-B64E-859E-480DF0C89A32}" srcId="{719BCFA4-027B-5345-ACB1-26E8FD7B7423}" destId="{B1621537-DA67-9946-B00F-232CA92E324D}" srcOrd="1" destOrd="0" parTransId="{023E5A1A-6C69-C643-88E1-664B44608941}" sibTransId="{E37CC5B8-D5DD-8C4B-BA13-F7BCBBDDBBA2}"/>
    <dgm:cxn modelId="{9245B6BC-09EA-254D-BB4F-14481F76301E}" type="presOf" srcId="{51924FF1-E56F-3144-9CAA-BD4B96E75BDB}" destId="{FCC3D2C6-EE7E-2247-81AF-29A0BF8E3175}" srcOrd="0" destOrd="0" presId="urn:microsoft.com/office/officeart/2005/8/layout/radial4"/>
    <dgm:cxn modelId="{B30422BE-DC1D-4D43-8C1E-732711804ADA}" type="presOf" srcId="{B1621537-DA67-9946-B00F-232CA92E324D}" destId="{82DBB969-82E6-514C-A286-D7B5E1F22E14}" srcOrd="0" destOrd="0" presId="urn:microsoft.com/office/officeart/2005/8/layout/radial4"/>
    <dgm:cxn modelId="{C9E206DD-F529-7D4D-BDA7-EDE358B92CAB}" type="presOf" srcId="{8D439F13-8257-DC45-9741-30D9423936A3}" destId="{52147B8F-B620-AD4E-9F5F-8900BBBE2908}" srcOrd="0" destOrd="0" presId="urn:microsoft.com/office/officeart/2005/8/layout/radial4"/>
    <dgm:cxn modelId="{4AEDC7E2-55BB-874A-927E-057AB45761F7}" type="presOf" srcId="{7834FC04-D6EB-024F-A2FF-6DF3C25FB96D}" destId="{2F26B76A-BF57-124B-8283-388EAEA59A6F}" srcOrd="0" destOrd="0" presId="urn:microsoft.com/office/officeart/2005/8/layout/radial4"/>
    <dgm:cxn modelId="{AB0038EF-06DD-CD47-A5B2-D612F273545D}" srcId="{719BCFA4-027B-5345-ACB1-26E8FD7B7423}" destId="{7834FC04-D6EB-024F-A2FF-6DF3C25FB96D}" srcOrd="3" destOrd="0" parTransId="{026681CC-9B56-214E-95A6-80B0CBC53907}" sibTransId="{39B76704-B490-0A41-91C1-6256517B34A0}"/>
    <dgm:cxn modelId="{E170CBEF-1449-5A41-B31C-846D5D6F2576}" type="presOf" srcId="{EDC6098C-AFF0-7D40-AD3D-D5B36F3ABCFC}" destId="{2CD9D921-3F39-C442-AD97-F48A7C1E9235}" srcOrd="0" destOrd="0" presId="urn:microsoft.com/office/officeart/2005/8/layout/radial4"/>
    <dgm:cxn modelId="{83D3BAD5-2814-4C4E-BA0F-347AAB788FE2}" type="presParOf" srcId="{B1860D64-1A6B-134C-9A15-EEDCF3F417E7}" destId="{BE27D7C0-0DCF-DD48-83DF-44B2867CA5B5}" srcOrd="0" destOrd="0" presId="urn:microsoft.com/office/officeart/2005/8/layout/radial4"/>
    <dgm:cxn modelId="{BA1DFD34-7F29-8B4E-B790-68A0FB210800}" type="presParOf" srcId="{B1860D64-1A6B-134C-9A15-EEDCF3F417E7}" destId="{9768B681-3065-1E49-87FC-2144F8273E45}" srcOrd="1" destOrd="0" presId="urn:microsoft.com/office/officeart/2005/8/layout/radial4"/>
    <dgm:cxn modelId="{BFFB180D-B372-BC40-AA54-CCCC68A2970F}" type="presParOf" srcId="{B1860D64-1A6B-134C-9A15-EEDCF3F417E7}" destId="{2CD9D921-3F39-C442-AD97-F48A7C1E9235}" srcOrd="2" destOrd="0" presId="urn:microsoft.com/office/officeart/2005/8/layout/radial4"/>
    <dgm:cxn modelId="{90A2DD11-84B2-8C4E-AED2-7FE8319BC7FB}" type="presParOf" srcId="{B1860D64-1A6B-134C-9A15-EEDCF3F417E7}" destId="{F5D57D31-2F1D-7943-9B80-4BE521D8D3B4}" srcOrd="3" destOrd="0" presId="urn:microsoft.com/office/officeart/2005/8/layout/radial4"/>
    <dgm:cxn modelId="{EC29F8D4-9324-4141-977D-F5AA2BA8C84D}" type="presParOf" srcId="{B1860D64-1A6B-134C-9A15-EEDCF3F417E7}" destId="{82DBB969-82E6-514C-A286-D7B5E1F22E14}" srcOrd="4" destOrd="0" presId="urn:microsoft.com/office/officeart/2005/8/layout/radial4"/>
    <dgm:cxn modelId="{ED5E9806-1D4F-2144-B9CE-2C30B9987DCF}" type="presParOf" srcId="{B1860D64-1A6B-134C-9A15-EEDCF3F417E7}" destId="{52147B8F-B620-AD4E-9F5F-8900BBBE2908}" srcOrd="5" destOrd="0" presId="urn:microsoft.com/office/officeart/2005/8/layout/radial4"/>
    <dgm:cxn modelId="{CA642A69-C929-AF4B-8E6B-597CBEA0C852}" type="presParOf" srcId="{B1860D64-1A6B-134C-9A15-EEDCF3F417E7}" destId="{FCC3D2C6-EE7E-2247-81AF-29A0BF8E3175}" srcOrd="6" destOrd="0" presId="urn:microsoft.com/office/officeart/2005/8/layout/radial4"/>
    <dgm:cxn modelId="{04495954-2187-B641-AC02-314EE3820059}" type="presParOf" srcId="{B1860D64-1A6B-134C-9A15-EEDCF3F417E7}" destId="{6EE2874A-E6D3-0C42-A5E3-88BD3E5DB411}" srcOrd="7" destOrd="0" presId="urn:microsoft.com/office/officeart/2005/8/layout/radial4"/>
    <dgm:cxn modelId="{C9A5B159-CA55-1E4A-9BBE-FC23E481475E}" type="presParOf" srcId="{B1860D64-1A6B-134C-9A15-EEDCF3F417E7}" destId="{2F26B76A-BF57-124B-8283-388EAEA59A6F}" srcOrd="8" destOrd="0" presId="urn:microsoft.com/office/officeart/2005/8/layout/radial4"/>
    <dgm:cxn modelId="{F02011C1-2261-E243-9E18-88BCB9BD9FDE}" type="presParOf" srcId="{B1860D64-1A6B-134C-9A15-EEDCF3F417E7}" destId="{89C03103-3F53-6445-B4AF-520A4ABE2F03}" srcOrd="9" destOrd="0" presId="urn:microsoft.com/office/officeart/2005/8/layout/radial4"/>
    <dgm:cxn modelId="{4E3A7F79-A99E-1341-A0F7-47C333D17E1D}" type="presParOf" srcId="{B1860D64-1A6B-134C-9A15-EEDCF3F417E7}" destId="{F599DF2D-CF26-E440-9D06-08710A4F2CF6}" srcOrd="10" destOrd="0" presId="urn:microsoft.com/office/officeart/2005/8/layout/radial4"/>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E27D7C0-0DCF-DD48-83DF-44B2867CA5B5}">
      <dsp:nvSpPr>
        <dsp:cNvPr id="0" name=""/>
        <dsp:cNvSpPr/>
      </dsp:nvSpPr>
      <dsp:spPr>
        <a:xfrm>
          <a:off x="4379115" y="1743130"/>
          <a:ext cx="1517442" cy="1517442"/>
        </a:xfrm>
        <a:prstGeom prst="ellipse">
          <a:avLst/>
        </a:prstGeom>
        <a:solidFill>
          <a:srgbClr val="4F81BD">
            <a:hueOff val="0"/>
            <a:satOff val="0"/>
            <a:lumOff val="0"/>
            <a:alphaOff val="0"/>
          </a:srgbClr>
        </a:solidFill>
        <a:ln w="254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en-GB" sz="2200" kern="1200" dirty="0">
              <a:solidFill>
                <a:sysClr val="window" lastClr="FFFFFF"/>
              </a:solidFill>
              <a:latin typeface="+mj-lt"/>
              <a:ea typeface="+mn-ea"/>
              <a:cs typeface="+mn-cs"/>
            </a:rPr>
            <a:t>CC-DEMOS</a:t>
          </a:r>
        </a:p>
      </dsp:txBody>
      <dsp:txXfrm>
        <a:off x="4601339" y="1965354"/>
        <a:ext cx="1072994" cy="1072994"/>
      </dsp:txXfrm>
    </dsp:sp>
    <dsp:sp modelId="{9768B681-3065-1E49-87FC-2144F8273E45}">
      <dsp:nvSpPr>
        <dsp:cNvPr id="0" name=""/>
        <dsp:cNvSpPr/>
      </dsp:nvSpPr>
      <dsp:spPr>
        <a:xfrm rot="10647632">
          <a:off x="719085" y="2404838"/>
          <a:ext cx="3461225" cy="432471"/>
        </a:xfrm>
        <a:prstGeom prst="leftArrow">
          <a:avLst>
            <a:gd name="adj1" fmla="val 60000"/>
            <a:gd name="adj2" fmla="val 50000"/>
          </a:avLst>
        </a:prstGeom>
        <a:solidFill>
          <a:srgbClr val="4F81BD">
            <a:tint val="60000"/>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sp>
    <dsp:sp modelId="{2CD9D921-3F39-C442-AD97-F48A7C1E9235}">
      <dsp:nvSpPr>
        <dsp:cNvPr id="0" name=""/>
        <dsp:cNvSpPr/>
      </dsp:nvSpPr>
      <dsp:spPr>
        <a:xfrm>
          <a:off x="0" y="2121124"/>
          <a:ext cx="1441570" cy="1153256"/>
        </a:xfrm>
        <a:prstGeom prst="roundRect">
          <a:avLst>
            <a:gd name="adj" fmla="val 10000"/>
          </a:avLst>
        </a:prstGeom>
        <a:solidFill>
          <a:srgbClr val="4F81BD">
            <a:hueOff val="0"/>
            <a:satOff val="0"/>
            <a:lumOff val="0"/>
            <a:alphaOff val="0"/>
          </a:srgbClr>
        </a:solidFill>
        <a:ln w="254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65" tIns="24765" rIns="24765" bIns="24765" numCol="1" spcCol="1270" anchor="ctr" anchorCtr="0">
          <a:noAutofit/>
        </a:bodyPr>
        <a:lstStyle/>
        <a:p>
          <a:pPr marL="0" lvl="0" indent="0" algn="ctr" defTabSz="577850">
            <a:lnSpc>
              <a:spcPct val="90000"/>
            </a:lnSpc>
            <a:spcBef>
              <a:spcPct val="0"/>
            </a:spcBef>
            <a:spcAft>
              <a:spcPct val="35000"/>
            </a:spcAft>
            <a:buNone/>
          </a:pPr>
          <a:r>
            <a:rPr lang="en-GB" sz="1300" kern="1200" dirty="0">
              <a:solidFill>
                <a:sysClr val="window" lastClr="FFFFFF"/>
              </a:solidFill>
              <a:latin typeface="+mj-lt"/>
              <a:ea typeface="+mn-ea"/>
              <a:cs typeface="+mn-cs"/>
            </a:rPr>
            <a:t>Knowledge Repository</a:t>
          </a:r>
        </a:p>
      </dsp:txBody>
      <dsp:txXfrm>
        <a:off x="33778" y="2154902"/>
        <a:ext cx="1374014" cy="1085700"/>
      </dsp:txXfrm>
    </dsp:sp>
    <dsp:sp modelId="{F5D57D31-2F1D-7943-9B80-4BE521D8D3B4}">
      <dsp:nvSpPr>
        <dsp:cNvPr id="0" name=""/>
        <dsp:cNvSpPr/>
      </dsp:nvSpPr>
      <dsp:spPr>
        <a:xfrm rot="12066460">
          <a:off x="928202" y="1322756"/>
          <a:ext cx="3430637" cy="432471"/>
        </a:xfrm>
        <a:prstGeom prst="leftArrow">
          <a:avLst>
            <a:gd name="adj1" fmla="val 60000"/>
            <a:gd name="adj2" fmla="val 50000"/>
          </a:avLst>
        </a:prstGeom>
        <a:solidFill>
          <a:srgbClr val="4F81BD">
            <a:tint val="60000"/>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sp>
    <dsp:sp modelId="{82DBB969-82E6-514C-A286-D7B5E1F22E14}">
      <dsp:nvSpPr>
        <dsp:cNvPr id="0" name=""/>
        <dsp:cNvSpPr/>
      </dsp:nvSpPr>
      <dsp:spPr>
        <a:xfrm>
          <a:off x="322505" y="344640"/>
          <a:ext cx="1441570" cy="1153256"/>
        </a:xfrm>
        <a:prstGeom prst="roundRect">
          <a:avLst>
            <a:gd name="adj" fmla="val 10000"/>
          </a:avLst>
        </a:prstGeom>
        <a:solidFill>
          <a:srgbClr val="4F81BD">
            <a:hueOff val="0"/>
            <a:satOff val="0"/>
            <a:lumOff val="0"/>
            <a:alphaOff val="0"/>
          </a:srgbClr>
        </a:solidFill>
        <a:ln w="254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65" tIns="24765" rIns="24765" bIns="24765" numCol="1" spcCol="1270" anchor="ctr" anchorCtr="0">
          <a:noAutofit/>
        </a:bodyPr>
        <a:lstStyle/>
        <a:p>
          <a:pPr marL="0" lvl="0" indent="0" algn="ctr" defTabSz="577850">
            <a:lnSpc>
              <a:spcPct val="90000"/>
            </a:lnSpc>
            <a:spcBef>
              <a:spcPct val="0"/>
            </a:spcBef>
            <a:spcAft>
              <a:spcPct val="35000"/>
            </a:spcAft>
            <a:buNone/>
          </a:pPr>
          <a:r>
            <a:rPr lang="en-GB" sz="1300" kern="1200" dirty="0" err="1">
              <a:solidFill>
                <a:sysClr val="window" lastClr="FFFFFF"/>
              </a:solidFill>
              <a:latin typeface="+mj-lt"/>
              <a:ea typeface="+mn-ea"/>
              <a:cs typeface="+mn-cs"/>
            </a:rPr>
            <a:t>Experimentarium</a:t>
          </a:r>
          <a:endParaRPr lang="en-GB" sz="1300" kern="1200" dirty="0">
            <a:solidFill>
              <a:sysClr val="window" lastClr="FFFFFF"/>
            </a:solidFill>
            <a:latin typeface="+mj-lt"/>
            <a:ea typeface="+mn-ea"/>
            <a:cs typeface="+mn-cs"/>
          </a:endParaRPr>
        </a:p>
      </dsp:txBody>
      <dsp:txXfrm>
        <a:off x="356283" y="378418"/>
        <a:ext cx="1374014" cy="1085700"/>
      </dsp:txXfrm>
    </dsp:sp>
    <dsp:sp modelId="{52147B8F-B620-AD4E-9F5F-8900BBBE2908}">
      <dsp:nvSpPr>
        <dsp:cNvPr id="0" name=""/>
        <dsp:cNvSpPr/>
      </dsp:nvSpPr>
      <dsp:spPr>
        <a:xfrm rot="13437313">
          <a:off x="2887301" y="1026775"/>
          <a:ext cx="1889854" cy="432471"/>
        </a:xfrm>
        <a:prstGeom prst="leftArrow">
          <a:avLst>
            <a:gd name="adj1" fmla="val 60000"/>
            <a:gd name="adj2" fmla="val 50000"/>
          </a:avLst>
        </a:prstGeom>
        <a:solidFill>
          <a:srgbClr val="4F81BD">
            <a:tint val="60000"/>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sp>
    <dsp:sp modelId="{FCC3D2C6-EE7E-2247-81AF-29A0BF8E3175}">
      <dsp:nvSpPr>
        <dsp:cNvPr id="0" name=""/>
        <dsp:cNvSpPr/>
      </dsp:nvSpPr>
      <dsp:spPr>
        <a:xfrm>
          <a:off x="2431207" y="10512"/>
          <a:ext cx="1441570" cy="1153256"/>
        </a:xfrm>
        <a:prstGeom prst="roundRect">
          <a:avLst>
            <a:gd name="adj" fmla="val 10000"/>
          </a:avLst>
        </a:prstGeom>
        <a:solidFill>
          <a:srgbClr val="4F81BD">
            <a:hueOff val="0"/>
            <a:satOff val="0"/>
            <a:lumOff val="0"/>
            <a:alphaOff val="0"/>
          </a:srgbClr>
        </a:solidFill>
        <a:ln w="254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65" tIns="24765" rIns="24765" bIns="24765" numCol="1" spcCol="1270" anchor="ctr" anchorCtr="0">
          <a:noAutofit/>
        </a:bodyPr>
        <a:lstStyle/>
        <a:p>
          <a:pPr marL="0" lvl="0" indent="0" algn="ctr" defTabSz="577850">
            <a:lnSpc>
              <a:spcPct val="90000"/>
            </a:lnSpc>
            <a:spcBef>
              <a:spcPct val="0"/>
            </a:spcBef>
            <a:spcAft>
              <a:spcPct val="35000"/>
            </a:spcAft>
            <a:buNone/>
          </a:pPr>
          <a:r>
            <a:rPr lang="en-GB" sz="1300" kern="1200" dirty="0">
              <a:solidFill>
                <a:sysClr val="window" lastClr="FFFFFF"/>
              </a:solidFill>
              <a:latin typeface="+mj-lt"/>
              <a:ea typeface="+mn-ea"/>
              <a:cs typeface="+mn-cs"/>
            </a:rPr>
            <a:t>Capacity Building</a:t>
          </a:r>
        </a:p>
      </dsp:txBody>
      <dsp:txXfrm>
        <a:off x="2464985" y="44290"/>
        <a:ext cx="1374014" cy="1085700"/>
      </dsp:txXfrm>
    </dsp:sp>
    <dsp:sp modelId="{6EE2874A-E6D3-0C42-A5E3-88BD3E5DB411}">
      <dsp:nvSpPr>
        <dsp:cNvPr id="0" name=""/>
        <dsp:cNvSpPr/>
      </dsp:nvSpPr>
      <dsp:spPr>
        <a:xfrm rot="16011371">
          <a:off x="4509853" y="912104"/>
          <a:ext cx="1105087" cy="432471"/>
        </a:xfrm>
        <a:prstGeom prst="leftArrow">
          <a:avLst>
            <a:gd name="adj1" fmla="val 60000"/>
            <a:gd name="adj2" fmla="val 50000"/>
          </a:avLst>
        </a:prstGeom>
        <a:solidFill>
          <a:srgbClr val="4F81BD">
            <a:tint val="60000"/>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sp>
    <dsp:sp modelId="{2F26B76A-BF57-124B-8283-388EAEA59A6F}">
      <dsp:nvSpPr>
        <dsp:cNvPr id="0" name=""/>
        <dsp:cNvSpPr/>
      </dsp:nvSpPr>
      <dsp:spPr>
        <a:xfrm>
          <a:off x="4311308" y="0"/>
          <a:ext cx="1441570" cy="1153256"/>
        </a:xfrm>
        <a:prstGeom prst="roundRect">
          <a:avLst>
            <a:gd name="adj" fmla="val 10000"/>
          </a:avLst>
        </a:prstGeom>
        <a:solidFill>
          <a:srgbClr val="4F81BD">
            <a:hueOff val="0"/>
            <a:satOff val="0"/>
            <a:lumOff val="0"/>
            <a:alphaOff val="0"/>
          </a:srgbClr>
        </a:solidFill>
        <a:ln w="254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65" tIns="24765" rIns="24765" bIns="24765" numCol="1" spcCol="1270" anchor="ctr" anchorCtr="0">
          <a:noAutofit/>
        </a:bodyPr>
        <a:lstStyle/>
        <a:p>
          <a:pPr marL="0" lvl="0" indent="0" algn="ctr" defTabSz="577850">
            <a:lnSpc>
              <a:spcPct val="90000"/>
            </a:lnSpc>
            <a:spcBef>
              <a:spcPct val="0"/>
            </a:spcBef>
            <a:spcAft>
              <a:spcPct val="35000"/>
            </a:spcAft>
            <a:buNone/>
          </a:pPr>
          <a:r>
            <a:rPr lang="en-GB" sz="1300" kern="1200" dirty="0">
              <a:solidFill>
                <a:sysClr val="window" lastClr="FFFFFF"/>
              </a:solidFill>
              <a:latin typeface="+mj-lt"/>
              <a:ea typeface="+mn-ea"/>
              <a:cs typeface="+mn-cs"/>
            </a:rPr>
            <a:t>Service</a:t>
          </a:r>
        </a:p>
      </dsp:txBody>
      <dsp:txXfrm>
        <a:off x="4345086" y="33778"/>
        <a:ext cx="1374014" cy="1085700"/>
      </dsp:txXfrm>
    </dsp:sp>
    <dsp:sp modelId="{89C03103-3F53-6445-B4AF-520A4ABE2F03}">
      <dsp:nvSpPr>
        <dsp:cNvPr id="0" name=""/>
        <dsp:cNvSpPr/>
      </dsp:nvSpPr>
      <dsp:spPr>
        <a:xfrm rot="9541363">
          <a:off x="2698067" y="2896033"/>
          <a:ext cx="1695384" cy="432471"/>
        </a:xfrm>
        <a:prstGeom prst="leftArrow">
          <a:avLst>
            <a:gd name="adj1" fmla="val 60000"/>
            <a:gd name="adj2" fmla="val 50000"/>
          </a:avLst>
        </a:prstGeom>
        <a:solidFill>
          <a:srgbClr val="4F81BD">
            <a:tint val="60000"/>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sp>
    <dsp:sp modelId="{F599DF2D-CF26-E440-9D06-08710A4F2CF6}">
      <dsp:nvSpPr>
        <dsp:cNvPr id="0" name=""/>
        <dsp:cNvSpPr/>
      </dsp:nvSpPr>
      <dsp:spPr>
        <a:xfrm>
          <a:off x="2033464" y="2839112"/>
          <a:ext cx="1441570" cy="1153256"/>
        </a:xfrm>
        <a:prstGeom prst="roundRect">
          <a:avLst>
            <a:gd name="adj" fmla="val 10000"/>
          </a:avLst>
        </a:prstGeom>
        <a:solidFill>
          <a:srgbClr val="4F81BD">
            <a:hueOff val="0"/>
            <a:satOff val="0"/>
            <a:lumOff val="0"/>
            <a:alphaOff val="0"/>
          </a:srgbClr>
        </a:solidFill>
        <a:ln w="254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65" tIns="24765" rIns="24765" bIns="24765" numCol="1" spcCol="1270" anchor="ctr" anchorCtr="0">
          <a:noAutofit/>
        </a:bodyPr>
        <a:lstStyle/>
        <a:p>
          <a:pPr marL="0" lvl="0" indent="0" algn="ctr" defTabSz="577850">
            <a:lnSpc>
              <a:spcPct val="90000"/>
            </a:lnSpc>
            <a:spcBef>
              <a:spcPct val="0"/>
            </a:spcBef>
            <a:spcAft>
              <a:spcPct val="35000"/>
            </a:spcAft>
            <a:buNone/>
          </a:pPr>
          <a:r>
            <a:rPr lang="en-GB" sz="1300" kern="1200" dirty="0">
              <a:solidFill>
                <a:sysClr val="window" lastClr="FFFFFF"/>
              </a:solidFill>
              <a:latin typeface="+mj-lt"/>
              <a:ea typeface="+mn-ea"/>
              <a:cs typeface="+mn-cs"/>
            </a:rPr>
            <a:t>Community of Practice</a:t>
          </a:r>
        </a:p>
      </dsp:txBody>
      <dsp:txXfrm>
        <a:off x="2067242" y="2872890"/>
        <a:ext cx="1374014" cy="1085700"/>
      </dsp:txXfrm>
    </dsp:sp>
  </dsp:spTree>
</dsp:drawing>
</file>

<file path=ppt/diagrams/layout1.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E506DF9-F0A8-42C4-8073-753FE7A813F5}" type="datetimeFigureOut">
              <a:rPr lang="en-AU" smtClean="0"/>
              <a:t>19/10/2021</a:t>
            </a:fld>
            <a:endParaRPr lang="en-AU"/>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AU"/>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B884118-C42D-41FE-A410-D319179E407E}" type="slidenum">
              <a:rPr lang="en-AU" smtClean="0"/>
              <a:t>‹#›</a:t>
            </a:fld>
            <a:endParaRPr lang="en-AU"/>
          </a:p>
        </p:txBody>
      </p:sp>
    </p:spTree>
    <p:extLst>
      <p:ext uri="{BB962C8B-B14F-4D97-AF65-F5344CB8AC3E}">
        <p14:creationId xmlns:p14="http://schemas.microsoft.com/office/powerpoint/2010/main" val="30753295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twitter.com/hashtag/COVID19?src=hashtag_click" TargetMode="External"/><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3" Type="http://schemas.openxmlformats.org/officeDocument/2006/relationships/hyperlink" Target="https://myintracomm.ec.europa.eu/corp/intellectual-property/Documents/2019_Reuse-guidelines%28CC-BY%29.pdf" TargetMode="External"/><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koptekst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200" b="0" i="0" u="none" strike="noStrike" kern="1200" cap="none" spc="0" normalizeH="0" baseline="0" noProof="0">
                <a:ln>
                  <a:noFill/>
                </a:ln>
                <a:solidFill>
                  <a:prstClr val="white"/>
                </a:solidFill>
                <a:effectLst/>
                <a:uLnTx/>
                <a:uFillTx/>
                <a:latin typeface="Verdana" charset="0"/>
                <a:ea typeface="Verdana" charset="0"/>
              </a:rPr>
              <a:t>Kop</a:t>
            </a:r>
          </a:p>
        </p:txBody>
      </p:sp>
      <p:sp>
        <p:nvSpPr>
          <p:cNvPr id="5" name="Tijdelijke aanduiding voor datum 4"/>
          <p:cNvSpPr>
            <a:spLocks noGrp="1"/>
          </p:cNvSpPr>
          <p:nvPr>
            <p:ph type="dt"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BD4361-0679-254E-8386-CB90F2692ABF}" type="datetime1">
              <a:rPr kumimoji="0" lang="nl-BE" sz="900" b="0" i="0" u="none" strike="noStrike" kern="1200" cap="none" spc="0" normalizeH="0" baseline="0" noProof="0" smtClean="0">
                <a:ln>
                  <a:noFill/>
                </a:ln>
                <a:solidFill>
                  <a:srgbClr val="0033A0"/>
                </a:solidFill>
                <a:effectLst/>
                <a:uLnTx/>
                <a:uFillTx/>
                <a:latin typeface="Verdana" charset="0"/>
                <a:ea typeface="Verdana" charset="0"/>
              </a:rPr>
              <a:pPr marL="0" marR="0" lvl="0" indent="0" algn="r" defTabSz="914400" rtl="0" eaLnBrk="1" fontAlgn="auto" latinLnBrk="0" hangingPunct="1">
                <a:lnSpc>
                  <a:spcPct val="100000"/>
                </a:lnSpc>
                <a:spcBef>
                  <a:spcPts val="0"/>
                </a:spcBef>
                <a:spcAft>
                  <a:spcPts val="0"/>
                </a:spcAft>
                <a:buClrTx/>
                <a:buSzTx/>
                <a:buFontTx/>
                <a:buNone/>
                <a:tabLst/>
                <a:defRPr/>
              </a:pPr>
              <a:t>19/10/2021</a:t>
            </a:fld>
            <a:endParaRPr kumimoji="0" lang="nl-NL" sz="900" b="0" i="0" u="none" strike="noStrike" kern="1200" cap="none" spc="0" normalizeH="0" baseline="0" noProof="0" dirty="0">
              <a:ln>
                <a:noFill/>
              </a:ln>
              <a:solidFill>
                <a:srgbClr val="0033A0"/>
              </a:solidFill>
              <a:effectLst/>
              <a:uLnTx/>
              <a:uFillTx/>
              <a:latin typeface="Verdana" charset="0"/>
              <a:ea typeface="Verdana" charset="0"/>
            </a:endParaRPr>
          </a:p>
        </p:txBody>
      </p:sp>
      <p:sp>
        <p:nvSpPr>
          <p:cNvPr id="6" name="Tijdelijke aanduiding voor voettekst 5"/>
          <p:cNvSpPr>
            <a:spLocks noGrp="1"/>
          </p:cNvSpPr>
          <p:nvPr>
            <p:ph type="ftr"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000" b="0" i="0" u="none" strike="noStrike" kern="1200" cap="none" spc="0" normalizeH="0" baseline="0" noProof="0">
                <a:ln>
                  <a:noFill/>
                </a:ln>
                <a:solidFill>
                  <a:srgbClr val="FF5000"/>
                </a:solidFill>
                <a:effectLst/>
                <a:uLnTx/>
                <a:uFillTx/>
                <a:latin typeface="Verdana" charset="0"/>
                <a:ea typeface="Verdana" charset="0"/>
              </a:rPr>
              <a:t>Voet</a:t>
            </a:r>
            <a:endParaRPr kumimoji="0" lang="nl-NL" sz="1000" b="0" i="0" u="none" strike="noStrike" kern="1200" cap="none" spc="0" normalizeH="0" baseline="0" noProof="0" dirty="0">
              <a:ln>
                <a:noFill/>
              </a:ln>
              <a:solidFill>
                <a:srgbClr val="FF5000"/>
              </a:solidFill>
              <a:effectLst/>
              <a:uLnTx/>
              <a:uFillTx/>
              <a:latin typeface="Verdana" charset="0"/>
              <a:ea typeface="Verdana" charset="0"/>
            </a:endParaRPr>
          </a:p>
        </p:txBody>
      </p:sp>
      <p:sp>
        <p:nvSpPr>
          <p:cNvPr id="7" name="Tijdelijke aanduiding voor dianummer 6"/>
          <p:cNvSpPr>
            <a:spLocks noGrp="1"/>
          </p:cNvSpPr>
          <p:nvPr>
            <p:ph type="sldNum" sz="quarter" idx="1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DDC29C-F309-0C44-B1DF-48E28FDE6E46}" type="slidenum">
              <a:rPr kumimoji="0" lang="nl-NL" sz="900" b="0" i="0" u="none" strike="noStrike" kern="1200" cap="none" spc="0" normalizeH="0" baseline="0" noProof="0" smtClean="0">
                <a:ln>
                  <a:noFill/>
                </a:ln>
                <a:solidFill>
                  <a:srgbClr val="FF5000"/>
                </a:solidFill>
                <a:effectLst/>
                <a:uLnTx/>
                <a:uFillTx/>
                <a:latin typeface="Verdana" charset="0"/>
                <a:ea typeface="Verdana" charset="0"/>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nl-NL" sz="900" b="0" i="0" u="none" strike="noStrike" kern="1200" cap="none" spc="0" normalizeH="0" baseline="0" noProof="0">
              <a:ln>
                <a:noFill/>
              </a:ln>
              <a:solidFill>
                <a:srgbClr val="FF5000"/>
              </a:solidFill>
              <a:effectLst/>
              <a:uLnTx/>
              <a:uFillTx/>
              <a:latin typeface="Verdana" charset="0"/>
              <a:ea typeface="Verdana" charset="0"/>
            </a:endParaRPr>
          </a:p>
        </p:txBody>
      </p:sp>
    </p:spTree>
    <p:extLst>
      <p:ext uri="{BB962C8B-B14F-4D97-AF65-F5344CB8AC3E}">
        <p14:creationId xmlns:p14="http://schemas.microsoft.com/office/powerpoint/2010/main" val="17916021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normAutofit/>
          </a:bodyPr>
          <a:lstStyle/>
          <a:p>
            <a:pPr>
              <a:defRPr/>
            </a:pPr>
            <a:endParaRPr lang="en-US" dirty="0"/>
          </a:p>
        </p:txBody>
      </p:sp>
      <p:sp>
        <p:nvSpPr>
          <p:cNvPr id="29700"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514D5F-0C17-4516-B3D4-BE2DCD43917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223194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4E74CD-5480-44D0-B6A7-DDEB0E2F727C}"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565017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3" name="Notes Placeholder 2"/>
          <p:cNvSpPr>
            <a:spLocks noGrp="1"/>
          </p:cNvSpPr>
          <p:nvPr>
            <p:ph type="body" idx="1"/>
          </p:nvPr>
        </p:nvSpPr>
        <p:spPr/>
        <p:txBody>
          <a:bodyPr>
            <a:normAutofit fontScale="77500" lnSpcReduction="20000"/>
          </a:bodyPr>
          <a:lstStyle/>
          <a:p>
            <a:r>
              <a:rPr lang="en-GB" sz="1200" b="0" i="0" u="none" strike="noStrike" kern="1200" baseline="0" dirty="0">
                <a:solidFill>
                  <a:schemeClr val="tx1"/>
                </a:solidFill>
                <a:latin typeface="+mn-lt"/>
                <a:ea typeface="+mn-ea"/>
                <a:cs typeface="+mn-cs"/>
              </a:rPr>
              <a:t>1. Sharing work done</a:t>
            </a:r>
          </a:p>
          <a:p>
            <a:r>
              <a:rPr lang="en-GB" sz="1200" b="0" i="0" u="none" strike="noStrike" kern="1200" baseline="0" dirty="0">
                <a:solidFill>
                  <a:schemeClr val="tx1"/>
                </a:solidFill>
                <a:latin typeface="+mn-lt"/>
                <a:ea typeface="+mn-ea"/>
                <a:cs typeface="+mn-cs"/>
              </a:rPr>
              <a:t>Departments should make available (and clearly reference) the research and reviews that they have conducted</a:t>
            </a:r>
          </a:p>
          <a:p>
            <a:r>
              <a:rPr lang="en-GB" sz="1200" b="0" i="0" u="none" strike="noStrike" kern="1200" baseline="0" dirty="0">
                <a:solidFill>
                  <a:schemeClr val="tx1"/>
                </a:solidFill>
                <a:latin typeface="+mn-lt"/>
                <a:ea typeface="+mn-ea"/>
                <a:cs typeface="+mn-cs"/>
              </a:rPr>
              <a:t>to inform a policy, so that the public can understand the rationale for it.</a:t>
            </a:r>
          </a:p>
          <a:p>
            <a:r>
              <a:rPr lang="en-GB" sz="1200" b="0" i="0" u="none" strike="noStrike" kern="1200" baseline="0" dirty="0">
                <a:solidFill>
                  <a:schemeClr val="tx1"/>
                </a:solidFill>
                <a:latin typeface="+mn-lt"/>
                <a:ea typeface="+mn-ea"/>
                <a:cs typeface="+mn-cs"/>
              </a:rPr>
              <a:t>2. Poor referencing</a:t>
            </a:r>
          </a:p>
          <a:p>
            <a:r>
              <a:rPr lang="en-GB" sz="1200" b="0" i="0" u="none" strike="noStrike" kern="1200" baseline="0" dirty="0">
                <a:solidFill>
                  <a:schemeClr val="tx1"/>
                </a:solidFill>
                <a:latin typeface="+mn-lt"/>
                <a:ea typeface="+mn-ea"/>
                <a:cs typeface="+mn-cs"/>
              </a:rPr>
              <a:t>Referencing needs to be more specific and useful. Some policies linked to significant documents, showed clearly</a:t>
            </a:r>
          </a:p>
          <a:p>
            <a:r>
              <a:rPr lang="en-GB" sz="1200" b="0" i="0" u="none" strike="noStrike" kern="1200" baseline="0" dirty="0">
                <a:solidFill>
                  <a:schemeClr val="tx1"/>
                </a:solidFill>
                <a:latin typeface="+mn-lt"/>
                <a:ea typeface="+mn-ea"/>
                <a:cs typeface="+mn-cs"/>
              </a:rPr>
              <a:t>which points were referenced to which sources and how these were relevant to the government’s conclusions.</a:t>
            </a:r>
          </a:p>
          <a:p>
            <a:r>
              <a:rPr lang="en-GB" sz="1200" b="0" i="0" u="none" strike="noStrike" kern="1200" baseline="0" dirty="0">
                <a:solidFill>
                  <a:schemeClr val="tx1"/>
                </a:solidFill>
                <a:latin typeface="+mn-lt"/>
                <a:ea typeface="+mn-ea"/>
                <a:cs typeface="+mn-cs"/>
              </a:rPr>
              <a:t>Most didn’t. We couldn’t locate guidance on referencing for government documents, which might help.</a:t>
            </a:r>
          </a:p>
          <a:p>
            <a:r>
              <a:rPr lang="en-GB" sz="1200" b="0" i="0" u="none" strike="noStrike" kern="1200" baseline="0" dirty="0">
                <a:solidFill>
                  <a:schemeClr val="tx1"/>
                </a:solidFill>
                <a:latin typeface="+mn-lt"/>
                <a:ea typeface="+mn-ea"/>
                <a:cs typeface="+mn-cs"/>
              </a:rPr>
              <a:t>3. A clear chain of reasoning</a:t>
            </a:r>
          </a:p>
          <a:p>
            <a:r>
              <a:rPr lang="en-GB" sz="1200" b="0" i="0" u="none" strike="noStrike" kern="1200" baseline="0" dirty="0">
                <a:solidFill>
                  <a:schemeClr val="tx1"/>
                </a:solidFill>
                <a:latin typeface="+mn-lt"/>
                <a:ea typeface="+mn-ea"/>
                <a:cs typeface="+mn-cs"/>
              </a:rPr>
              <a:t>People should be able to follow the thinking between Diagnosis, Proposal, Implementation and Testing</a:t>
            </a:r>
          </a:p>
          <a:p>
            <a:r>
              <a:rPr lang="en-GB" sz="1200" b="0" i="0" u="none" strike="noStrike" kern="1200" baseline="0" dirty="0">
                <a:solidFill>
                  <a:schemeClr val="tx1"/>
                </a:solidFill>
                <a:latin typeface="+mn-lt"/>
                <a:ea typeface="+mn-ea"/>
                <a:cs typeface="+mn-cs"/>
              </a:rPr>
              <a:t>&amp; Evaluation. The most transparent proposals demonstrated the chain of reasoning as to what the problem was</a:t>
            </a:r>
          </a:p>
          <a:p>
            <a:r>
              <a:rPr lang="en-GB" sz="1200" b="0" i="0" u="none" strike="noStrike" kern="1200" baseline="0" dirty="0">
                <a:solidFill>
                  <a:schemeClr val="tx1"/>
                </a:solidFill>
                <a:latin typeface="+mn-lt"/>
                <a:ea typeface="+mn-ea"/>
                <a:cs typeface="+mn-cs"/>
              </a:rPr>
              <a:t>and why the policy was the chosen response, and included discussion about the limitations of the evidence.</a:t>
            </a:r>
          </a:p>
          <a:p>
            <a:r>
              <a:rPr lang="en-GB" sz="1200" b="0" i="0" u="none" strike="noStrike" kern="1200" baseline="0" dirty="0">
                <a:solidFill>
                  <a:schemeClr val="tx1"/>
                </a:solidFill>
                <a:latin typeface="+mn-lt"/>
                <a:ea typeface="+mn-ea"/>
                <a:cs typeface="+mn-cs"/>
              </a:rPr>
              <a:t>4. Manifesto-derived policy commitments can be transparent</a:t>
            </a:r>
          </a:p>
          <a:p>
            <a:r>
              <a:rPr lang="en-GB" sz="1200" b="0" i="0" u="none" strike="noStrike" kern="1200" baseline="0" dirty="0">
                <a:solidFill>
                  <a:schemeClr val="tx1"/>
                </a:solidFill>
                <a:latin typeface="+mn-lt"/>
                <a:ea typeface="+mn-ea"/>
                <a:cs typeface="+mn-cs"/>
              </a:rPr>
              <a:t>Policies that originated in manifesto commitments featured among the best and the worst for transparency.</a:t>
            </a:r>
          </a:p>
          <a:p>
            <a:r>
              <a:rPr lang="en-GB" sz="1200" b="0" i="0" u="none" strike="noStrike" kern="1200" baseline="0" dirty="0">
                <a:solidFill>
                  <a:schemeClr val="tx1"/>
                </a:solidFill>
                <a:latin typeface="+mn-lt"/>
                <a:ea typeface="+mn-ea"/>
                <a:cs typeface="+mn-cs"/>
              </a:rPr>
              <a:t>This seems to have been influenced by whether they are concerned with outcomes (ends) or with specific</a:t>
            </a:r>
          </a:p>
          <a:p>
            <a:r>
              <a:rPr lang="en-GB" sz="1200" b="0" i="0" u="none" strike="noStrike" kern="1200" baseline="0" dirty="0">
                <a:solidFill>
                  <a:schemeClr val="tx1"/>
                </a:solidFill>
                <a:latin typeface="+mn-lt"/>
                <a:ea typeface="+mn-ea"/>
                <a:cs typeface="+mn-cs"/>
              </a:rPr>
              <a:t>measures to achieve them (means), and whether departments consulted on their development.</a:t>
            </a:r>
          </a:p>
          <a:p>
            <a:r>
              <a:rPr lang="en-GB" sz="1200" b="0" i="0" u="none" strike="noStrike" kern="1200" baseline="0" dirty="0">
                <a:solidFill>
                  <a:schemeClr val="tx1"/>
                </a:solidFill>
                <a:latin typeface="+mn-lt"/>
                <a:ea typeface="+mn-ea"/>
                <a:cs typeface="+mn-cs"/>
              </a:rPr>
              <a:t>5. Budget announcements</a:t>
            </a:r>
          </a:p>
          <a:p>
            <a:r>
              <a:rPr lang="en-GB" sz="1200" b="0" i="0" u="none" strike="noStrike" kern="1200" baseline="0" dirty="0">
                <a:solidFill>
                  <a:schemeClr val="tx1"/>
                </a:solidFill>
                <a:latin typeface="+mn-lt"/>
                <a:ea typeface="+mn-ea"/>
                <a:cs typeface="+mn-cs"/>
              </a:rPr>
              <a:t>Policies announced in the Budget or Autumn Statement were significantly less transparent about the underlying</a:t>
            </a:r>
          </a:p>
          <a:p>
            <a:r>
              <a:rPr lang="en-GB" sz="1200" b="0" i="0" u="none" strike="noStrike" kern="1200" baseline="0" dirty="0">
                <a:solidFill>
                  <a:schemeClr val="tx1"/>
                </a:solidFill>
                <a:latin typeface="+mn-lt"/>
                <a:ea typeface="+mn-ea"/>
                <a:cs typeface="+mn-cs"/>
              </a:rPr>
              <a:t>evidence than other policies.</a:t>
            </a:r>
          </a:p>
          <a:p>
            <a:r>
              <a:rPr lang="en-GB" sz="1200" b="0" i="0" u="none" strike="noStrike" kern="1200" baseline="0" dirty="0">
                <a:solidFill>
                  <a:schemeClr val="tx1"/>
                </a:solidFill>
                <a:latin typeface="+mn-lt"/>
                <a:ea typeface="+mn-ea"/>
                <a:cs typeface="+mn-cs"/>
              </a:rPr>
              <a:t>6. Alternatives</a:t>
            </a:r>
          </a:p>
          <a:p>
            <a:r>
              <a:rPr lang="en-GB" sz="1200" b="0" i="0" u="none" strike="noStrike" kern="1200" baseline="0" dirty="0">
                <a:solidFill>
                  <a:schemeClr val="tx1"/>
                </a:solidFill>
                <a:latin typeface="+mn-lt"/>
                <a:ea typeface="+mn-ea"/>
                <a:cs typeface="+mn-cs"/>
              </a:rPr>
              <a:t>There was very little transparency overall about the consideration given to other policy options, even though this</a:t>
            </a:r>
          </a:p>
          <a:p>
            <a:r>
              <a:rPr lang="en-GB" sz="1200" b="0" i="0" u="none" strike="noStrike" kern="1200" baseline="0" dirty="0">
                <a:solidFill>
                  <a:schemeClr val="tx1"/>
                </a:solidFill>
                <a:latin typeface="+mn-lt"/>
                <a:ea typeface="+mn-ea"/>
                <a:cs typeface="+mn-cs"/>
              </a:rPr>
              <a:t>is a requirement in impact assessments.</a:t>
            </a:r>
          </a:p>
          <a:p>
            <a:r>
              <a:rPr lang="en-GB" sz="1200" b="0" i="0" u="none" strike="noStrike" kern="1200" baseline="0" dirty="0">
                <a:solidFill>
                  <a:schemeClr val="tx1"/>
                </a:solidFill>
                <a:latin typeface="+mn-lt"/>
                <a:ea typeface="+mn-ea"/>
                <a:cs typeface="+mn-cs"/>
              </a:rPr>
              <a:t>7. Modelling policy impacts</a:t>
            </a:r>
          </a:p>
          <a:p>
            <a:r>
              <a:rPr lang="en-GB" sz="1200" b="0" i="0" u="none" strike="noStrike" kern="1200" baseline="0" dirty="0">
                <a:solidFill>
                  <a:schemeClr val="tx1"/>
                </a:solidFill>
                <a:latin typeface="+mn-lt"/>
                <a:ea typeface="+mn-ea"/>
                <a:cs typeface="+mn-cs"/>
              </a:rPr>
              <a:t>Some departments have found clear and impressive ways to share their modelling and the assumptions</a:t>
            </a:r>
          </a:p>
          <a:p>
            <a:r>
              <a:rPr lang="en-GB" sz="1200" b="0" i="0" u="none" strike="noStrike" kern="1200" baseline="0" dirty="0">
                <a:solidFill>
                  <a:schemeClr val="tx1"/>
                </a:solidFill>
                <a:latin typeface="+mn-lt"/>
                <a:ea typeface="+mn-ea"/>
                <a:cs typeface="+mn-cs"/>
              </a:rPr>
              <a:t>behind models.</a:t>
            </a:r>
          </a:p>
          <a:p>
            <a:r>
              <a:rPr lang="en-GB" sz="1200" b="0" i="0" u="none" strike="noStrike" kern="1200" baseline="0" dirty="0">
                <a:solidFill>
                  <a:schemeClr val="tx1"/>
                </a:solidFill>
                <a:latin typeface="+mn-lt"/>
                <a:ea typeface="+mn-ea"/>
                <a:cs typeface="+mn-cs"/>
              </a:rPr>
              <a:t>8. Testing and evaluation</a:t>
            </a:r>
          </a:p>
          <a:p>
            <a:r>
              <a:rPr lang="en-GB" sz="1200" b="0" i="0" u="none" strike="noStrike" kern="1200" baseline="0" dirty="0">
                <a:solidFill>
                  <a:schemeClr val="tx1"/>
                </a:solidFill>
                <a:latin typeface="+mn-lt"/>
                <a:ea typeface="+mn-ea"/>
                <a:cs typeface="+mn-cs"/>
              </a:rPr>
              <a:t>There is a lot of scope to improve the description of plans for testing and evaluation and for what consultations</a:t>
            </a:r>
          </a:p>
          <a:p>
            <a:r>
              <a:rPr lang="en-GB" sz="1200" b="0" i="0" u="none" strike="noStrike" kern="1200" baseline="0" dirty="0">
                <a:solidFill>
                  <a:schemeClr val="tx1"/>
                </a:solidFill>
                <a:latin typeface="+mn-lt"/>
                <a:ea typeface="+mn-ea"/>
                <a:cs typeface="+mn-cs"/>
              </a:rPr>
              <a:t>will do with inputs. Few policies scored well on this. Policies with clear testing and evaluation plans tended to be</a:t>
            </a:r>
          </a:p>
          <a:p>
            <a:r>
              <a:rPr lang="en-GB" sz="1200" b="0" i="0" u="none" strike="noStrike" kern="1200" baseline="0" dirty="0">
                <a:solidFill>
                  <a:schemeClr val="tx1"/>
                </a:solidFill>
                <a:latin typeface="+mn-lt"/>
                <a:ea typeface="+mn-ea"/>
                <a:cs typeface="+mn-cs"/>
              </a:rPr>
              <a:t>clearer about the evidence for the scope and scale of the issues they were addressing.</a:t>
            </a:r>
            <a:endParaRPr lang="en-GB" dirty="0"/>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E2C684D2-C114-4FAA-9C0E-D5FE8209C30E}"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13600384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4E74CD-5480-44D0-B6A7-DDEB0E2F727C}"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56901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4E74CD-5480-44D0-B6A7-DDEB0E2F727C}"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521268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3" name="Notes Placeholder 2"/>
          <p:cNvSpPr>
            <a:spLocks noGrp="1"/>
          </p:cNvSpPr>
          <p:nvPr>
            <p:ph type="body" idx="1"/>
          </p:nvPr>
        </p:nvSpPr>
        <p:spPr/>
        <p:txBody>
          <a:bodyPr>
            <a:normAutofit fontScale="77500" lnSpcReduction="20000"/>
          </a:bodyPr>
          <a:lstStyle/>
          <a:p>
            <a:r>
              <a:rPr lang="en-GB" sz="1200" b="0" i="0" u="none" strike="noStrike" kern="1200" baseline="0" dirty="0">
                <a:solidFill>
                  <a:schemeClr val="tx1"/>
                </a:solidFill>
                <a:latin typeface="+mn-lt"/>
                <a:ea typeface="+mn-ea"/>
                <a:cs typeface="+mn-cs"/>
              </a:rPr>
              <a:t>1. Sharing work done</a:t>
            </a:r>
          </a:p>
          <a:p>
            <a:r>
              <a:rPr lang="en-GB" sz="1200" b="0" i="0" u="none" strike="noStrike" kern="1200" baseline="0" dirty="0">
                <a:solidFill>
                  <a:schemeClr val="tx1"/>
                </a:solidFill>
                <a:latin typeface="+mn-lt"/>
                <a:ea typeface="+mn-ea"/>
                <a:cs typeface="+mn-cs"/>
              </a:rPr>
              <a:t>Departments should make available (and clearly reference) the research and reviews that they have conducted</a:t>
            </a:r>
          </a:p>
          <a:p>
            <a:r>
              <a:rPr lang="en-GB" sz="1200" b="0" i="0" u="none" strike="noStrike" kern="1200" baseline="0" dirty="0">
                <a:solidFill>
                  <a:schemeClr val="tx1"/>
                </a:solidFill>
                <a:latin typeface="+mn-lt"/>
                <a:ea typeface="+mn-ea"/>
                <a:cs typeface="+mn-cs"/>
              </a:rPr>
              <a:t>to inform a policy, so that the public can understand the rationale for it.</a:t>
            </a:r>
          </a:p>
          <a:p>
            <a:r>
              <a:rPr lang="en-GB" sz="1200" b="0" i="0" u="none" strike="noStrike" kern="1200" baseline="0" dirty="0">
                <a:solidFill>
                  <a:schemeClr val="tx1"/>
                </a:solidFill>
                <a:latin typeface="+mn-lt"/>
                <a:ea typeface="+mn-ea"/>
                <a:cs typeface="+mn-cs"/>
              </a:rPr>
              <a:t>2. Poor referencing</a:t>
            </a:r>
          </a:p>
          <a:p>
            <a:r>
              <a:rPr lang="en-GB" sz="1200" b="0" i="0" u="none" strike="noStrike" kern="1200" baseline="0" dirty="0">
                <a:solidFill>
                  <a:schemeClr val="tx1"/>
                </a:solidFill>
                <a:latin typeface="+mn-lt"/>
                <a:ea typeface="+mn-ea"/>
                <a:cs typeface="+mn-cs"/>
              </a:rPr>
              <a:t>Referencing needs to be more specific and useful. Some policies linked to significant documents, showed clearly</a:t>
            </a:r>
          </a:p>
          <a:p>
            <a:r>
              <a:rPr lang="en-GB" sz="1200" b="0" i="0" u="none" strike="noStrike" kern="1200" baseline="0" dirty="0">
                <a:solidFill>
                  <a:schemeClr val="tx1"/>
                </a:solidFill>
                <a:latin typeface="+mn-lt"/>
                <a:ea typeface="+mn-ea"/>
                <a:cs typeface="+mn-cs"/>
              </a:rPr>
              <a:t>which points were referenced to which sources and how these were relevant to the government’s conclusions.</a:t>
            </a:r>
          </a:p>
          <a:p>
            <a:r>
              <a:rPr lang="en-GB" sz="1200" b="0" i="0" u="none" strike="noStrike" kern="1200" baseline="0" dirty="0">
                <a:solidFill>
                  <a:schemeClr val="tx1"/>
                </a:solidFill>
                <a:latin typeface="+mn-lt"/>
                <a:ea typeface="+mn-ea"/>
                <a:cs typeface="+mn-cs"/>
              </a:rPr>
              <a:t>Most didn’t. We couldn’t locate guidance on referencing for government documents, which might help.</a:t>
            </a:r>
          </a:p>
          <a:p>
            <a:r>
              <a:rPr lang="en-GB" sz="1200" b="0" i="0" u="none" strike="noStrike" kern="1200" baseline="0" dirty="0">
                <a:solidFill>
                  <a:schemeClr val="tx1"/>
                </a:solidFill>
                <a:latin typeface="+mn-lt"/>
                <a:ea typeface="+mn-ea"/>
                <a:cs typeface="+mn-cs"/>
              </a:rPr>
              <a:t>3. A clear chain of reasoning</a:t>
            </a:r>
          </a:p>
          <a:p>
            <a:r>
              <a:rPr lang="en-GB" sz="1200" b="0" i="0" u="none" strike="noStrike" kern="1200" baseline="0" dirty="0">
                <a:solidFill>
                  <a:schemeClr val="tx1"/>
                </a:solidFill>
                <a:latin typeface="+mn-lt"/>
                <a:ea typeface="+mn-ea"/>
                <a:cs typeface="+mn-cs"/>
              </a:rPr>
              <a:t>People should be able to follow the thinking between Diagnosis, Proposal, Implementation and Testing</a:t>
            </a:r>
          </a:p>
          <a:p>
            <a:r>
              <a:rPr lang="en-GB" sz="1200" b="0" i="0" u="none" strike="noStrike" kern="1200" baseline="0" dirty="0">
                <a:solidFill>
                  <a:schemeClr val="tx1"/>
                </a:solidFill>
                <a:latin typeface="+mn-lt"/>
                <a:ea typeface="+mn-ea"/>
                <a:cs typeface="+mn-cs"/>
              </a:rPr>
              <a:t>&amp; Evaluation. The most transparent proposals demonstrated the chain of reasoning as to what the problem was</a:t>
            </a:r>
          </a:p>
          <a:p>
            <a:r>
              <a:rPr lang="en-GB" sz="1200" b="0" i="0" u="none" strike="noStrike" kern="1200" baseline="0" dirty="0">
                <a:solidFill>
                  <a:schemeClr val="tx1"/>
                </a:solidFill>
                <a:latin typeface="+mn-lt"/>
                <a:ea typeface="+mn-ea"/>
                <a:cs typeface="+mn-cs"/>
              </a:rPr>
              <a:t>and why the policy was the chosen response, and included discussion about the limitations of the evidence.</a:t>
            </a:r>
          </a:p>
          <a:p>
            <a:r>
              <a:rPr lang="en-GB" sz="1200" b="0" i="0" u="none" strike="noStrike" kern="1200" baseline="0" dirty="0">
                <a:solidFill>
                  <a:schemeClr val="tx1"/>
                </a:solidFill>
                <a:latin typeface="+mn-lt"/>
                <a:ea typeface="+mn-ea"/>
                <a:cs typeface="+mn-cs"/>
              </a:rPr>
              <a:t>4. Manifesto-derived policy commitments can be transparent</a:t>
            </a:r>
          </a:p>
          <a:p>
            <a:r>
              <a:rPr lang="en-GB" sz="1200" b="0" i="0" u="none" strike="noStrike" kern="1200" baseline="0" dirty="0">
                <a:solidFill>
                  <a:schemeClr val="tx1"/>
                </a:solidFill>
                <a:latin typeface="+mn-lt"/>
                <a:ea typeface="+mn-ea"/>
                <a:cs typeface="+mn-cs"/>
              </a:rPr>
              <a:t>Policies that originated in manifesto commitments featured among the best and the worst for transparency.</a:t>
            </a:r>
          </a:p>
          <a:p>
            <a:r>
              <a:rPr lang="en-GB" sz="1200" b="0" i="0" u="none" strike="noStrike" kern="1200" baseline="0" dirty="0">
                <a:solidFill>
                  <a:schemeClr val="tx1"/>
                </a:solidFill>
                <a:latin typeface="+mn-lt"/>
                <a:ea typeface="+mn-ea"/>
                <a:cs typeface="+mn-cs"/>
              </a:rPr>
              <a:t>This seems to have been influenced by whether they are concerned with outcomes (ends) or with specific</a:t>
            </a:r>
          </a:p>
          <a:p>
            <a:r>
              <a:rPr lang="en-GB" sz="1200" b="0" i="0" u="none" strike="noStrike" kern="1200" baseline="0" dirty="0">
                <a:solidFill>
                  <a:schemeClr val="tx1"/>
                </a:solidFill>
                <a:latin typeface="+mn-lt"/>
                <a:ea typeface="+mn-ea"/>
                <a:cs typeface="+mn-cs"/>
              </a:rPr>
              <a:t>measures to achieve them (means), and whether departments consulted on their development.</a:t>
            </a:r>
          </a:p>
          <a:p>
            <a:r>
              <a:rPr lang="en-GB" sz="1200" b="0" i="0" u="none" strike="noStrike" kern="1200" baseline="0" dirty="0">
                <a:solidFill>
                  <a:schemeClr val="tx1"/>
                </a:solidFill>
                <a:latin typeface="+mn-lt"/>
                <a:ea typeface="+mn-ea"/>
                <a:cs typeface="+mn-cs"/>
              </a:rPr>
              <a:t>5. Budget announcements</a:t>
            </a:r>
          </a:p>
          <a:p>
            <a:r>
              <a:rPr lang="en-GB" sz="1200" b="0" i="0" u="none" strike="noStrike" kern="1200" baseline="0" dirty="0">
                <a:solidFill>
                  <a:schemeClr val="tx1"/>
                </a:solidFill>
                <a:latin typeface="+mn-lt"/>
                <a:ea typeface="+mn-ea"/>
                <a:cs typeface="+mn-cs"/>
              </a:rPr>
              <a:t>Policies announced in the Budget or Autumn Statement were significantly less transparent about the underlying</a:t>
            </a:r>
          </a:p>
          <a:p>
            <a:r>
              <a:rPr lang="en-GB" sz="1200" b="0" i="0" u="none" strike="noStrike" kern="1200" baseline="0" dirty="0">
                <a:solidFill>
                  <a:schemeClr val="tx1"/>
                </a:solidFill>
                <a:latin typeface="+mn-lt"/>
                <a:ea typeface="+mn-ea"/>
                <a:cs typeface="+mn-cs"/>
              </a:rPr>
              <a:t>evidence than other policies.</a:t>
            </a:r>
          </a:p>
          <a:p>
            <a:r>
              <a:rPr lang="en-GB" sz="1200" b="0" i="0" u="none" strike="noStrike" kern="1200" baseline="0" dirty="0">
                <a:solidFill>
                  <a:schemeClr val="tx1"/>
                </a:solidFill>
                <a:latin typeface="+mn-lt"/>
                <a:ea typeface="+mn-ea"/>
                <a:cs typeface="+mn-cs"/>
              </a:rPr>
              <a:t>6. Alternatives</a:t>
            </a:r>
          </a:p>
          <a:p>
            <a:r>
              <a:rPr lang="en-GB" sz="1200" b="0" i="0" u="none" strike="noStrike" kern="1200" baseline="0" dirty="0">
                <a:solidFill>
                  <a:schemeClr val="tx1"/>
                </a:solidFill>
                <a:latin typeface="+mn-lt"/>
                <a:ea typeface="+mn-ea"/>
                <a:cs typeface="+mn-cs"/>
              </a:rPr>
              <a:t>There was very little transparency overall about the consideration given to other policy options, even though this</a:t>
            </a:r>
          </a:p>
          <a:p>
            <a:r>
              <a:rPr lang="en-GB" sz="1200" b="0" i="0" u="none" strike="noStrike" kern="1200" baseline="0" dirty="0">
                <a:solidFill>
                  <a:schemeClr val="tx1"/>
                </a:solidFill>
                <a:latin typeface="+mn-lt"/>
                <a:ea typeface="+mn-ea"/>
                <a:cs typeface="+mn-cs"/>
              </a:rPr>
              <a:t>is a requirement in impact assessments.</a:t>
            </a:r>
          </a:p>
          <a:p>
            <a:r>
              <a:rPr lang="en-GB" sz="1200" b="0" i="0" u="none" strike="noStrike" kern="1200" baseline="0" dirty="0">
                <a:solidFill>
                  <a:schemeClr val="tx1"/>
                </a:solidFill>
                <a:latin typeface="+mn-lt"/>
                <a:ea typeface="+mn-ea"/>
                <a:cs typeface="+mn-cs"/>
              </a:rPr>
              <a:t>7. Modelling policy impacts</a:t>
            </a:r>
          </a:p>
          <a:p>
            <a:r>
              <a:rPr lang="en-GB" sz="1200" b="0" i="0" u="none" strike="noStrike" kern="1200" baseline="0" dirty="0">
                <a:solidFill>
                  <a:schemeClr val="tx1"/>
                </a:solidFill>
                <a:latin typeface="+mn-lt"/>
                <a:ea typeface="+mn-ea"/>
                <a:cs typeface="+mn-cs"/>
              </a:rPr>
              <a:t>Some departments have found clear and impressive ways to share their modelling and the assumptions</a:t>
            </a:r>
          </a:p>
          <a:p>
            <a:r>
              <a:rPr lang="en-GB" sz="1200" b="0" i="0" u="none" strike="noStrike" kern="1200" baseline="0" dirty="0">
                <a:solidFill>
                  <a:schemeClr val="tx1"/>
                </a:solidFill>
                <a:latin typeface="+mn-lt"/>
                <a:ea typeface="+mn-ea"/>
                <a:cs typeface="+mn-cs"/>
              </a:rPr>
              <a:t>behind models.</a:t>
            </a:r>
          </a:p>
          <a:p>
            <a:r>
              <a:rPr lang="en-GB" sz="1200" b="0" i="0" u="none" strike="noStrike" kern="1200" baseline="0" dirty="0">
                <a:solidFill>
                  <a:schemeClr val="tx1"/>
                </a:solidFill>
                <a:latin typeface="+mn-lt"/>
                <a:ea typeface="+mn-ea"/>
                <a:cs typeface="+mn-cs"/>
              </a:rPr>
              <a:t>8. Testing and evaluation</a:t>
            </a:r>
          </a:p>
          <a:p>
            <a:r>
              <a:rPr lang="en-GB" sz="1200" b="0" i="0" u="none" strike="noStrike" kern="1200" baseline="0" dirty="0">
                <a:solidFill>
                  <a:schemeClr val="tx1"/>
                </a:solidFill>
                <a:latin typeface="+mn-lt"/>
                <a:ea typeface="+mn-ea"/>
                <a:cs typeface="+mn-cs"/>
              </a:rPr>
              <a:t>There is a lot of scope to improve the description of plans for testing and evaluation and for what consultations</a:t>
            </a:r>
          </a:p>
          <a:p>
            <a:r>
              <a:rPr lang="en-GB" sz="1200" b="0" i="0" u="none" strike="noStrike" kern="1200" baseline="0" dirty="0">
                <a:solidFill>
                  <a:schemeClr val="tx1"/>
                </a:solidFill>
                <a:latin typeface="+mn-lt"/>
                <a:ea typeface="+mn-ea"/>
                <a:cs typeface="+mn-cs"/>
              </a:rPr>
              <a:t>will do with inputs. Few policies scored well on this. Policies with clear testing and evaluation plans tended to be</a:t>
            </a:r>
          </a:p>
          <a:p>
            <a:r>
              <a:rPr lang="en-GB" sz="1200" b="0" i="0" u="none" strike="noStrike" kern="1200" baseline="0" dirty="0">
                <a:solidFill>
                  <a:schemeClr val="tx1"/>
                </a:solidFill>
                <a:latin typeface="+mn-lt"/>
                <a:ea typeface="+mn-ea"/>
                <a:cs typeface="+mn-cs"/>
              </a:rPr>
              <a:t>clearer about the evidence for the scope and scale of the issues they were addressing.</a:t>
            </a:r>
            <a:endParaRPr lang="en-GB" dirty="0"/>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E2C684D2-C114-4FAA-9C0E-D5FE8209C30E}"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20348054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C64723-6AB0-BB44-9587-F2CE613664E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890991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Some interesting examples of predictions being made – </a:t>
            </a:r>
          </a:p>
          <a:p>
            <a:pPr marL="571500" indent="-571500">
              <a:buFont typeface="Arial" charset="0"/>
              <a:buChar char="•"/>
            </a:pPr>
            <a:r>
              <a:rPr lang="en-GB" sz="1200" kern="1200" dirty="0">
                <a:solidFill>
                  <a:srgbClr val="706F6F"/>
                </a:solidFill>
                <a:latin typeface="+mn-lt"/>
                <a:ea typeface="+mn-ea"/>
                <a:cs typeface="+mn-cs"/>
              </a:rPr>
              <a:t>Machine learning to predict which YouTube videos will get ‘raided’ by hate speakers from 4chan.</a:t>
            </a:r>
          </a:p>
          <a:p>
            <a:pPr marL="571500" indent="-571500">
              <a:buFont typeface="Arial" charset="0"/>
              <a:buChar char="•"/>
            </a:pPr>
            <a:r>
              <a:rPr lang="en-GB" sz="1200" kern="1200" dirty="0">
                <a:solidFill>
                  <a:srgbClr val="706F6F"/>
                </a:solidFill>
                <a:latin typeface="+mn-lt"/>
                <a:ea typeface="+mn-ea"/>
                <a:cs typeface="+mn-cs"/>
              </a:rPr>
              <a:t>Real-time psychosis risk calculation for clinicians – used ML algorithms to reveal predictors and how they interact with each other to give a risk score on screen to clinician as they input a patient’s details. E.g. gender, age at diagnosis, ethnicity, diagnosis index. </a:t>
            </a:r>
          </a:p>
          <a:p>
            <a:pPr marL="571500" indent="-571500">
              <a:buFont typeface="Arial" charset="0"/>
              <a:buChar char="•"/>
            </a:pPr>
            <a:r>
              <a:rPr lang="en-GB" sz="1200" kern="1200" dirty="0">
                <a:solidFill>
                  <a:srgbClr val="706F6F"/>
                </a:solidFill>
                <a:latin typeface="+mn-lt"/>
                <a:ea typeface="+mn-ea"/>
                <a:cs typeface="+mn-cs"/>
              </a:rPr>
              <a:t>Allocation of jobs (cv sifting), freedom (likelihood of recidivism calculation for bail decisions) and resources (predicting food banks demand across UK to decide how to most effectively distribute resources)</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C64723-6AB0-BB44-9587-F2CE613664E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3159509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mn-lt"/>
                <a:ea typeface="+mn-ea"/>
                <a:cs typeface="+mn-cs"/>
              </a:rPr>
              <a:t>Part of the problem is the inaccessible language, so this is where the guide begins, not to be a dictionary of terms, but to help non-data scientists understand enough about the language to understand and join a conversation. It then puts the language into context by running through a simple conceptual example to demonstrate the process/stages, which are referred back to throughout the guide. It then goes on to introduce 3 questions that people can ask to understand the level of quality and whether it is good enough to base decisions off.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C64723-6AB0-BB44-9587-F2CE613664E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2576844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C64723-6AB0-BB44-9587-F2CE613664E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528315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BE" dirty="0"/>
          </a:p>
        </p:txBody>
      </p:sp>
      <p:sp>
        <p:nvSpPr>
          <p:cNvPr id="4" name="Header Placeholder 3"/>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200" b="0" i="0" u="none" strike="noStrike" kern="1200" cap="none" spc="0" normalizeH="0" baseline="0" noProof="0">
                <a:ln>
                  <a:noFill/>
                </a:ln>
                <a:solidFill>
                  <a:prstClr val="white"/>
                </a:solidFill>
                <a:effectLst/>
                <a:uLnTx/>
                <a:uFillTx/>
                <a:latin typeface="Verdana" charset="0"/>
                <a:ea typeface="Verdana" charset="0"/>
              </a:rPr>
              <a:t>Kop</a:t>
            </a:r>
          </a:p>
        </p:txBody>
      </p:sp>
      <p:sp>
        <p:nvSpPr>
          <p:cNvPr id="5" name="Date Placeholder 4"/>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BD4361-0679-254E-8386-CB90F2692ABF}" type="datetime1">
              <a:rPr kumimoji="0" lang="nl-BE" sz="900" b="0" i="0" u="none" strike="noStrike" kern="1200" cap="none" spc="0" normalizeH="0" baseline="0" noProof="0" smtClean="0">
                <a:ln>
                  <a:noFill/>
                </a:ln>
                <a:solidFill>
                  <a:srgbClr val="0033A0"/>
                </a:solidFill>
                <a:effectLst/>
                <a:uLnTx/>
                <a:uFillTx/>
                <a:latin typeface="Verdana" charset="0"/>
                <a:ea typeface="Verdana" charset="0"/>
              </a:rPr>
              <a:pPr marL="0" marR="0" lvl="0" indent="0" algn="r" defTabSz="914400" rtl="0" eaLnBrk="1" fontAlgn="auto" latinLnBrk="0" hangingPunct="1">
                <a:lnSpc>
                  <a:spcPct val="100000"/>
                </a:lnSpc>
                <a:spcBef>
                  <a:spcPts val="0"/>
                </a:spcBef>
                <a:spcAft>
                  <a:spcPts val="0"/>
                </a:spcAft>
                <a:buClrTx/>
                <a:buSzTx/>
                <a:buFontTx/>
                <a:buNone/>
                <a:tabLst/>
                <a:defRPr/>
              </a:pPr>
              <a:t>19/10/2021</a:t>
            </a:fld>
            <a:endParaRPr kumimoji="0" lang="nl-NL" sz="900" b="0" i="0" u="none" strike="noStrike" kern="1200" cap="none" spc="0" normalizeH="0" baseline="0" noProof="0" dirty="0">
              <a:ln>
                <a:noFill/>
              </a:ln>
              <a:solidFill>
                <a:srgbClr val="0033A0"/>
              </a:solidFill>
              <a:effectLst/>
              <a:uLnTx/>
              <a:uFillTx/>
              <a:latin typeface="Verdana" charset="0"/>
              <a:ea typeface="Verdana" charset="0"/>
            </a:endParaRPr>
          </a:p>
        </p:txBody>
      </p:sp>
      <p:sp>
        <p:nvSpPr>
          <p:cNvPr id="6" name="Footer Placeholder 5"/>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000" b="0" i="0" u="none" strike="noStrike" kern="1200" cap="none" spc="0" normalizeH="0" baseline="0" noProof="0">
                <a:ln>
                  <a:noFill/>
                </a:ln>
                <a:solidFill>
                  <a:srgbClr val="FF5000"/>
                </a:solidFill>
                <a:effectLst/>
                <a:uLnTx/>
                <a:uFillTx/>
                <a:latin typeface="Verdana" charset="0"/>
                <a:ea typeface="Verdana" charset="0"/>
              </a:rPr>
              <a:t>Voet</a:t>
            </a:r>
            <a:endParaRPr kumimoji="0" lang="nl-NL" sz="1000" b="0" i="0" u="none" strike="noStrike" kern="1200" cap="none" spc="0" normalizeH="0" baseline="0" noProof="0" dirty="0">
              <a:ln>
                <a:noFill/>
              </a:ln>
              <a:solidFill>
                <a:srgbClr val="FF5000"/>
              </a:solidFill>
              <a:effectLst/>
              <a:uLnTx/>
              <a:uFillTx/>
              <a:latin typeface="Verdana" charset="0"/>
              <a:ea typeface="Verdana" charset="0"/>
            </a:endParaRPr>
          </a:p>
        </p:txBody>
      </p:sp>
      <p:sp>
        <p:nvSpPr>
          <p:cNvPr id="7" name="Slide Number Placeholder 6"/>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DDC29C-F309-0C44-B1DF-48E28FDE6E46}" type="slidenum">
              <a:rPr kumimoji="0" lang="nl-NL" sz="900" b="0" i="0" u="none" strike="noStrike" kern="1200" cap="none" spc="0" normalizeH="0" baseline="0" noProof="0" smtClean="0">
                <a:ln>
                  <a:noFill/>
                </a:ln>
                <a:solidFill>
                  <a:srgbClr val="FF5000"/>
                </a:solidFill>
                <a:effectLst/>
                <a:uLnTx/>
                <a:uFillTx/>
                <a:latin typeface="Verdana" charset="0"/>
                <a:ea typeface="Verdana" charset="0"/>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nl-NL" sz="900" b="0" i="0" u="none" strike="noStrike" kern="1200" cap="none" spc="0" normalizeH="0" baseline="0" noProof="0">
              <a:ln>
                <a:noFill/>
              </a:ln>
              <a:solidFill>
                <a:srgbClr val="FF5000"/>
              </a:solidFill>
              <a:effectLst/>
              <a:uLnTx/>
              <a:uFillTx/>
              <a:latin typeface="Verdana" charset="0"/>
              <a:ea typeface="Verdana" charset="0"/>
            </a:endParaRPr>
          </a:p>
        </p:txBody>
      </p:sp>
    </p:spTree>
    <p:extLst>
      <p:ext uri="{BB962C8B-B14F-4D97-AF65-F5344CB8AC3E}">
        <p14:creationId xmlns:p14="http://schemas.microsoft.com/office/powerpoint/2010/main" val="164439922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The JRC is the knowledge and science</a:t>
            </a:r>
            <a:r>
              <a:rPr lang="en-IE" baseline="0" dirty="0"/>
              <a:t> service of the European Commission.</a:t>
            </a:r>
          </a:p>
          <a:p>
            <a:endParaRPr lang="en-IE" baseline="0" dirty="0"/>
          </a:p>
          <a:p>
            <a:r>
              <a:rPr lang="en-IE" baseline="0" dirty="0"/>
              <a:t>As such, it is involved in producing science for policymaking, encompassing two different dimensions:  </a:t>
            </a:r>
          </a:p>
          <a:p>
            <a:endParaRPr lang="en-IE" dirty="0"/>
          </a:p>
          <a:p>
            <a:r>
              <a:rPr lang="en-IE" dirty="0"/>
              <a:t>Knowledge production: &gt;4,000 publications - ~700 peer reviewed journal articles &amp; 70% of staff (total: ~2,700) working on research/knowledge projects </a:t>
            </a:r>
          </a:p>
          <a:p>
            <a:pPr indent="0"/>
            <a:r>
              <a:rPr lang="en-IE" dirty="0"/>
              <a:t>Knowledge management – knowledge for policy,</a:t>
            </a:r>
            <a:r>
              <a:rPr lang="en-IE" baseline="0" dirty="0"/>
              <a:t> i.e. </a:t>
            </a:r>
            <a:r>
              <a:rPr lang="en-GB" dirty="0"/>
              <a:t>“</a:t>
            </a:r>
            <a:r>
              <a:rPr lang="en-GB" i="1" dirty="0"/>
              <a:t>ensuring that the most useful and robust facts are provided and understood in good time for them to be taken into account by policymakers throughout the policy cycle</a:t>
            </a:r>
            <a:r>
              <a:rPr lang="en-GB" dirty="0"/>
              <a:t>” </a:t>
            </a:r>
          </a:p>
          <a:p>
            <a:endParaRPr lang="en-IE" dirty="0"/>
          </a:p>
          <a:p>
            <a:r>
              <a:rPr lang="en-IE" dirty="0"/>
              <a:t>This</a:t>
            </a:r>
            <a:r>
              <a:rPr lang="en-IE" baseline="0" dirty="0"/>
              <a:t> is all well and good but what happens in a crisis? When time is scarce, knowledge uncertain, information maybe overabundant. When stakes are high (we have just passed 200k Covid-19 deaths in Europe) and GDP ~15% lower than in the year before (Q2/2020 compared to Q2/2019).</a:t>
            </a:r>
          </a:p>
          <a:p>
            <a:endParaRPr lang="en-IE" baseline="0" dirty="0"/>
          </a:p>
          <a:p>
            <a:r>
              <a:rPr lang="en-IE" baseline="0" dirty="0"/>
              <a:t>The Covid-19 pandemic was indeed the ultimate stress test for science for policy structures and processes across Europe. </a:t>
            </a:r>
          </a:p>
          <a:p>
            <a:endParaRPr lang="en-IE" baseline="0" dirty="0"/>
          </a:p>
          <a:p>
            <a:endParaRPr lang="en-IE" baseline="0" dirty="0"/>
          </a:p>
          <a:p>
            <a:endParaRPr lang="en-IE" baseline="0" dirty="0"/>
          </a:p>
          <a:p>
            <a:endParaRPr lang="en-IE" baseline="0" dirty="0"/>
          </a:p>
          <a:p>
            <a:endParaRPr lang="en-IE" dirty="0"/>
          </a:p>
          <a:p>
            <a:endParaRPr lang="en-IE"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CF2995-AB43-4B7C-B8CD-9DC7C3692A9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8319286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So that already tells you that I am</a:t>
            </a:r>
            <a:r>
              <a:rPr lang="en-IE" baseline="0" dirty="0"/>
              <a:t> convinced that scientific evidence is vital for designing and implementing effective policies. In fact, the scientific method has a number of benefits that other information do not, such as….</a:t>
            </a:r>
          </a:p>
          <a:p>
            <a:r>
              <a:rPr lang="en-IE" baseline="0" dirty="0"/>
              <a:t> </a:t>
            </a:r>
          </a:p>
          <a:p>
            <a:r>
              <a:rPr lang="en-IE" baseline="0" dirty="0"/>
              <a:t>[see slide]</a:t>
            </a:r>
          </a:p>
          <a:p>
            <a:endParaRPr lang="en-IE" baseline="0" dirty="0"/>
          </a:p>
          <a:p>
            <a:r>
              <a:rPr lang="en-IE" baseline="0" dirty="0"/>
              <a:t>But as we had to learn ourselves and dedicated some time to study, it is not that straightforward.</a:t>
            </a:r>
          </a:p>
          <a:p>
            <a:endParaRPr lang="en-IE" baseline="0" dirty="0"/>
          </a:p>
          <a:p>
            <a:r>
              <a:rPr lang="en-IE" baseline="0" dirty="0"/>
              <a:t>Because evidence must reach decision-makers (institutional pathways)</a:t>
            </a:r>
          </a:p>
          <a:p>
            <a:r>
              <a:rPr lang="en-IE" baseline="0" dirty="0"/>
              <a:t>Because evidence must be understood and valued by decision-makers (skills and </a:t>
            </a:r>
            <a:r>
              <a:rPr lang="en-IE" baseline="0" dirty="0" err="1"/>
              <a:t>mindsets</a:t>
            </a:r>
            <a:r>
              <a:rPr lang="en-IE" baseline="0" dirty="0"/>
              <a:t> on both sides)</a:t>
            </a:r>
          </a:p>
          <a:p>
            <a:r>
              <a:rPr lang="en-IE" baseline="0" dirty="0"/>
              <a:t>Because there are limits as to what science can bring to policymaking. </a:t>
            </a:r>
          </a:p>
          <a:p>
            <a:endParaRPr lang="en-IE" baseline="0" dirty="0"/>
          </a:p>
          <a:p>
            <a:r>
              <a:rPr lang="en-IE" baseline="0" dirty="0"/>
              <a:t>Let me drill a bit deeper into this, using Covid-19 as the big stress test of science for policy, and also talk about JRC projects to resolve these challenges</a:t>
            </a:r>
          </a:p>
          <a:p>
            <a:endParaRPr lang="en-IE" baseline="0" dirty="0"/>
          </a:p>
          <a:p>
            <a:endParaRPr lang="en-IE" baseline="0" dirty="0"/>
          </a:p>
          <a:p>
            <a:endParaRPr lang="en-IE" baseline="0" dirty="0"/>
          </a:p>
          <a:p>
            <a:endParaRPr lang="en-IE" baseline="0" dirty="0"/>
          </a:p>
          <a:p>
            <a:endParaRPr lang="en-IE" baseline="0"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24C359-F21C-5144-9CEB-BDBE24445460}"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nl-NL"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610065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Why</a:t>
            </a:r>
            <a:r>
              <a:rPr lang="en-IE" baseline="0" dirty="0"/>
              <a:t> a stress test? Covid-19 basically challenged multiple dimensions of the science-policy interface</a:t>
            </a:r>
          </a:p>
          <a:p>
            <a:endParaRPr lang="en-IE" baseline="0" dirty="0"/>
          </a:p>
          <a:p>
            <a:pPr marL="228600" indent="-228600">
              <a:buAutoNum type="arabicPeriod"/>
            </a:pPr>
            <a:r>
              <a:rPr lang="en-IE" baseline="0" dirty="0"/>
              <a:t>The complexity and uncertainty surrounding Covid-19 (new type of virus with unknown infection pathways, response of the public, effects on economy, unknown capacity of public health systems, and more) challenged science supply and production.</a:t>
            </a:r>
          </a:p>
          <a:p>
            <a:pPr marL="228600" indent="-228600">
              <a:buAutoNum type="arabicPeriod"/>
            </a:pPr>
            <a:r>
              <a:rPr lang="en-IE" baseline="0" dirty="0"/>
              <a:t>The rapid demand </a:t>
            </a:r>
            <a:r>
              <a:rPr lang="en-IE" sz="1200" kern="1200" baseline="0" dirty="0">
                <a:solidFill>
                  <a:schemeClr val="tx1"/>
                </a:solidFill>
                <a:latin typeface="+mn-lt"/>
                <a:ea typeface="+mn-ea"/>
                <a:cs typeface="+mn-cs"/>
              </a:rPr>
              <a:t>for scientific analysis and the need for scientific knowledge to be directly useful and quickly available tested the systems in place (or not) for connecting science and policymaking</a:t>
            </a:r>
          </a:p>
          <a:p>
            <a:pPr marL="228600" indent="-228600">
              <a:buAutoNum type="arabicPeriod" startAt="3"/>
            </a:pPr>
            <a:r>
              <a:rPr lang="en-IE" baseline="0" dirty="0"/>
              <a:t>Covid-19’s implications often touched upon different values and could be connected to different value positions held among policymakers and citizens, from economic livelihood of the less vulnerable versus health of the vulnerable to the protection of fundamental rights. As science assumed a more visible role in the Covid-19 discourse (“follow the science”), it came under greater public scrutiny and implicated in partisan, value-based controversies.   </a:t>
            </a:r>
          </a:p>
          <a:p>
            <a:pPr marL="0" indent="0">
              <a:buNone/>
            </a:pPr>
            <a:endParaRPr lang="en-IE" dirty="0"/>
          </a:p>
          <a:p>
            <a:pPr marL="0" indent="0">
              <a:buNone/>
            </a:pPr>
            <a:r>
              <a:rPr lang="en-IE" dirty="0"/>
              <a:t>While not all of these challenges were necessarily novel, the crises shrank</a:t>
            </a:r>
            <a:r>
              <a:rPr lang="en-IE" baseline="0" dirty="0"/>
              <a:t> the time and space in which they had to be dealt with.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CF2995-AB43-4B7C-B8CD-9DC7C3692A9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5939472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Covid-19 is clearly a complex</a:t>
            </a:r>
            <a:r>
              <a:rPr lang="en-IE" baseline="0" dirty="0"/>
              <a:t> policy challenge – and one where science can really offer immense benefits to decision-makers. And this seems to have worked at first glance, judged by how visible scientists such as Pieter Piot and many others have become in the media, often standing right beside political leaders the world over. </a:t>
            </a:r>
          </a:p>
          <a:p>
            <a:endParaRPr lang="en-IE" baseline="0" dirty="0"/>
          </a:p>
          <a:p>
            <a:r>
              <a:rPr lang="en-IE" baseline="0" dirty="0"/>
              <a:t>And yet, a recently published global survey among scientists shows as how variable the uptake of scientific advice has been seen by the scientific community. </a:t>
            </a:r>
          </a:p>
          <a:p>
            <a:endParaRPr lang="en-IE" baseline="0" dirty="0"/>
          </a:p>
          <a:p>
            <a:r>
              <a:rPr lang="en-IE" baseline="0" dirty="0"/>
              <a:t>Moreover, policy responses often differed between countries even as scientific reviews and research is shared across borders.</a:t>
            </a:r>
          </a:p>
          <a:p>
            <a:endParaRPr lang="en-IE" baseline="0" dirty="0"/>
          </a:p>
          <a:p>
            <a:r>
              <a:rPr lang="en-IE" baseline="0" dirty="0"/>
              <a:t>We are still early in the middle of the crisis and lesson learning processes as regards to the role of scientific advice is only really beginning now – still, I would like to point to three points for consideration on how science can better contribute to effective policymaking.</a:t>
            </a:r>
          </a:p>
          <a:p>
            <a:r>
              <a:rPr lang="en-IE" baseline="0"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IE" baseline="0" dirty="0"/>
              <a:t>IMAGE: tweeted by @</a:t>
            </a:r>
            <a:r>
              <a:rPr lang="en-IE" baseline="0" dirty="0" err="1"/>
              <a:t>vonderleyen</a:t>
            </a:r>
            <a:r>
              <a:rPr lang="en-IE" baseline="0" dirty="0"/>
              <a:t>: </a:t>
            </a:r>
            <a:r>
              <a:rPr lang="en-GB" dirty="0"/>
              <a:t>Good discussion with Peter Piot, our special advisor on </a:t>
            </a:r>
            <a:r>
              <a:rPr lang="en-GB" dirty="0">
                <a:hlinkClick r:id="rId3"/>
              </a:rPr>
              <a:t>#COVID19</a:t>
            </a:r>
            <a:r>
              <a:rPr lang="en-GB" dirty="0"/>
              <a:t>, on the evolution of the </a:t>
            </a:r>
            <a:r>
              <a:rPr lang="en-GB" dirty="0" err="1"/>
              <a:t>pandemic.We’re</a:t>
            </a:r>
            <a:r>
              <a:rPr lang="en-GB" dirty="0"/>
              <a:t> keeping a close eye on trends &amp; remain committed to protecting our citizens. No complacency with the virus. Best chance remains the development of tests, treatments &amp; vaccines 21/09/2020</a:t>
            </a:r>
          </a:p>
          <a:p>
            <a:endParaRPr lang="en-IE" baseline="0" dirty="0"/>
          </a:p>
          <a:p>
            <a:endParaRPr lang="en-IE" baseline="0" dirty="0"/>
          </a:p>
          <a:p>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24C359-F21C-5144-9CEB-BDBE24445460}"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nl-NL"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511997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sz="1200" dirty="0"/>
              <a:t>What Covid-19 has really shown is the challenge and importance for different</a:t>
            </a:r>
            <a:r>
              <a:rPr lang="en-IE" sz="1200" baseline="0" dirty="0"/>
              <a:t> disciplines to work together.  </a:t>
            </a:r>
          </a:p>
          <a:p>
            <a:endParaRPr lang="en-IE" sz="1200" baseline="0" dirty="0"/>
          </a:p>
          <a:p>
            <a:r>
              <a:rPr lang="en-IE" sz="1200" baseline="0" dirty="0"/>
              <a:t>But how does this work? Is it enough to bring these disciplines into one room? How do we know whose expertise we need to resolve the numerous sub-challenges and who can be excluded to keep the discussions effective and manageable? </a:t>
            </a:r>
          </a:p>
          <a:p>
            <a:r>
              <a:rPr lang="en-IE" sz="1200" baseline="0" dirty="0"/>
              <a:t>And who represents the different disciplines? And how can we ensure that the different pieces of science can be put together? </a:t>
            </a:r>
          </a:p>
          <a:p>
            <a:endParaRPr lang="en-IE" sz="1200" baseline="0" dirty="0"/>
          </a:p>
          <a:p>
            <a:r>
              <a:rPr lang="en-IE" sz="1200" baseline="0" dirty="0"/>
              <a:t>Some good practices emerged. National academies such as Germany’s </a:t>
            </a:r>
            <a:r>
              <a:rPr lang="en-IE" sz="1200" baseline="0" dirty="0" err="1"/>
              <a:t>Leopoldina</a:t>
            </a:r>
            <a:r>
              <a:rPr lang="en-IE" sz="1200" baseline="0" dirty="0"/>
              <a:t> organised multidisciplinary advisory councils. Our own JRC managed to get economists and epidemiologists to talk to each other and attempt to integrate their models.  In both cases, an actor got involved that organised and helped translate these processes, the academy and a task force.</a:t>
            </a:r>
          </a:p>
          <a:p>
            <a:endParaRPr lang="en-IE" sz="1200" baseline="0" dirty="0"/>
          </a:p>
          <a:p>
            <a:r>
              <a:rPr lang="en-IE" sz="1200" baseline="0" dirty="0"/>
              <a:t>In other words, interdisciplinary work at short notice requires a certain level of organisational/procedural preparedness.</a:t>
            </a:r>
          </a:p>
          <a:p>
            <a:endParaRPr lang="en-IE" sz="1200"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24C359-F21C-5144-9CEB-BDBE24445460}"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nl-NL"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9962506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Nurturing science-for-policy ecosystems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Nurturing skills and </a:t>
            </a:r>
            <a:r>
              <a:rPr lang="en-GB" dirty="0" err="1"/>
              <a:t>mindsets</a:t>
            </a:r>
            <a:r>
              <a:rPr lang="en-GB" dirty="0"/>
              <a:t> for science for policy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Understanding the limits of science for policymaking</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CF2995-AB43-4B7C-B8CD-9DC7C3692A9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7629420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What</a:t>
            </a:r>
            <a:r>
              <a:rPr lang="en-IE" baseline="0" dirty="0"/>
              <a:t> the Covid-19 crisis also showed is that </a:t>
            </a:r>
            <a:r>
              <a:rPr lang="en-IE" b="1" baseline="0" dirty="0"/>
              <a:t>policymakers were really, especially in early spring, struggling with the level of uncertainty</a:t>
            </a:r>
            <a:r>
              <a:rPr lang="en-IE" baseline="0" dirty="0"/>
              <a:t> associated with Covid-19 pandemic and the pace with which the pandemic threatened to overwhelm societies’ response systems, and </a:t>
            </a:r>
            <a:r>
              <a:rPr lang="en-IE" b="1" baseline="0" dirty="0"/>
              <a:t>sought scientific advice</a:t>
            </a:r>
            <a:r>
              <a:rPr lang="en-IE" baseline="0" dirty="0"/>
              <a:t> but then also, as the scientific response rapidly exploded, to make sense of the importance, quality, and relevance of the available information. </a:t>
            </a:r>
          </a:p>
          <a:p>
            <a:endParaRPr lang="en-IE" baseline="0" dirty="0"/>
          </a:p>
          <a:p>
            <a:r>
              <a:rPr lang="en-IE" baseline="0" dirty="0"/>
              <a:t>Now different countries organised the supply, management and use of scientific evidence in different ways. Some used ad-hoc advisory bodies (Greece); others relied on existing structures (UK). Many also relied on international expertise (WHO, etc.). Yet, what seems useful is if well-defined relationships are in place, with high levels of trust between the two sides. Or the ability and experience to quickly create collaborative spaces involving representatives from both science and policymaking to understand quickly what’s needed and what can be provided.</a:t>
            </a:r>
          </a:p>
          <a:p>
            <a:endParaRPr lang="en-IE" baseline="0" dirty="0"/>
          </a:p>
          <a:p>
            <a:r>
              <a:rPr lang="en-IE" baseline="0" dirty="0"/>
              <a:t>In a nutshell, beyond institutional preparedness on the science supply side, we need an institutional preparedness at the science-policy interface that also for rapid, scalable evidence-informed responses to crises.</a:t>
            </a:r>
          </a:p>
          <a:p>
            <a:endParaRPr lang="en-IE" baseline="0" dirty="0"/>
          </a:p>
          <a:p>
            <a:endParaRPr lang="en-IE" baseline="0" dirty="0"/>
          </a:p>
          <a:p>
            <a:endParaRPr lang="en-IE" baseline="0" dirty="0"/>
          </a:p>
          <a:p>
            <a:endParaRPr lang="en-IE" baseline="0" dirty="0"/>
          </a:p>
          <a:p>
            <a:endParaRPr lang="en-IE" baseline="0" dirty="0"/>
          </a:p>
          <a:p>
            <a:endParaRPr lang="en-IE" baseline="0" dirty="0"/>
          </a:p>
          <a:p>
            <a:endParaRPr lang="en-IE" baseline="0" dirty="0"/>
          </a:p>
          <a:p>
            <a:endParaRPr lang="en-IE" baseline="0" dirty="0"/>
          </a:p>
          <a:p>
            <a:r>
              <a:rPr lang="en-IE" baseline="0" dirty="0"/>
              <a:t> </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CF2995-AB43-4B7C-B8CD-9DC7C3692A9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1919455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One building block needed</a:t>
            </a:r>
            <a:r>
              <a:rPr lang="en-IE" baseline="0" dirty="0"/>
              <a:t> seem to be robust, internally and externally connected ecosystems of science for policy. </a:t>
            </a:r>
          </a:p>
          <a:p>
            <a:endParaRPr lang="en-IE" baseline="0" dirty="0"/>
          </a:p>
          <a:p>
            <a:r>
              <a:rPr lang="en-IE" baseline="0" dirty="0"/>
              <a:t>Covid-19 resulted in an urgent call for multi-disciplinary scientific input in a highly uncertain situation. Institutional pathways connecting science and policymaking were helpful, including expert committees, councils, academies of science, knowledge for policy units on supply and demand sides, international networks, and more, could help</a:t>
            </a:r>
          </a:p>
          <a:p>
            <a:r>
              <a:rPr lang="en-IE" baseline="0" dirty="0"/>
              <a:t>-mobilise expertise quickly</a:t>
            </a:r>
          </a:p>
          <a:p>
            <a:r>
              <a:rPr lang="en-IE" baseline="0" dirty="0"/>
              <a:t>-increase essential trust between scientists/policymakers</a:t>
            </a:r>
          </a:p>
          <a:p>
            <a:r>
              <a:rPr lang="en-IE" baseline="0" dirty="0"/>
              <a:t>-synthesise and translate scientific knowledge into policy-relevant evidence</a:t>
            </a:r>
          </a:p>
          <a:p>
            <a:endParaRPr lang="en-IE" baseline="0" dirty="0"/>
          </a:p>
          <a:p>
            <a:r>
              <a:rPr lang="en-IE" baseline="0" dirty="0"/>
              <a:t>Now not all countries with elaborate science for policy systems fared well and not all countries with slimmer systems fared poorly but to understand how this exactly worked is part of our ongoing analytical work on ‘eco-systems’ and Covid-19 lessons learning. </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24C359-F21C-5144-9CEB-BDBE24445460}"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nl-NL"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213244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The constellation of actors and individuals</a:t>
            </a:r>
            <a:r>
              <a:rPr lang="en-IE" baseline="0" dirty="0"/>
              <a:t> that foster communication between science- and policy-related environments (mostly governments and parliaments)</a:t>
            </a:r>
          </a:p>
          <a:p>
            <a:endParaRPr lang="en-IE" baseline="0" dirty="0"/>
          </a:p>
          <a:p>
            <a:r>
              <a:rPr lang="en-IE" baseline="0" dirty="0"/>
              <a:t>Importance of  </a:t>
            </a:r>
            <a:r>
              <a:rPr lang="en-IE" b="1" baseline="0" dirty="0"/>
              <a:t>boundary organisations</a:t>
            </a:r>
            <a:r>
              <a:rPr lang="en-IE" baseline="0" dirty="0"/>
              <a:t> and </a:t>
            </a:r>
            <a:r>
              <a:rPr lang="en-IE" b="1" baseline="0" dirty="0"/>
              <a:t>knowledge brokers</a:t>
            </a:r>
            <a:endParaRPr lang="en-GB"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24C359-F21C-5144-9CEB-BDBE24445460}"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nl-NL"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3900150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This is</a:t>
            </a:r>
            <a:r>
              <a:rPr lang="en-IE" baseline="0" dirty="0"/>
              <a:t> for us, as science and knowledge service to the European Commission, water down our mill. In fact, we have been in the business of capacity building for science for policy even before COVID-19, also in relation to capacity at national and sub-national levels.</a:t>
            </a:r>
          </a:p>
          <a:p>
            <a:endParaRPr lang="en-IE" baseline="0" dirty="0"/>
          </a:p>
          <a:p>
            <a:r>
              <a:rPr lang="en-IE" baseline="0" dirty="0"/>
              <a:t>Much of this work, and I know that many of you have kindly contributed or participated in this project already, revolves around our Science for Policy workshop series.</a:t>
            </a:r>
          </a:p>
          <a:p>
            <a:endParaRPr lang="en-IE" baseline="0" dirty="0"/>
          </a:p>
          <a:p>
            <a:r>
              <a:rPr lang="en-IE" dirty="0"/>
              <a:t>What</a:t>
            </a:r>
            <a:r>
              <a:rPr lang="en-IE" baseline="0" dirty="0"/>
              <a:t> we have been doing since September 2020 is to organise 10 interactive, co-creation workshops to map science for policy ecosystems across Europe, finding out what works and not and run a survey among the 600 professionals in our community and beyond on qualities of science for policy institutions and processes.</a:t>
            </a:r>
          </a:p>
          <a:p>
            <a:endParaRPr lang="en-IE" baseline="0" dirty="0"/>
          </a:p>
          <a:p>
            <a:r>
              <a:rPr lang="en-IE" baseline="0" dirty="0"/>
              <a:t>The analytical work will hopefully help us provide evidence-based advice to partners in MS that hope to strengthen and connect science for policy ecosystems. </a:t>
            </a:r>
          </a:p>
          <a:p>
            <a:endParaRPr lang="en-IE" baseline="0" dirty="0"/>
          </a:p>
          <a:p>
            <a:r>
              <a:rPr lang="en-IE" baseline="0" dirty="0"/>
              <a:t>Now I just wanted to share two central lessons from our analytical work with you.</a:t>
            </a: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CF2995-AB43-4B7C-B8CD-9DC7C3692A9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105564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BE" dirty="0"/>
          </a:p>
        </p:txBody>
      </p:sp>
      <p:sp>
        <p:nvSpPr>
          <p:cNvPr id="4" name="Header Placeholder 3"/>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200" b="0" i="0" u="none" strike="noStrike" kern="1200" cap="none" spc="0" normalizeH="0" baseline="0" noProof="0">
                <a:ln>
                  <a:noFill/>
                </a:ln>
                <a:solidFill>
                  <a:prstClr val="white"/>
                </a:solidFill>
                <a:effectLst/>
                <a:uLnTx/>
                <a:uFillTx/>
                <a:latin typeface="Verdana" charset="0"/>
                <a:ea typeface="Verdana" charset="0"/>
              </a:rPr>
              <a:t>Kop</a:t>
            </a:r>
          </a:p>
        </p:txBody>
      </p:sp>
      <p:sp>
        <p:nvSpPr>
          <p:cNvPr id="5" name="Date Placeholder 4"/>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BD4361-0679-254E-8386-CB90F2692ABF}" type="datetime1">
              <a:rPr kumimoji="0" lang="nl-BE" sz="900" b="0" i="0" u="none" strike="noStrike" kern="1200" cap="none" spc="0" normalizeH="0" baseline="0" noProof="0" smtClean="0">
                <a:ln>
                  <a:noFill/>
                </a:ln>
                <a:solidFill>
                  <a:srgbClr val="0033A0"/>
                </a:solidFill>
                <a:effectLst/>
                <a:uLnTx/>
                <a:uFillTx/>
                <a:latin typeface="Verdana" charset="0"/>
                <a:ea typeface="Verdana" charset="0"/>
              </a:rPr>
              <a:pPr marL="0" marR="0" lvl="0" indent="0" algn="r" defTabSz="914400" rtl="0" eaLnBrk="1" fontAlgn="auto" latinLnBrk="0" hangingPunct="1">
                <a:lnSpc>
                  <a:spcPct val="100000"/>
                </a:lnSpc>
                <a:spcBef>
                  <a:spcPts val="0"/>
                </a:spcBef>
                <a:spcAft>
                  <a:spcPts val="0"/>
                </a:spcAft>
                <a:buClrTx/>
                <a:buSzTx/>
                <a:buFontTx/>
                <a:buNone/>
                <a:tabLst/>
                <a:defRPr/>
              </a:pPr>
              <a:t>19/10/2021</a:t>
            </a:fld>
            <a:endParaRPr kumimoji="0" lang="nl-NL" sz="900" b="0" i="0" u="none" strike="noStrike" kern="1200" cap="none" spc="0" normalizeH="0" baseline="0" noProof="0" dirty="0">
              <a:ln>
                <a:noFill/>
              </a:ln>
              <a:solidFill>
                <a:srgbClr val="0033A0"/>
              </a:solidFill>
              <a:effectLst/>
              <a:uLnTx/>
              <a:uFillTx/>
              <a:latin typeface="Verdana" charset="0"/>
              <a:ea typeface="Verdana" charset="0"/>
            </a:endParaRPr>
          </a:p>
        </p:txBody>
      </p:sp>
      <p:sp>
        <p:nvSpPr>
          <p:cNvPr id="6" name="Footer Placeholder 5"/>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000" b="0" i="0" u="none" strike="noStrike" kern="1200" cap="none" spc="0" normalizeH="0" baseline="0" noProof="0">
                <a:ln>
                  <a:noFill/>
                </a:ln>
                <a:solidFill>
                  <a:srgbClr val="FF5000"/>
                </a:solidFill>
                <a:effectLst/>
                <a:uLnTx/>
                <a:uFillTx/>
                <a:latin typeface="Verdana" charset="0"/>
                <a:ea typeface="Verdana" charset="0"/>
              </a:rPr>
              <a:t>Voet</a:t>
            </a:r>
            <a:endParaRPr kumimoji="0" lang="nl-NL" sz="1000" b="0" i="0" u="none" strike="noStrike" kern="1200" cap="none" spc="0" normalizeH="0" baseline="0" noProof="0" dirty="0">
              <a:ln>
                <a:noFill/>
              </a:ln>
              <a:solidFill>
                <a:srgbClr val="FF5000"/>
              </a:solidFill>
              <a:effectLst/>
              <a:uLnTx/>
              <a:uFillTx/>
              <a:latin typeface="Verdana" charset="0"/>
              <a:ea typeface="Verdana" charset="0"/>
            </a:endParaRPr>
          </a:p>
        </p:txBody>
      </p:sp>
      <p:sp>
        <p:nvSpPr>
          <p:cNvPr id="7" name="Slide Number Placeholder 6"/>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DDC29C-F309-0C44-B1DF-48E28FDE6E46}" type="slidenum">
              <a:rPr kumimoji="0" lang="nl-NL" sz="900" b="0" i="0" u="none" strike="noStrike" kern="1200" cap="none" spc="0" normalizeH="0" baseline="0" noProof="0" smtClean="0">
                <a:ln>
                  <a:noFill/>
                </a:ln>
                <a:solidFill>
                  <a:srgbClr val="FF5000"/>
                </a:solidFill>
                <a:effectLst/>
                <a:uLnTx/>
                <a:uFillTx/>
                <a:latin typeface="Verdana" charset="0"/>
                <a:ea typeface="Verdana" charset="0"/>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nl-NL" sz="900" b="0" i="0" u="none" strike="noStrike" kern="1200" cap="none" spc="0" normalizeH="0" baseline="0" noProof="0">
              <a:ln>
                <a:noFill/>
              </a:ln>
              <a:solidFill>
                <a:srgbClr val="FF5000"/>
              </a:solidFill>
              <a:effectLst/>
              <a:uLnTx/>
              <a:uFillTx/>
              <a:latin typeface="Verdana" charset="0"/>
              <a:ea typeface="Verdana" charset="0"/>
            </a:endParaRPr>
          </a:p>
        </p:txBody>
      </p:sp>
    </p:spTree>
    <p:extLst>
      <p:ext uri="{BB962C8B-B14F-4D97-AF65-F5344CB8AC3E}">
        <p14:creationId xmlns:p14="http://schemas.microsoft.com/office/powerpoint/2010/main" val="426922991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This is</a:t>
            </a:r>
            <a:r>
              <a:rPr lang="en-IE" baseline="0" dirty="0"/>
              <a:t> for us, as science and knowledge service to the European Commission, water down our mill. In fact, we have been in the business of capacity building for science for policy even before COVID-19, also in relation to capacity at national and sub-national levels.</a:t>
            </a:r>
          </a:p>
          <a:p>
            <a:endParaRPr lang="en-IE" baseline="0" dirty="0"/>
          </a:p>
          <a:p>
            <a:r>
              <a:rPr lang="en-IE" baseline="0" dirty="0"/>
              <a:t>Much of this work, and I know that many of you have kindly contributed or participated in this project already, revolves around our Science for Policy workshop series.</a:t>
            </a:r>
          </a:p>
          <a:p>
            <a:endParaRPr lang="en-IE" baseline="0" dirty="0"/>
          </a:p>
          <a:p>
            <a:r>
              <a:rPr lang="en-IE" dirty="0"/>
              <a:t>What</a:t>
            </a:r>
            <a:r>
              <a:rPr lang="en-IE" baseline="0" dirty="0"/>
              <a:t> we have been doing since September 2020 is to organise 10 interactive, co-creation workshops to map science for policy ecosystems across Europe, finding out what works and not and run a survey among the 600 professionals in our community and beyond on qualities of science for policy institutions and processes.</a:t>
            </a:r>
          </a:p>
          <a:p>
            <a:endParaRPr lang="en-IE" baseline="0" dirty="0"/>
          </a:p>
          <a:p>
            <a:r>
              <a:rPr lang="en-IE" baseline="0" dirty="0"/>
              <a:t>The analytical work will hopefully help us provide evidence-based advice to partners in MS that hope to strengthen and connect science for policy ecosystems. </a:t>
            </a:r>
          </a:p>
          <a:p>
            <a:endParaRPr lang="en-IE" baseline="0" dirty="0"/>
          </a:p>
          <a:p>
            <a:r>
              <a:rPr lang="en-IE" baseline="0" dirty="0"/>
              <a:t>Now I just wanted to share two central lessons from our analytical work with you.</a:t>
            </a: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CF2995-AB43-4B7C-B8CD-9DC7C3692A9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7444982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First,</a:t>
            </a:r>
            <a:r>
              <a:rPr lang="en-IE" baseline="0" dirty="0"/>
              <a:t> it is important to move from an organisational perspective to a systematic one when evaluating and planning capacity building for science for policy / science advice institutions and processes</a:t>
            </a:r>
          </a:p>
          <a:p>
            <a:endParaRPr lang="en-IE" baseline="0" dirty="0"/>
          </a:p>
          <a:p>
            <a:r>
              <a:rPr lang="en-IE" dirty="0"/>
              <a:t>What</a:t>
            </a:r>
            <a:r>
              <a:rPr lang="en-IE" baseline="0" dirty="0"/>
              <a:t> we see is that </a:t>
            </a:r>
            <a:r>
              <a:rPr lang="en-IE" dirty="0"/>
              <a:t>focusing too much on individual actors creates certain analytical</a:t>
            </a:r>
            <a:r>
              <a:rPr lang="en-IE" baseline="0" dirty="0"/>
              <a:t> blind spots. </a:t>
            </a:r>
          </a:p>
          <a:p>
            <a:endParaRPr lang="en-IE" baseline="0" dirty="0"/>
          </a:p>
          <a:p>
            <a:r>
              <a:rPr lang="en-IE" baseline="0" dirty="0"/>
              <a:t>E.g. our workshop on academies suggested that they may have scientific authority (on the basis of their scientific excellence) and also strengths in assembling multi-disciplinary working groups but do they have sufficient resources to meet knowledge needs? And does the public trust the knowledge provided by these elitist, exclusive institutions?</a:t>
            </a:r>
          </a:p>
          <a:p>
            <a:endParaRPr lang="en-IE" baseline="0" dirty="0"/>
          </a:p>
          <a:p>
            <a:r>
              <a:rPr lang="en-IE" baseline="0" dirty="0"/>
              <a:t>Other actors therefore may assume a complementary role, e.g. young academies or government-funded research institutes?</a:t>
            </a:r>
          </a:p>
          <a:p>
            <a:endParaRPr lang="en-IE" baseline="0" dirty="0"/>
          </a:p>
          <a:p>
            <a:r>
              <a:rPr lang="en-IE" baseline="0" dirty="0"/>
              <a:t>In any case, it is important to bear in mind the limitations, complementarities, and competition between science advisory actors.</a:t>
            </a:r>
          </a:p>
          <a:p>
            <a:endParaRPr lang="en-IE" baseline="0" dirty="0"/>
          </a:p>
          <a:p>
            <a:r>
              <a:rPr lang="en-IE" baseline="0" dirty="0"/>
              <a:t>A focus on individual actors may also discount the importance of connections and coordination between the different actors – or maybe more accurately to what extent these connections are missing? </a:t>
            </a:r>
          </a:p>
          <a:p>
            <a:endParaRPr lang="en-IE" baseline="0" dirty="0"/>
          </a:p>
          <a:p>
            <a:r>
              <a:rPr lang="en-IE" baseline="0" dirty="0"/>
              <a:t>This view is also one factor that seems to be shaping capacity building debates and practice:</a:t>
            </a:r>
          </a:p>
          <a:p>
            <a:endParaRPr lang="en-IE" baseline="0" dirty="0"/>
          </a:p>
          <a:p>
            <a:r>
              <a:rPr lang="en-IE" baseline="0" dirty="0"/>
              <a:t>E.g. in Denmark, more than a decade ago, there was a relocation of science for policy from permanent integrated advisory bodies to universities and a competitive contracting process. While this has benefited the quality of science and also the connections between some ministries and universities, we heard in the workshop that this has also undermined knowledge brokerage quality on the supply side and the availability of a foundational knowledge base. </a:t>
            </a:r>
          </a:p>
          <a:p>
            <a:endParaRPr lang="en-IE" baseline="0" dirty="0"/>
          </a:p>
          <a:p>
            <a:endParaRPr lang="en-IE" baseline="0" dirty="0"/>
          </a:p>
          <a:p>
            <a:endParaRPr lang="en-IE" baseline="0" dirty="0"/>
          </a:p>
          <a:p>
            <a:endParaRPr lang="en-IE" baseline="0" dirty="0"/>
          </a:p>
          <a:p>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9B78EF-E52F-43A1-B8DA-3D5F7F6F8EAA}" type="slidenum">
              <a:rPr kumimoji="0" lang="en-GB" alt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GB" alt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8386163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A second central lesson,</a:t>
            </a:r>
            <a:r>
              <a:rPr lang="en-IE" baseline="0" dirty="0"/>
              <a:t> very briefly, is that the systems of Member States need to be connected to others in Europe.</a:t>
            </a:r>
          </a:p>
          <a:p>
            <a:endParaRPr lang="en-IE" baseline="0" dirty="0"/>
          </a:p>
          <a:p>
            <a:r>
              <a:rPr lang="en-IE" baseline="0" dirty="0"/>
              <a:t>As single actors cannot do everything, so do a single country’s systems. We heard in workshops on Latvia how the knowledge generation side cannot always cover the full range of knowledge needs of the government while we heard during our Estonia workshop how valuable international peer group reviews etc. can be. </a:t>
            </a: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9B78EF-E52F-43A1-B8DA-3D5F7F6F8EAA}" type="slidenum">
              <a:rPr kumimoji="0" lang="en-GB" alt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GB" alt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947268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Nurturing science-for-policy ecosystems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Nurturing skills and </a:t>
            </a:r>
            <a:r>
              <a:rPr lang="en-GB" dirty="0" err="1"/>
              <a:t>mindsets</a:t>
            </a:r>
            <a:r>
              <a:rPr lang="en-GB" dirty="0"/>
              <a:t> for science for policy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Understanding the limits of science for policymaking</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CF2995-AB43-4B7C-B8CD-9DC7C3692A9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3441446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Looking</a:t>
            </a:r>
            <a:r>
              <a:rPr lang="en-IE" baseline="0" dirty="0"/>
              <a:t> at institutions is not enough. We also need people with the right </a:t>
            </a:r>
            <a:r>
              <a:rPr lang="en-IE" baseline="0" dirty="0" err="1"/>
              <a:t>mindsets</a:t>
            </a:r>
            <a:r>
              <a:rPr lang="en-IE" baseline="0" dirty="0"/>
              <a:t> and skills in place in the different organisations involved, running the processes and interactions, and more. </a:t>
            </a:r>
          </a:p>
          <a:p>
            <a:endParaRPr lang="en-IE" baseline="0" dirty="0"/>
          </a:p>
          <a:p>
            <a:r>
              <a:rPr lang="en-IE" baseline="0" dirty="0"/>
              <a:t>Covid-19 revealed again how important this is. E.g. can policymakers make sense of epidemiological models? Do scientists understand the constraints on policymakers, needing to get members of the public accept the scientifically recommended necessary health protection measures?</a:t>
            </a:r>
          </a:p>
          <a:p>
            <a:endParaRPr lang="en-IE" baseline="0" dirty="0"/>
          </a:p>
          <a:p>
            <a:r>
              <a:rPr lang="en-IE" baseline="0" dirty="0"/>
              <a:t>This requires not only trust and institutionalised interactions but specific skills. </a:t>
            </a:r>
          </a:p>
          <a:p>
            <a:endParaRPr lang="en-IE" baseline="0" dirty="0"/>
          </a:p>
          <a:p>
            <a:r>
              <a:rPr lang="en-IE" baseline="0" dirty="0"/>
              <a:t>The JRC has been working on and offering relevant training modules for scientists and policymakers. </a:t>
            </a: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24C359-F21C-5144-9CEB-BDBE24445460}"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nl-NL"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9666501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Nurturing science-for-policy ecosystems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Nurturing skills and </a:t>
            </a:r>
            <a:r>
              <a:rPr lang="en-GB" dirty="0" err="1"/>
              <a:t>mindsets</a:t>
            </a:r>
            <a:r>
              <a:rPr lang="en-GB" dirty="0"/>
              <a:t> for science for policy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Understanding the limits of science for policymaking</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CF2995-AB43-4B7C-B8CD-9DC7C3692A9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7646015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b="1" dirty="0"/>
              <a:t>Covid-19</a:t>
            </a:r>
            <a:r>
              <a:rPr lang="en-IE" b="1" baseline="0" dirty="0"/>
              <a:t> has also once again shown the limits to science for policy.</a:t>
            </a:r>
            <a:r>
              <a:rPr lang="en-IE" baseline="0" dirty="0"/>
              <a:t> Covid-19 and the response to it affects different values in different manners. Economic livelihoods, freedoms, health are affected and have different importance to different groups in societies. When confronted with the same facts, citizens but also experts and policymakers can view them in different ways, assign different weights and credibility to, and draw different conclusions from different pieces of science. </a:t>
            </a:r>
          </a:p>
          <a:p>
            <a:endParaRPr lang="en-IE" baseline="0" dirty="0"/>
          </a:p>
          <a:p>
            <a:r>
              <a:rPr lang="en-IE" baseline="0" dirty="0"/>
              <a:t>Science for policy eco-systems need to develop a better understanding of these differences, either by exploring in greater depth different values and identities held by Europe’s citizens or by directly engaging with citizens and deliberating, e.g. about collectively acceptable Covid-19 responses and envisioning collectively how societies may need to be reorganised. One example for the former is the JRC’s work on Values and Identity and how it shapes political behaviour. One example for the latter is the Covid-19 citizen engagement process in Ireland.</a:t>
            </a:r>
          </a:p>
          <a:p>
            <a:endParaRPr lang="en-US" dirty="0"/>
          </a:p>
          <a:p>
            <a:r>
              <a:rPr lang="en-IE" baseline="0" dirty="0"/>
              <a:t>These are questions still to be reflected on but it could become a third dimension of crisis preparedness for science for policy systems and activities in crisis.</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CF2995-AB43-4B7C-B8CD-9DC7C3692A9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1937757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Finally, I</a:t>
            </a:r>
            <a:r>
              <a:rPr lang="en-IE" baseline="0" dirty="0"/>
              <a:t> want to instil a bit of humility into the science for policy community and EIPM advocates – and open up the horizon for new types of issues this community should gather evidence on. </a:t>
            </a:r>
          </a:p>
          <a:p>
            <a:endParaRPr lang="en-IE" baseline="0" dirty="0"/>
          </a:p>
          <a:p>
            <a:r>
              <a:rPr lang="en-IE" baseline="0" dirty="0"/>
              <a:t>Science does not have all the answers:</a:t>
            </a:r>
          </a:p>
          <a:p>
            <a:r>
              <a:rPr lang="en-IE" baseline="0" dirty="0"/>
              <a:t>&gt;Covid-19 involved value trade-offs. Science cannot resolve them.</a:t>
            </a:r>
          </a:p>
          <a:p>
            <a:r>
              <a:rPr lang="en-IE" baseline="0" dirty="0"/>
              <a:t>&gt;Covid-19 also saw again the influence of misinformation. Scientific (counter)facts are not enough to respond.</a:t>
            </a:r>
          </a:p>
          <a:p>
            <a:r>
              <a:rPr lang="en-IE" baseline="0" dirty="0"/>
              <a:t>&gt;Covid-19 hit societies with different levels of polarisation. This affected how science was interpreted and used.</a:t>
            </a:r>
          </a:p>
          <a:p>
            <a:endParaRPr lang="en-IE" baseline="0" dirty="0"/>
          </a:p>
          <a:p>
            <a:r>
              <a:rPr lang="en-IE" baseline="0" dirty="0"/>
              <a:t>In a nutshell, it is good to ask how science can make policies more effective but it is equally important to understand that there are limits in what science can do to make policies legitimate. And legitimacy is key for policies to be effective.</a:t>
            </a:r>
          </a:p>
          <a:p>
            <a:endParaRPr lang="en-IE" baseline="0" dirty="0"/>
          </a:p>
          <a:p>
            <a:r>
              <a:rPr lang="en-IE" baseline="0" dirty="0"/>
              <a:t>The JRC is again working on these issues: by studying what factors shape political behaviour (beyond scientific evidence), e.g. values and identities, and how to better engage with citizens in policymaking processes.  </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24C359-F21C-5144-9CEB-BDBE24445460}"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lang="nl-NL"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1449655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79750" y="944563"/>
            <a:ext cx="4533900" cy="2551112"/>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The new Competence Centre on Participatory and Deliberative Democracy is one of a group of dedicated JRC competence centres that aim to better connect science and policy in cross-cutting research areas. These are part branding, part knowledge management tools – places where policymakers with knowledge needs and researchers with useful expertise and knowledge can find each other.  Typically the Competence Centres offer advice on the choice of tools in relation to the policy problems, training courses, and also work directly with  the  Commission  policy  Directorates-General  to  develop and/or apply the tools to the policy problems at hand. So, the Competence Centre on Participatory and Deliberative Democracy will thus act as a multifunctioning hub for EU services and policymakers to find the necessary expertise and tools to institutionalise and mainstream participatory and deliberative democracy practices. Competence Centres seek actively PARTNERSHIPS.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The CC-DEMOS can be described with 5 big containers that actually work together to support policy making in this area. </a:t>
            </a:r>
          </a:p>
          <a:p>
            <a:pPr lvl="0"/>
            <a:r>
              <a:rPr lang="en-GB" sz="1200" b="1" kern="1200" dirty="0">
                <a:solidFill>
                  <a:schemeClr val="tx1"/>
                </a:solidFill>
                <a:effectLst/>
                <a:latin typeface="+mn-lt"/>
                <a:ea typeface="+mn-ea"/>
                <a:cs typeface="+mn-cs"/>
              </a:rPr>
              <a:t>SERVICE</a:t>
            </a:r>
            <a:r>
              <a:rPr lang="en-GB" sz="1200" kern="1200" dirty="0">
                <a:solidFill>
                  <a:schemeClr val="tx1"/>
                </a:solidFill>
                <a:effectLst/>
                <a:latin typeface="+mn-lt"/>
                <a:ea typeface="+mn-ea"/>
                <a:cs typeface="+mn-cs"/>
              </a:rPr>
              <a:t>: this is about guidance on </a:t>
            </a:r>
            <a:r>
              <a:rPr lang="en-GB" sz="1200" b="1" kern="1200" dirty="0">
                <a:solidFill>
                  <a:schemeClr val="tx1"/>
                </a:solidFill>
                <a:effectLst/>
                <a:latin typeface="+mn-lt"/>
                <a:ea typeface="+mn-ea"/>
                <a:cs typeface="+mn-cs"/>
              </a:rPr>
              <a:t>HOW, namely though already ongoing:</a:t>
            </a:r>
          </a:p>
          <a:p>
            <a:pPr lvl="1"/>
            <a:r>
              <a:rPr lang="en-GB" sz="1200" b="1" kern="1200" dirty="0">
                <a:solidFill>
                  <a:schemeClr val="tx1"/>
                </a:solidFill>
                <a:effectLst/>
                <a:latin typeface="+mn-lt"/>
                <a:ea typeface="+mn-ea"/>
                <a:cs typeface="+mn-cs"/>
              </a:rPr>
              <a:t>C</a:t>
            </a:r>
            <a:r>
              <a:rPr lang="en-GB" sz="1200" kern="1200" dirty="0">
                <a:solidFill>
                  <a:schemeClr val="tx1"/>
                </a:solidFill>
                <a:effectLst/>
                <a:latin typeface="+mn-lt"/>
                <a:ea typeface="+mn-ea"/>
                <a:cs typeface="+mn-cs"/>
              </a:rPr>
              <a:t>o-design, guidance, coaching of CE at request of Commission services</a:t>
            </a:r>
          </a:p>
          <a:p>
            <a:pPr lvl="1"/>
            <a:r>
              <a:rPr lang="en-GB" sz="1200" b="1" kern="1200" dirty="0">
                <a:solidFill>
                  <a:schemeClr val="tx1"/>
                </a:solidFill>
                <a:effectLst/>
                <a:latin typeface="+mn-lt"/>
                <a:ea typeface="+mn-ea"/>
                <a:cs typeface="+mn-cs"/>
              </a:rPr>
              <a:t>P</a:t>
            </a:r>
            <a:r>
              <a:rPr lang="en-GB" sz="1200" kern="1200" dirty="0">
                <a:solidFill>
                  <a:schemeClr val="tx1"/>
                </a:solidFill>
                <a:effectLst/>
                <a:latin typeface="+mn-lt"/>
                <a:ea typeface="+mn-ea"/>
                <a:cs typeface="+mn-cs"/>
              </a:rPr>
              <a:t>iloting of CE: Where possible </a:t>
            </a:r>
            <a:r>
              <a:rPr lang="en-GB" sz="1200" b="1" kern="1200" dirty="0">
                <a:solidFill>
                  <a:schemeClr val="tx1"/>
                </a:solidFill>
                <a:effectLst/>
                <a:latin typeface="+mn-lt"/>
                <a:ea typeface="+mn-ea"/>
                <a:cs typeface="+mn-cs"/>
              </a:rPr>
              <a:t>implementing</a:t>
            </a:r>
            <a:r>
              <a:rPr lang="en-GB" sz="1200" kern="1200" dirty="0">
                <a:solidFill>
                  <a:schemeClr val="tx1"/>
                </a:solidFill>
                <a:effectLst/>
                <a:latin typeface="+mn-lt"/>
                <a:ea typeface="+mn-ea"/>
                <a:cs typeface="+mn-cs"/>
              </a:rPr>
              <a:t> citizen engagement on selected policy files with actually contributing to the design of citizen engagement</a:t>
            </a:r>
          </a:p>
          <a:p>
            <a:pPr lvl="1"/>
            <a:r>
              <a:rPr lang="en-GB" sz="1200" b="1" kern="1200" dirty="0">
                <a:solidFill>
                  <a:schemeClr val="tx1"/>
                </a:solidFill>
                <a:effectLst/>
                <a:latin typeface="+mn-lt"/>
                <a:ea typeface="+mn-ea"/>
                <a:cs typeface="+mn-cs"/>
              </a:rPr>
              <a:t>S</a:t>
            </a:r>
            <a:r>
              <a:rPr lang="en-GB" sz="1200" kern="1200" dirty="0">
                <a:solidFill>
                  <a:schemeClr val="tx1"/>
                </a:solidFill>
                <a:effectLst/>
                <a:latin typeface="+mn-lt"/>
                <a:ea typeface="+mn-ea"/>
                <a:cs typeface="+mn-cs"/>
              </a:rPr>
              <a:t>pecifications for a FWC – tools to allow </a:t>
            </a:r>
            <a:r>
              <a:rPr lang="en-GB" sz="1200" b="1" kern="1200" dirty="0">
                <a:solidFill>
                  <a:schemeClr val="tx1"/>
                </a:solidFill>
                <a:effectLst/>
                <a:latin typeface="+mn-lt"/>
                <a:ea typeface="+mn-ea"/>
                <a:cs typeface="+mn-cs"/>
              </a:rPr>
              <a:t>others </a:t>
            </a:r>
            <a:r>
              <a:rPr lang="en-GB" sz="1200" kern="1200" dirty="0">
                <a:solidFill>
                  <a:schemeClr val="tx1"/>
                </a:solidFill>
                <a:effectLst/>
                <a:latin typeface="+mn-lt"/>
                <a:ea typeface="+mn-ea"/>
                <a:cs typeface="+mn-cs"/>
              </a:rPr>
              <a:t>to work – WE ARE developing dedicated</a:t>
            </a:r>
            <a:r>
              <a:rPr lang="en-GB" sz="1200" b="1" kern="1200" dirty="0">
                <a:solidFill>
                  <a:schemeClr val="tx1"/>
                </a:solidFill>
                <a:effectLst/>
                <a:latin typeface="+mn-lt"/>
                <a:ea typeface="+mn-ea"/>
                <a:cs typeface="+mn-cs"/>
              </a:rPr>
              <a:t> procurement</a:t>
            </a:r>
            <a:r>
              <a:rPr lang="en-GB" sz="1200" kern="1200" dirty="0">
                <a:solidFill>
                  <a:schemeClr val="tx1"/>
                </a:solidFill>
                <a:effectLst/>
                <a:latin typeface="+mn-lt"/>
                <a:ea typeface="+mn-ea"/>
                <a:cs typeface="+mn-cs"/>
              </a:rPr>
              <a:t> provisions to ease the implementation process</a:t>
            </a:r>
          </a:p>
          <a:p>
            <a:pPr lvl="0"/>
            <a:r>
              <a:rPr lang="en-GB" sz="1200" b="1" kern="1200" dirty="0">
                <a:solidFill>
                  <a:schemeClr val="tx1"/>
                </a:solidFill>
                <a:effectLst/>
                <a:latin typeface="+mn-lt"/>
                <a:ea typeface="+mn-ea"/>
                <a:cs typeface="+mn-cs"/>
              </a:rPr>
              <a:t>But </a:t>
            </a:r>
            <a:r>
              <a:rPr lang="en-GB" sz="1200" kern="1200" dirty="0">
                <a:solidFill>
                  <a:schemeClr val="tx1"/>
                </a:solidFill>
                <a:effectLst/>
                <a:latin typeface="+mn-lt"/>
                <a:ea typeface="+mn-ea"/>
                <a:cs typeface="+mn-cs"/>
              </a:rPr>
              <a:t> of course we provide also the rationales and the framings, and ensure that the Commission is up to date on developments of participatory and deliberative forms of governance around the world and in particular across institutions with a similar remit like ours. </a:t>
            </a:r>
          </a:p>
          <a:p>
            <a:pPr lvl="0"/>
            <a:endParaRPr lang="en-GB" sz="1200" kern="1200" dirty="0">
              <a:solidFill>
                <a:schemeClr val="tx1"/>
              </a:solidFill>
              <a:effectLst/>
              <a:latin typeface="+mn-lt"/>
              <a:ea typeface="+mn-ea"/>
              <a:cs typeface="+mn-cs"/>
            </a:endParaRPr>
          </a:p>
          <a:p>
            <a:pPr lvl="0"/>
            <a:r>
              <a:rPr lang="en-GB" sz="1200" b="1" kern="1200" dirty="0">
                <a:solidFill>
                  <a:schemeClr val="tx1"/>
                </a:solidFill>
                <a:effectLst/>
                <a:latin typeface="+mn-lt"/>
                <a:ea typeface="+mn-ea"/>
                <a:cs typeface="+mn-cs"/>
              </a:rPr>
              <a:t>KNOWLEDGE REPOSITORY:</a:t>
            </a:r>
            <a:r>
              <a:rPr lang="en-GB" sz="1200" kern="1200" dirty="0">
                <a:solidFill>
                  <a:schemeClr val="tx1"/>
                </a:solidFill>
                <a:effectLst/>
                <a:latin typeface="+mn-lt"/>
                <a:ea typeface="+mn-ea"/>
                <a:cs typeface="+mn-cs"/>
              </a:rPr>
              <a:t> Enriching the </a:t>
            </a:r>
            <a:r>
              <a:rPr lang="en-GB" sz="1200" b="1" kern="1200" dirty="0">
                <a:solidFill>
                  <a:schemeClr val="tx1"/>
                </a:solidFill>
                <a:effectLst/>
                <a:latin typeface="+mn-lt"/>
                <a:ea typeface="+mn-ea"/>
                <a:cs typeface="+mn-cs"/>
              </a:rPr>
              <a:t>EU knowledge base </a:t>
            </a:r>
            <a:r>
              <a:rPr lang="en-GB" sz="1200" kern="1200" dirty="0">
                <a:solidFill>
                  <a:schemeClr val="tx1"/>
                </a:solidFill>
                <a:effectLst/>
                <a:latin typeface="+mn-lt"/>
                <a:ea typeface="+mn-ea"/>
                <a:cs typeface="+mn-cs"/>
              </a:rPr>
              <a:t>on participatory &amp; deliberative practices that can inspire EC’s business when it comes to involve citizens across the policy making cycle. For example by:</a:t>
            </a:r>
          </a:p>
          <a:p>
            <a:pPr lvl="1"/>
            <a:r>
              <a:rPr lang="en-GB" sz="1200" b="1" kern="1200" dirty="0">
                <a:solidFill>
                  <a:schemeClr val="tx1"/>
                </a:solidFill>
                <a:effectLst/>
                <a:latin typeface="+mn-lt"/>
                <a:ea typeface="+mn-ea"/>
                <a:cs typeface="+mn-cs"/>
              </a:rPr>
              <a:t>M</a:t>
            </a:r>
            <a:r>
              <a:rPr lang="en-GB" sz="1200" kern="1200" dirty="0">
                <a:solidFill>
                  <a:schemeClr val="tx1"/>
                </a:solidFill>
                <a:effectLst/>
                <a:latin typeface="+mn-lt"/>
                <a:ea typeface="+mn-ea"/>
                <a:cs typeface="+mn-cs"/>
              </a:rPr>
              <a:t>apping of Deliberative Democracy and other citizen engagement initiatives across EU</a:t>
            </a:r>
          </a:p>
          <a:p>
            <a:pPr lvl="1"/>
            <a:r>
              <a:rPr lang="en-GB" sz="1200" b="1" kern="1200" dirty="0">
                <a:solidFill>
                  <a:schemeClr val="tx1"/>
                </a:solidFill>
                <a:effectLst/>
                <a:latin typeface="+mn-lt"/>
                <a:ea typeface="+mn-ea"/>
                <a:cs typeface="+mn-cs"/>
              </a:rPr>
              <a:t>M</a:t>
            </a:r>
            <a:r>
              <a:rPr lang="en-GB" sz="1200" kern="1200" dirty="0">
                <a:solidFill>
                  <a:schemeClr val="tx1"/>
                </a:solidFill>
                <a:effectLst/>
                <a:latin typeface="+mn-lt"/>
                <a:ea typeface="+mn-ea"/>
                <a:cs typeface="+mn-cs"/>
              </a:rPr>
              <a:t>aintenance of live and interactive inventories which make visible </a:t>
            </a:r>
            <a:r>
              <a:rPr lang="en-GB" sz="1200" b="1" kern="1200" dirty="0">
                <a:solidFill>
                  <a:schemeClr val="tx1"/>
                </a:solidFill>
                <a:effectLst/>
                <a:latin typeface="+mn-lt"/>
                <a:ea typeface="+mn-ea"/>
                <a:cs typeface="+mn-cs"/>
              </a:rPr>
              <a:t>P</a:t>
            </a:r>
            <a:r>
              <a:rPr lang="en-GB" sz="1200" kern="1200" dirty="0">
                <a:solidFill>
                  <a:schemeClr val="tx1"/>
                </a:solidFill>
                <a:effectLst/>
                <a:latin typeface="+mn-lt"/>
                <a:ea typeface="+mn-ea"/>
                <a:cs typeface="+mn-cs"/>
              </a:rPr>
              <a:t>ractices and practitioners, </a:t>
            </a:r>
            <a:r>
              <a:rPr lang="en-GB" sz="1200" b="1" kern="1200" dirty="0">
                <a:solidFill>
                  <a:schemeClr val="tx1"/>
                </a:solidFill>
                <a:effectLst/>
                <a:latin typeface="+mn-lt"/>
                <a:ea typeface="+mn-ea"/>
                <a:cs typeface="+mn-cs"/>
              </a:rPr>
              <a:t>C</a:t>
            </a:r>
            <a:r>
              <a:rPr lang="en-GB" sz="1200" kern="1200" dirty="0">
                <a:solidFill>
                  <a:schemeClr val="tx1"/>
                </a:solidFill>
                <a:effectLst/>
                <a:latin typeface="+mn-lt"/>
                <a:ea typeface="+mn-ea"/>
                <a:cs typeface="+mn-cs"/>
              </a:rPr>
              <a:t>itizen</a:t>
            </a:r>
            <a:r>
              <a:rPr lang="en-GB" sz="1200" b="1" kern="120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Engagement and Deliberative Democracy projects in the EU and </a:t>
            </a:r>
            <a:r>
              <a:rPr lang="en-GB" sz="1200" b="1" kern="1200" dirty="0">
                <a:solidFill>
                  <a:schemeClr val="tx1"/>
                </a:solidFill>
                <a:effectLst/>
                <a:latin typeface="+mn-lt"/>
                <a:ea typeface="+mn-ea"/>
                <a:cs typeface="+mn-cs"/>
              </a:rPr>
              <a:t>C</a:t>
            </a:r>
            <a:r>
              <a:rPr lang="en-GB" sz="1200" kern="1200" dirty="0">
                <a:solidFill>
                  <a:schemeClr val="tx1"/>
                </a:solidFill>
                <a:effectLst/>
                <a:latin typeface="+mn-lt"/>
                <a:ea typeface="+mn-ea"/>
                <a:cs typeface="+mn-cs"/>
              </a:rPr>
              <a:t>E online platforms inventory; we gained particular experience on this with our contribution to the choice and assessment of existing platforms out there.</a:t>
            </a:r>
          </a:p>
          <a:p>
            <a:pPr lvl="1"/>
            <a:r>
              <a:rPr lang="en-GB" sz="1200" b="1" kern="1200" dirty="0">
                <a:solidFill>
                  <a:schemeClr val="tx1"/>
                </a:solidFill>
                <a:effectLst/>
                <a:latin typeface="+mn-lt"/>
                <a:ea typeface="+mn-ea"/>
                <a:cs typeface="+mn-cs"/>
              </a:rPr>
              <a:t>Also, we are very interested on other places where citizen engagement is being organised; we describe these as places where people already go and intervene civically to change things of their concern. For this reason we also have a EU </a:t>
            </a:r>
            <a:r>
              <a:rPr lang="en-GB" sz="1200" kern="1200" dirty="0">
                <a:solidFill>
                  <a:schemeClr val="tx1"/>
                </a:solidFill>
                <a:effectLst/>
                <a:latin typeface="+mn-lt"/>
                <a:ea typeface="+mn-ea"/>
                <a:cs typeface="+mn-cs"/>
              </a:rPr>
              <a:t>makerspaces inventory and we actually run a makerspace in </a:t>
            </a:r>
            <a:r>
              <a:rPr lang="en-GB" sz="1200" kern="1200" dirty="0" err="1">
                <a:solidFill>
                  <a:schemeClr val="tx1"/>
                </a:solidFill>
                <a:effectLst/>
                <a:latin typeface="+mn-lt"/>
                <a:ea typeface="+mn-ea"/>
                <a:cs typeface="+mn-cs"/>
              </a:rPr>
              <a:t>Ispra</a:t>
            </a:r>
            <a:r>
              <a:rPr lang="en-GB" sz="1200" kern="1200" dirty="0">
                <a:solidFill>
                  <a:schemeClr val="tx1"/>
                </a:solidFill>
                <a:effectLst/>
                <a:latin typeface="+mn-lt"/>
                <a:ea typeface="+mn-ea"/>
                <a:cs typeface="+mn-cs"/>
              </a:rPr>
              <a:t>.</a:t>
            </a:r>
          </a:p>
          <a:p>
            <a:pPr lvl="0"/>
            <a:endParaRPr lang="en-GB" sz="1200" b="1" kern="1200" dirty="0">
              <a:solidFill>
                <a:schemeClr val="tx1"/>
              </a:solidFill>
              <a:effectLst/>
              <a:latin typeface="+mn-lt"/>
              <a:ea typeface="+mn-ea"/>
              <a:cs typeface="+mn-cs"/>
            </a:endParaRPr>
          </a:p>
          <a:p>
            <a:pPr lvl="0"/>
            <a:r>
              <a:rPr lang="en-GB" sz="1200" b="1" kern="1200" dirty="0">
                <a:solidFill>
                  <a:schemeClr val="tx1"/>
                </a:solidFill>
                <a:effectLst/>
                <a:latin typeface="+mn-lt"/>
                <a:ea typeface="+mn-ea"/>
                <a:cs typeface="+mn-cs"/>
              </a:rPr>
              <a:t>BUILDING CAPACITY: We are building capacity on citizen engagement methodologies through regular trainings, coaching, toolkits and engagement exercises </a:t>
            </a:r>
            <a:r>
              <a:rPr lang="en-GB" sz="1200" kern="1200" dirty="0">
                <a:solidFill>
                  <a:schemeClr val="tx1"/>
                </a:solidFill>
                <a:effectLst/>
                <a:latin typeface="+mn-lt"/>
                <a:ea typeface="+mn-ea"/>
                <a:cs typeface="+mn-cs"/>
              </a:rPr>
              <a:t>for colleagues in policy DGs.</a:t>
            </a:r>
          </a:p>
          <a:p>
            <a:pPr lvl="0"/>
            <a:endParaRPr lang="en-GB" sz="1200" b="1" kern="1200" dirty="0">
              <a:solidFill>
                <a:schemeClr val="tx1"/>
              </a:solidFill>
              <a:effectLst/>
              <a:latin typeface="+mn-lt"/>
              <a:ea typeface="+mn-ea"/>
              <a:cs typeface="+mn-cs"/>
            </a:endParaRPr>
          </a:p>
          <a:p>
            <a:pPr lvl="0"/>
            <a:r>
              <a:rPr lang="en-GB" sz="1200" b="1" kern="1200" dirty="0">
                <a:solidFill>
                  <a:schemeClr val="tx1"/>
                </a:solidFill>
                <a:effectLst/>
                <a:latin typeface="+mn-lt"/>
                <a:ea typeface="+mn-ea"/>
                <a:cs typeface="+mn-cs"/>
              </a:rPr>
              <a:t>NETWORKING</a:t>
            </a:r>
            <a:r>
              <a:rPr lang="en-GB" sz="1200" kern="1200" dirty="0">
                <a:solidFill>
                  <a:schemeClr val="tx1"/>
                </a:solidFill>
                <a:effectLst/>
                <a:latin typeface="+mn-lt"/>
                <a:ea typeface="+mn-ea"/>
                <a:cs typeface="+mn-cs"/>
              </a:rPr>
              <a:t>: </a:t>
            </a:r>
            <a:r>
              <a:rPr lang="en-GB" sz="1200" b="1" kern="1200" dirty="0">
                <a:solidFill>
                  <a:schemeClr val="tx1"/>
                </a:solidFill>
                <a:effectLst/>
                <a:latin typeface="+mn-lt"/>
                <a:ea typeface="+mn-ea"/>
                <a:cs typeface="+mn-cs"/>
              </a:rPr>
              <a:t>E</a:t>
            </a:r>
            <a:r>
              <a:rPr lang="en-GB" sz="1200" kern="1200" dirty="0">
                <a:solidFill>
                  <a:schemeClr val="tx1"/>
                </a:solidFill>
                <a:effectLst/>
                <a:latin typeface="+mn-lt"/>
                <a:ea typeface="+mn-ea"/>
                <a:cs typeface="+mn-cs"/>
              </a:rPr>
              <a:t>vents – own, e.g. festival; our third festival was very well attended by our </a:t>
            </a:r>
            <a:r>
              <a:rPr lang="en-GB" sz="1200" kern="1200" dirty="0" err="1">
                <a:solidFill>
                  <a:schemeClr val="tx1"/>
                </a:solidFill>
                <a:effectLst/>
                <a:latin typeface="+mn-lt"/>
                <a:ea typeface="+mn-ea"/>
                <a:cs typeface="+mn-cs"/>
              </a:rPr>
              <a:t>Cmmsr</a:t>
            </a:r>
            <a:r>
              <a:rPr lang="en-GB" sz="1200" kern="1200" dirty="0">
                <a:solidFill>
                  <a:schemeClr val="tx1"/>
                </a:solidFill>
                <a:effectLst/>
                <a:latin typeface="+mn-lt"/>
                <a:ea typeface="+mn-ea"/>
                <a:cs typeface="+mn-cs"/>
              </a:rPr>
              <a:t>. Gabriel and two vice-presidents: Vera Jourova and </a:t>
            </a:r>
            <a:r>
              <a:rPr lang="en-GB" sz="1200" kern="1200" dirty="0" err="1">
                <a:solidFill>
                  <a:schemeClr val="tx1"/>
                </a:solidFill>
                <a:effectLst/>
                <a:latin typeface="+mn-lt"/>
                <a:ea typeface="+mn-ea"/>
                <a:cs typeface="+mn-cs"/>
              </a:rPr>
              <a:t>Dubravka</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Suica</a:t>
            </a:r>
            <a:r>
              <a:rPr lang="en-GB" sz="1200" kern="1200" dirty="0">
                <a:solidFill>
                  <a:schemeClr val="tx1"/>
                </a:solidFill>
                <a:effectLst/>
                <a:latin typeface="+mn-lt"/>
                <a:ea typeface="+mn-ea"/>
                <a:cs typeface="+mn-cs"/>
              </a:rPr>
              <a:t>. We also have planned thematic workshops with members’ events of the </a:t>
            </a:r>
            <a:r>
              <a:rPr lang="en-GB" sz="1200" kern="1200" dirty="0" err="1">
                <a:solidFill>
                  <a:schemeClr val="tx1"/>
                </a:solidFill>
                <a:effectLst/>
                <a:latin typeface="+mn-lt"/>
                <a:ea typeface="+mn-ea"/>
                <a:cs typeface="+mn-cs"/>
              </a:rPr>
              <a:t>CoP</a:t>
            </a:r>
            <a:r>
              <a:rPr lang="en-GB" sz="1200" kern="1200" dirty="0">
                <a:solidFill>
                  <a:schemeClr val="tx1"/>
                </a:solidFill>
                <a:effectLst/>
                <a:latin typeface="+mn-lt"/>
                <a:ea typeface="+mn-ea"/>
                <a:cs typeface="+mn-cs"/>
              </a:rPr>
              <a:t> and we pursue </a:t>
            </a:r>
            <a:r>
              <a:rPr lang="en-GB" sz="1200" b="1" kern="1200" dirty="0" err="1">
                <a:solidFill>
                  <a:schemeClr val="tx1"/>
                </a:solidFill>
                <a:effectLst/>
                <a:latin typeface="+mn-lt"/>
                <a:ea typeface="+mn-ea"/>
                <a:cs typeface="+mn-cs"/>
              </a:rPr>
              <a:t>C</a:t>
            </a:r>
            <a:r>
              <a:rPr lang="en-GB" sz="1200" kern="1200" dirty="0" err="1">
                <a:solidFill>
                  <a:schemeClr val="tx1"/>
                </a:solidFill>
                <a:effectLst/>
                <a:latin typeface="+mn-lt"/>
                <a:ea typeface="+mn-ea"/>
                <a:cs typeface="+mn-cs"/>
              </a:rPr>
              <a:t>ollabs</a:t>
            </a:r>
            <a:r>
              <a:rPr lang="en-GB" sz="1200" kern="1200" dirty="0">
                <a:solidFill>
                  <a:schemeClr val="tx1"/>
                </a:solidFill>
                <a:effectLst/>
                <a:latin typeface="+mn-lt"/>
                <a:ea typeface="+mn-ea"/>
                <a:cs typeface="+mn-cs"/>
              </a:rPr>
              <a:t>. with other organisations, such as OECD, but also museums and libraries and other places that can act as partners to carry out the engagements.</a:t>
            </a:r>
          </a:p>
          <a:p>
            <a:pPr lvl="0"/>
            <a:endParaRPr lang="en-GB" sz="1200" kern="1200" dirty="0">
              <a:solidFill>
                <a:schemeClr val="tx1"/>
              </a:solidFill>
              <a:effectLst/>
              <a:latin typeface="+mn-lt"/>
              <a:ea typeface="+mn-ea"/>
              <a:cs typeface="+mn-cs"/>
            </a:endParaRPr>
          </a:p>
          <a:p>
            <a:pPr lvl="0"/>
            <a:r>
              <a:rPr lang="en-GB" sz="1200" b="1" kern="1200" dirty="0">
                <a:solidFill>
                  <a:schemeClr val="tx1"/>
                </a:solidFill>
                <a:effectLst/>
                <a:latin typeface="+mn-lt"/>
                <a:ea typeface="+mn-ea"/>
                <a:cs typeface="+mn-cs"/>
              </a:rPr>
              <a:t>EXPERIMENTARIUM: Experimenting</a:t>
            </a:r>
            <a:r>
              <a:rPr lang="en-GB" sz="1200" kern="1200" dirty="0">
                <a:solidFill>
                  <a:schemeClr val="tx1"/>
                </a:solidFill>
                <a:effectLst/>
                <a:latin typeface="+mn-lt"/>
                <a:ea typeface="+mn-ea"/>
                <a:cs typeface="+mn-cs"/>
              </a:rPr>
              <a:t> with new methodologies, including trialling </a:t>
            </a:r>
            <a:r>
              <a:rPr lang="en-GB" sz="1200" b="1" kern="1200" dirty="0">
                <a:solidFill>
                  <a:schemeClr val="tx1"/>
                </a:solidFill>
                <a:effectLst/>
                <a:latin typeface="+mn-lt"/>
                <a:ea typeface="+mn-ea"/>
                <a:cs typeface="+mn-cs"/>
              </a:rPr>
              <a:t>public spaces </a:t>
            </a:r>
            <a:r>
              <a:rPr lang="en-GB" sz="1200" kern="1200" dirty="0">
                <a:solidFill>
                  <a:schemeClr val="tx1"/>
                </a:solidFill>
                <a:effectLst/>
                <a:latin typeface="+mn-lt"/>
                <a:ea typeface="+mn-ea"/>
                <a:cs typeface="+mn-cs"/>
              </a:rPr>
              <a:t>for citizen engagement. </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E</a:t>
            </a:r>
            <a:r>
              <a:rPr lang="en-GB" sz="1200" kern="1200" dirty="0">
                <a:solidFill>
                  <a:schemeClr val="tx1"/>
                </a:solidFill>
                <a:effectLst/>
                <a:latin typeface="+mn-lt"/>
                <a:ea typeface="+mn-ea"/>
                <a:cs typeface="+mn-cs"/>
              </a:rPr>
              <a:t>valuation frameworks - we are also setting up evaluation frameworks to assess the quality of the engagement activities in Commission remit.</a:t>
            </a:r>
          </a:p>
          <a:p>
            <a:pPr lvl="1"/>
            <a:r>
              <a:rPr lang="en-GB" sz="1200" b="1" kern="1200" dirty="0">
                <a:solidFill>
                  <a:schemeClr val="tx1"/>
                </a:solidFill>
                <a:effectLst/>
                <a:latin typeface="+mn-lt"/>
                <a:ea typeface="+mn-ea"/>
                <a:cs typeface="+mn-cs"/>
              </a:rPr>
              <a:t>P</a:t>
            </a:r>
            <a:r>
              <a:rPr lang="en-GB" sz="1200" kern="1200" dirty="0">
                <a:solidFill>
                  <a:schemeClr val="tx1"/>
                </a:solidFill>
                <a:effectLst/>
                <a:latin typeface="+mn-lt"/>
                <a:ea typeface="+mn-ea"/>
                <a:cs typeface="+mn-cs"/>
              </a:rPr>
              <a:t>iloting of innovative CE methodologies</a:t>
            </a:r>
          </a:p>
          <a:p>
            <a:pPr lvl="1"/>
            <a:r>
              <a:rPr lang="en-GB" sz="1200" b="1" kern="1200" dirty="0">
                <a:solidFill>
                  <a:schemeClr val="tx1"/>
                </a:solidFill>
                <a:effectLst/>
                <a:latin typeface="+mn-lt"/>
                <a:ea typeface="+mn-ea"/>
                <a:cs typeface="+mn-cs"/>
              </a:rPr>
              <a:t>S</a:t>
            </a:r>
            <a:r>
              <a:rPr lang="en-GB" sz="1200" kern="1200" dirty="0">
                <a:solidFill>
                  <a:schemeClr val="tx1"/>
                </a:solidFill>
                <a:effectLst/>
                <a:latin typeface="+mn-lt"/>
                <a:ea typeface="+mn-ea"/>
                <a:cs typeface="+mn-cs"/>
              </a:rPr>
              <a:t>paces [e.g. </a:t>
            </a:r>
            <a:r>
              <a:rPr lang="en-GB" sz="1200" b="1" kern="1200" dirty="0">
                <a:solidFill>
                  <a:schemeClr val="tx1"/>
                </a:solidFill>
                <a:effectLst/>
                <a:latin typeface="+mn-lt"/>
                <a:ea typeface="+mn-ea"/>
                <a:cs typeface="+mn-cs"/>
              </a:rPr>
              <a:t>makerspaces</a:t>
            </a:r>
            <a:r>
              <a:rPr lang="en-GB" sz="1200" kern="1200" dirty="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ED04B1-E291-254A-ACC6-EE67FAF5CCD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1638676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24C359-F21C-5144-9CEB-BDBE24445460}"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80</a:t>
            </a:fld>
            <a:endParaRPr kumimoji="0" lang="nl-NL"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70548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 need theory of action and theory in action</a:t>
            </a:r>
            <a:endParaRPr lang="en-BE" dirty="0"/>
          </a:p>
        </p:txBody>
      </p:sp>
      <p:sp>
        <p:nvSpPr>
          <p:cNvPr id="4" name="Header Placeholder 3"/>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200" b="0" i="0" u="none" strike="noStrike" kern="1200" cap="none" spc="0" normalizeH="0" baseline="0" noProof="0">
                <a:ln>
                  <a:noFill/>
                </a:ln>
                <a:solidFill>
                  <a:prstClr val="white"/>
                </a:solidFill>
                <a:effectLst/>
                <a:uLnTx/>
                <a:uFillTx/>
                <a:latin typeface="Verdana" charset="0"/>
                <a:ea typeface="Verdana" charset="0"/>
              </a:rPr>
              <a:t>Kop</a:t>
            </a:r>
          </a:p>
        </p:txBody>
      </p:sp>
      <p:sp>
        <p:nvSpPr>
          <p:cNvPr id="5" name="Date Placeholder 4"/>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BD4361-0679-254E-8386-CB90F2692ABF}" type="datetime1">
              <a:rPr kumimoji="0" lang="nl-BE" sz="900" b="0" i="0" u="none" strike="noStrike" kern="1200" cap="none" spc="0" normalizeH="0" baseline="0" noProof="0" smtClean="0">
                <a:ln>
                  <a:noFill/>
                </a:ln>
                <a:solidFill>
                  <a:srgbClr val="0033A0"/>
                </a:solidFill>
                <a:effectLst/>
                <a:uLnTx/>
                <a:uFillTx/>
                <a:latin typeface="Verdana" charset="0"/>
                <a:ea typeface="Verdana" charset="0"/>
              </a:rPr>
              <a:pPr marL="0" marR="0" lvl="0" indent="0" algn="r" defTabSz="914400" rtl="0" eaLnBrk="1" fontAlgn="auto" latinLnBrk="0" hangingPunct="1">
                <a:lnSpc>
                  <a:spcPct val="100000"/>
                </a:lnSpc>
                <a:spcBef>
                  <a:spcPts val="0"/>
                </a:spcBef>
                <a:spcAft>
                  <a:spcPts val="0"/>
                </a:spcAft>
                <a:buClrTx/>
                <a:buSzTx/>
                <a:buFontTx/>
                <a:buNone/>
                <a:tabLst/>
                <a:defRPr/>
              </a:pPr>
              <a:t>19/10/2021</a:t>
            </a:fld>
            <a:endParaRPr kumimoji="0" lang="nl-NL" sz="900" b="0" i="0" u="none" strike="noStrike" kern="1200" cap="none" spc="0" normalizeH="0" baseline="0" noProof="0" dirty="0">
              <a:ln>
                <a:noFill/>
              </a:ln>
              <a:solidFill>
                <a:srgbClr val="0033A0"/>
              </a:solidFill>
              <a:effectLst/>
              <a:uLnTx/>
              <a:uFillTx/>
              <a:latin typeface="Verdana" charset="0"/>
              <a:ea typeface="Verdana" charset="0"/>
            </a:endParaRPr>
          </a:p>
        </p:txBody>
      </p:sp>
      <p:sp>
        <p:nvSpPr>
          <p:cNvPr id="6" name="Footer Placeholder 5"/>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000" b="0" i="0" u="none" strike="noStrike" kern="1200" cap="none" spc="0" normalizeH="0" baseline="0" noProof="0">
                <a:ln>
                  <a:noFill/>
                </a:ln>
                <a:solidFill>
                  <a:srgbClr val="FF5000"/>
                </a:solidFill>
                <a:effectLst/>
                <a:uLnTx/>
                <a:uFillTx/>
                <a:latin typeface="Verdana" charset="0"/>
                <a:ea typeface="Verdana" charset="0"/>
              </a:rPr>
              <a:t>Voet</a:t>
            </a:r>
            <a:endParaRPr kumimoji="0" lang="nl-NL" sz="1000" b="0" i="0" u="none" strike="noStrike" kern="1200" cap="none" spc="0" normalizeH="0" baseline="0" noProof="0" dirty="0">
              <a:ln>
                <a:noFill/>
              </a:ln>
              <a:solidFill>
                <a:srgbClr val="FF5000"/>
              </a:solidFill>
              <a:effectLst/>
              <a:uLnTx/>
              <a:uFillTx/>
              <a:latin typeface="Verdana" charset="0"/>
              <a:ea typeface="Verdana" charset="0"/>
            </a:endParaRPr>
          </a:p>
        </p:txBody>
      </p:sp>
      <p:sp>
        <p:nvSpPr>
          <p:cNvPr id="7" name="Slide Number Placeholder 6"/>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DDC29C-F309-0C44-B1DF-48E28FDE6E46}" type="slidenum">
              <a:rPr kumimoji="0" lang="nl-NL" sz="900" b="0" i="0" u="none" strike="noStrike" kern="1200" cap="none" spc="0" normalizeH="0" baseline="0" noProof="0" smtClean="0">
                <a:ln>
                  <a:noFill/>
                </a:ln>
                <a:solidFill>
                  <a:srgbClr val="FF5000"/>
                </a:solidFill>
                <a:effectLst/>
                <a:uLnTx/>
                <a:uFillTx/>
                <a:latin typeface="Verdana" charset="0"/>
                <a:ea typeface="Verdana" charset="0"/>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nl-NL" sz="900" b="0" i="0" u="none" strike="noStrike" kern="1200" cap="none" spc="0" normalizeH="0" baseline="0" noProof="0">
              <a:ln>
                <a:noFill/>
              </a:ln>
              <a:solidFill>
                <a:srgbClr val="FF5000"/>
              </a:solidFill>
              <a:effectLst/>
              <a:uLnTx/>
              <a:uFillTx/>
              <a:latin typeface="Verdana" charset="0"/>
              <a:ea typeface="Verdana" charset="0"/>
            </a:endParaRPr>
          </a:p>
        </p:txBody>
      </p:sp>
    </p:spTree>
    <p:extLst>
      <p:ext uri="{BB962C8B-B14F-4D97-AF65-F5344CB8AC3E}">
        <p14:creationId xmlns:p14="http://schemas.microsoft.com/office/powerpoint/2010/main" val="318177931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Update/add/delete parts of the</a:t>
            </a:r>
            <a:r>
              <a:rPr lang="en-IE" baseline="0" dirty="0"/>
              <a:t> copy right notice where appropriate.</a:t>
            </a:r>
          </a:p>
          <a:p>
            <a:r>
              <a:rPr lang="en-IE" baseline="0" dirty="0"/>
              <a:t>More information: </a:t>
            </a:r>
            <a:r>
              <a:rPr lang="en-GB" dirty="0">
                <a:hlinkClick r:id="rId3"/>
              </a:rPr>
              <a:t>https://myintracomm.ec.europa.eu/corp/intellectual-property/Documents/2019_Reuse-guidelines%28CC-BY%29.pdf</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CF2995-AB43-4B7C-B8CD-9DC7C3692A9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1671952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Delete/update</a:t>
            </a:r>
            <a:r>
              <a:rPr lang="en-IE" baseline="0" dirty="0"/>
              <a:t> as appropriate</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CF2995-AB43-4B7C-B8CD-9DC7C3692A9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9020779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CF2995-AB43-4B7C-B8CD-9DC7C3692A9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837227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24C359-F21C-5144-9CEB-BDBE24445460}"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85</a:t>
            </a:fld>
            <a:endParaRPr kumimoji="0" lang="nl-NL"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099809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en-GB" noProof="1"/>
          </a:p>
        </p:txBody>
      </p:sp>
      <p:sp>
        <p:nvSpPr>
          <p:cNvPr id="4" name="Dian numeron paikkamerkki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33CE14-C27A-42FB-A7CF-16D08FB8F53C}" type="slidenum">
              <a:rPr kumimoji="0" lang="fi-FI"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fi-FI"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568265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a:p>
            <a:pPr marL="0" marR="0" lvl="0" indent="0" algn="l" defTabSz="914400" rtl="0" eaLnBrk="1" fontAlgn="auto" latinLnBrk="0" hangingPunct="1">
              <a:lnSpc>
                <a:spcPct val="100000"/>
              </a:lnSpc>
              <a:spcBef>
                <a:spcPts val="0"/>
              </a:spcBef>
              <a:spcAft>
                <a:spcPts val="0"/>
              </a:spcAft>
              <a:buClrTx/>
              <a:buSzTx/>
              <a:buFontTx/>
              <a:buNone/>
              <a:tabLst/>
              <a:defRPr/>
            </a:pPr>
            <a:r>
              <a:rPr lang="fi-FI" noProof="1">
                <a:sym typeface="Wingdings" panose="05000000000000000000" pitchFamily="2" charset="2"/>
              </a:rPr>
              <a:t></a:t>
            </a:r>
            <a:r>
              <a:rPr lang="fi-FI" noProof="1"/>
              <a:t>who acts as advisor, what is the knowledge base and how independent the advice is. </a:t>
            </a:r>
          </a:p>
          <a:p>
            <a:pPr marL="0" marR="0" lvl="0" indent="0" algn="l" defTabSz="914400" rtl="0" eaLnBrk="1" fontAlgn="auto" latinLnBrk="0" hangingPunct="1">
              <a:lnSpc>
                <a:spcPct val="100000"/>
              </a:lnSpc>
              <a:spcBef>
                <a:spcPts val="0"/>
              </a:spcBef>
              <a:spcAft>
                <a:spcPts val="0"/>
              </a:spcAft>
              <a:buClrTx/>
              <a:buSzTx/>
              <a:buFontTx/>
              <a:buNone/>
              <a:tabLst/>
              <a:defRPr/>
            </a:pPr>
            <a:r>
              <a:rPr lang="fi-FI" noProof="1"/>
              <a:t>G’ment relied on ”overall socio-political judgement”</a:t>
            </a:r>
          </a:p>
          <a:p>
            <a:endParaRPr lang="fi-FI" dirty="0"/>
          </a:p>
          <a:p>
            <a:r>
              <a:rPr lang="fi-FI" dirty="0"/>
              <a:t>Moni- j</a:t>
            </a:r>
            <a:r>
              <a:rPr lang="fi-FI" baseline="0" dirty="0"/>
              <a:t>a poikkitieteellisyys jäänyt vähemmälle</a:t>
            </a:r>
          </a:p>
          <a:p>
            <a:r>
              <a:rPr lang="fi-FI" baseline="0" dirty="0" err="1"/>
              <a:t>THL:llä</a:t>
            </a:r>
            <a:r>
              <a:rPr lang="fi-FI" baseline="0" dirty="0"/>
              <a:t> ja epidemiologeilla ollut keskeinen rooli – tässäkin ehkä yhdellä ryhmällä vahva rooli – Kuka saa äänensä kuuluville? </a:t>
            </a:r>
          </a:p>
          <a:p>
            <a:r>
              <a:rPr lang="fi-FI" baseline="0" dirty="0"/>
              <a:t>Salminen tiedekulmassa: kokenut että </a:t>
            </a:r>
            <a:r>
              <a:rPr lang="fi-FI" baseline="0" dirty="0" err="1"/>
              <a:t>THL:n</a:t>
            </a:r>
            <a:r>
              <a:rPr lang="fi-FI" baseline="0" dirty="0"/>
              <a:t> asiantuntemusta haastettu vahvasti, etenkin alussa ja pitäisi vahvistaa </a:t>
            </a:r>
            <a:r>
              <a:rPr lang="fi-FI" baseline="0" dirty="0" err="1"/>
              <a:t>THL:n</a:t>
            </a:r>
            <a:r>
              <a:rPr lang="fi-FI" baseline="0" dirty="0"/>
              <a:t> ja yliopistojen välistä yhteyttä. Aiemmat rahoitusleikkaukset olleet </a:t>
            </a:r>
            <a:r>
              <a:rPr lang="fi-FI" baseline="0" dirty="0" err="1"/>
              <a:t>THL:lle</a:t>
            </a:r>
            <a:r>
              <a:rPr lang="fi-FI" baseline="0" dirty="0"/>
              <a:t> hankalia ja ovat näkyneet.</a:t>
            </a:r>
          </a:p>
          <a:p>
            <a:r>
              <a:rPr lang="fi-FI" baseline="0" dirty="0"/>
              <a:t>Epidemiologinen näkökulma ollut päällimmäinen, päättäjien itse arvioivat että perusoikeudellinen, taloudellinen ja sosiaalinen näkökulma jäi vähemmälle keväällä. Tämä luultavasti heijastunut tiedeneuvonannossa. </a:t>
            </a:r>
          </a:p>
          <a:p>
            <a:endParaRPr lang="fi-FI"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fi-FI" dirty="0" err="1"/>
              <a:t>large</a:t>
            </a:r>
            <a:r>
              <a:rPr lang="fi-FI" dirty="0"/>
              <a:t> </a:t>
            </a:r>
            <a:r>
              <a:rPr lang="fi-FI" dirty="0" err="1"/>
              <a:t>pool</a:t>
            </a:r>
            <a:r>
              <a:rPr lang="fi-FI" dirty="0"/>
              <a:t> of </a:t>
            </a:r>
            <a:r>
              <a:rPr lang="fi-FI" dirty="0" err="1"/>
              <a:t>researchers</a:t>
            </a:r>
            <a:r>
              <a:rPr lang="fi-FI" dirty="0"/>
              <a:t> and </a:t>
            </a:r>
            <a:r>
              <a:rPr lang="fi-FI" dirty="0" err="1"/>
              <a:t>various</a:t>
            </a:r>
            <a:r>
              <a:rPr lang="fi-FI" dirty="0"/>
              <a:t> </a:t>
            </a:r>
            <a:r>
              <a:rPr lang="fi-FI" dirty="0" err="1"/>
              <a:t>experts</a:t>
            </a:r>
            <a:r>
              <a:rPr lang="fi-FI" dirty="0"/>
              <a:t> </a:t>
            </a:r>
            <a:r>
              <a:rPr lang="fi-FI" dirty="0" err="1"/>
              <a:t>offering</a:t>
            </a:r>
            <a:r>
              <a:rPr lang="fi-FI" dirty="0"/>
              <a:t> </a:t>
            </a:r>
            <a:r>
              <a:rPr lang="fi-FI" dirty="0" err="1"/>
              <a:t>their</a:t>
            </a:r>
            <a:r>
              <a:rPr lang="fi-FI" dirty="0"/>
              <a:t> </a:t>
            </a:r>
            <a:r>
              <a:rPr lang="fi-FI" dirty="0" err="1"/>
              <a:t>views</a:t>
            </a:r>
            <a:r>
              <a:rPr lang="fi-FI" dirty="0"/>
              <a:t> and </a:t>
            </a:r>
            <a:r>
              <a:rPr lang="fi-FI" dirty="0" err="1"/>
              <a:t>expertise</a:t>
            </a:r>
            <a:r>
              <a:rPr lang="fi-FI" dirty="0"/>
              <a:t> etc. </a:t>
            </a:r>
            <a:endParaRPr lang="fi-FI" noProof="1"/>
          </a:p>
          <a:p>
            <a:endParaRPr lang="fi-FI" baseline="0" dirty="0"/>
          </a:p>
          <a:p>
            <a:endParaRPr lang="fi-FI" dirty="0"/>
          </a:p>
        </p:txBody>
      </p:sp>
      <p:sp>
        <p:nvSpPr>
          <p:cNvPr id="4" name="Dian numeron paikkamerkki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33CE14-C27A-42FB-A7CF-16D08FB8F53C}" type="slidenum">
              <a:rPr kumimoji="0" lang="fi-FI"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fi-FI"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777957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dirty="0" err="1"/>
              <a:t>Large</a:t>
            </a:r>
            <a:r>
              <a:rPr lang="fi-FI" baseline="0" dirty="0"/>
              <a:t> </a:t>
            </a:r>
            <a:r>
              <a:rPr lang="fi-FI" baseline="0" dirty="0" err="1"/>
              <a:t>part</a:t>
            </a:r>
            <a:r>
              <a:rPr lang="fi-FI" baseline="0" dirty="0"/>
              <a:t> of science </a:t>
            </a:r>
            <a:r>
              <a:rPr lang="fi-FI" baseline="0" dirty="0" err="1"/>
              <a:t>advice</a:t>
            </a:r>
            <a:r>
              <a:rPr lang="fi-FI" baseline="0" dirty="0"/>
              <a:t> </a:t>
            </a:r>
            <a:r>
              <a:rPr lang="fi-FI" baseline="0" dirty="0" err="1"/>
              <a:t>takes</a:t>
            </a:r>
            <a:r>
              <a:rPr lang="fi-FI" baseline="0" dirty="0"/>
              <a:t> </a:t>
            </a:r>
            <a:r>
              <a:rPr lang="fi-FI" baseline="0" dirty="0" err="1"/>
              <a:t>place</a:t>
            </a:r>
            <a:r>
              <a:rPr lang="fi-FI" baseline="0" dirty="0"/>
              <a:t> ”</a:t>
            </a:r>
            <a:r>
              <a:rPr lang="fi-FI" baseline="0" dirty="0" err="1"/>
              <a:t>behind</a:t>
            </a:r>
            <a:r>
              <a:rPr lang="fi-FI" baseline="0" dirty="0"/>
              <a:t> </a:t>
            </a:r>
            <a:r>
              <a:rPr lang="fi-FI" baseline="0" dirty="0" err="1"/>
              <a:t>the</a:t>
            </a:r>
            <a:r>
              <a:rPr lang="fi-FI" baseline="0" dirty="0"/>
              <a:t> </a:t>
            </a:r>
            <a:r>
              <a:rPr lang="fi-FI" baseline="0" dirty="0" err="1"/>
              <a:t>scenes</a:t>
            </a:r>
            <a:r>
              <a:rPr lang="fi-FI" baseline="0" dirty="0"/>
              <a:t>”, </a:t>
            </a:r>
            <a:r>
              <a:rPr lang="fi-FI" baseline="0" dirty="0" err="1"/>
              <a:t>these</a:t>
            </a:r>
            <a:r>
              <a:rPr lang="fi-FI" baseline="0" dirty="0"/>
              <a:t> </a:t>
            </a:r>
            <a:r>
              <a:rPr lang="fi-FI" baseline="0" dirty="0" err="1"/>
              <a:t>are</a:t>
            </a:r>
            <a:r>
              <a:rPr lang="fi-FI" baseline="0" dirty="0"/>
              <a:t> </a:t>
            </a:r>
            <a:r>
              <a:rPr lang="fi-FI" baseline="0" dirty="0" err="1"/>
              <a:t>some</a:t>
            </a:r>
            <a:r>
              <a:rPr lang="fi-FI" baseline="0" dirty="0"/>
              <a:t> </a:t>
            </a:r>
            <a:r>
              <a:rPr lang="fi-FI" baseline="0" dirty="0" err="1"/>
              <a:t>visible</a:t>
            </a:r>
            <a:r>
              <a:rPr lang="fi-FI" baseline="0" dirty="0"/>
              <a:t> </a:t>
            </a:r>
            <a:r>
              <a:rPr lang="fi-FI" baseline="0" dirty="0" err="1"/>
              <a:t>activities</a:t>
            </a:r>
            <a:endParaRPr lang="fi-FI" dirty="0"/>
          </a:p>
        </p:txBody>
      </p:sp>
      <p:sp>
        <p:nvSpPr>
          <p:cNvPr id="4" name="Dian numeron paikkamerkki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33CE14-C27A-42FB-A7CF-16D08FB8F53C}" type="slidenum">
              <a:rPr kumimoji="0" lang="fi-FI"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fi-FI"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758074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C64723-6AB0-BB44-9587-F2CE613664E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022024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C64723-6AB0-BB44-9587-F2CE613664E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18792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jpeg"/><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p:cNvSpPr>
            <a:spLocks noGrp="1"/>
          </p:cNvSpPr>
          <p:nvPr>
            <p:ph type="dt" sz="half" idx="10"/>
          </p:nvPr>
        </p:nvSpPr>
        <p:spPr/>
        <p:txBody>
          <a:bodyPr/>
          <a:lstStyle/>
          <a:p>
            <a:fld id="{3791B6CB-EA61-463B-9BE6-C973201B093E}" type="datetimeFigureOut">
              <a:rPr lang="nl-NL" smtClean="0"/>
              <a:t>19-10-2021</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222A41A9-402C-4B38-AED4-AF722CC509D0}" type="slidenum">
              <a:rPr lang="nl-NL" smtClean="0"/>
              <a:t>‹#›</a:t>
            </a:fld>
            <a:endParaRPr lang="nl-NL"/>
          </a:p>
        </p:txBody>
      </p:sp>
    </p:spTree>
    <p:extLst>
      <p:ext uri="{BB962C8B-B14F-4D97-AF65-F5344CB8AC3E}">
        <p14:creationId xmlns:p14="http://schemas.microsoft.com/office/powerpoint/2010/main" val="15514673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stijl te bewerken</a:t>
            </a:r>
          </a:p>
        </p:txBody>
      </p:sp>
      <p:sp>
        <p:nvSpPr>
          <p:cNvPr id="3" name="Tijdelijke aanduiding voor verticale tekst 2"/>
          <p:cNvSpPr>
            <a:spLocks noGrp="1"/>
          </p:cNvSpPr>
          <p:nvPr>
            <p:ph type="body" orient="vert" idx="1"/>
          </p:nvPr>
        </p:nvSpPr>
        <p:spPr/>
        <p:txBody>
          <a:bodyPr vert="eaVert"/>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3791B6CB-EA61-463B-9BE6-C973201B093E}" type="datetimeFigureOut">
              <a:rPr lang="nl-NL" smtClean="0"/>
              <a:t>19-10-2021</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222A41A9-402C-4B38-AED4-AF722CC509D0}" type="slidenum">
              <a:rPr lang="nl-NL" smtClean="0"/>
              <a:t>‹#›</a:t>
            </a:fld>
            <a:endParaRPr lang="nl-NL"/>
          </a:p>
        </p:txBody>
      </p:sp>
    </p:spTree>
    <p:extLst>
      <p:ext uri="{BB962C8B-B14F-4D97-AF65-F5344CB8AC3E}">
        <p14:creationId xmlns:p14="http://schemas.microsoft.com/office/powerpoint/2010/main" val="31723806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8724900" y="365125"/>
            <a:ext cx="2628900" cy="5811838"/>
          </a:xfrm>
        </p:spPr>
        <p:txBody>
          <a:bodyPr vert="eaVert"/>
          <a:lstStyle/>
          <a:p>
            <a:r>
              <a:rPr lang="nl-NL"/>
              <a:t>Klik om stijl te bewerken</a:t>
            </a:r>
          </a:p>
        </p:txBody>
      </p:sp>
      <p:sp>
        <p:nvSpPr>
          <p:cNvPr id="3" name="Tijdelijke aanduiding voor verticale tekst 2"/>
          <p:cNvSpPr>
            <a:spLocks noGrp="1"/>
          </p:cNvSpPr>
          <p:nvPr>
            <p:ph type="body" orient="vert" idx="1"/>
          </p:nvPr>
        </p:nvSpPr>
        <p:spPr>
          <a:xfrm>
            <a:off x="838200" y="365125"/>
            <a:ext cx="7734300" cy="5811838"/>
          </a:xfrm>
        </p:spPr>
        <p:txBody>
          <a:bodyPr vert="eaVert"/>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3791B6CB-EA61-463B-9BE6-C973201B093E}" type="datetimeFigureOut">
              <a:rPr lang="nl-NL" smtClean="0"/>
              <a:t>19-10-2021</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222A41A9-402C-4B38-AED4-AF722CC509D0}" type="slidenum">
              <a:rPr lang="nl-NL" smtClean="0"/>
              <a:t>‹#›</a:t>
            </a:fld>
            <a:endParaRPr lang="nl-NL"/>
          </a:p>
        </p:txBody>
      </p:sp>
    </p:spTree>
    <p:extLst>
      <p:ext uri="{BB962C8B-B14F-4D97-AF65-F5344CB8AC3E}">
        <p14:creationId xmlns:p14="http://schemas.microsoft.com/office/powerpoint/2010/main" val="11806862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1_Titel, ondertitel en tekst met patroon">
    <p:bg>
      <p:bgPr>
        <a:solidFill>
          <a:schemeClr val="accent1"/>
        </a:solidFill>
        <a:effectLst/>
      </p:bgPr>
    </p:bg>
    <p:spTree>
      <p:nvGrpSpPr>
        <p:cNvPr id="1" name=""/>
        <p:cNvGrpSpPr/>
        <p:nvPr/>
      </p:nvGrpSpPr>
      <p:grpSpPr>
        <a:xfrm>
          <a:off x="0" y="0"/>
          <a:ext cx="0" cy="0"/>
          <a:chOff x="0" y="0"/>
          <a:chExt cx="0" cy="0"/>
        </a:xfrm>
      </p:grpSpPr>
      <p:sp>
        <p:nvSpPr>
          <p:cNvPr id="12" name="Titel 3"/>
          <p:cNvSpPr>
            <a:spLocks noGrp="1"/>
          </p:cNvSpPr>
          <p:nvPr>
            <p:ph type="title" hasCustomPrompt="1"/>
          </p:nvPr>
        </p:nvSpPr>
        <p:spPr>
          <a:xfrm>
            <a:off x="731838" y="1108512"/>
            <a:ext cx="3034018" cy="784249"/>
          </a:xfrm>
          <a:solidFill>
            <a:schemeClr val="accent2"/>
          </a:solidFill>
        </p:spPr>
        <p:txBody>
          <a:bodyPr tIns="36000" bIns="0"/>
          <a:lstStyle>
            <a:lvl1pPr>
              <a:defRPr sz="5400" strike="noStrike" baseline="0"/>
            </a:lvl1pPr>
          </a:lstStyle>
          <a:p>
            <a:r>
              <a:rPr lang="nl-NL" dirty="0"/>
              <a:t>DANK U</a:t>
            </a:r>
          </a:p>
        </p:txBody>
      </p:sp>
      <p:sp>
        <p:nvSpPr>
          <p:cNvPr id="2" name="Rechthoek 1"/>
          <p:cNvSpPr/>
          <p:nvPr userDrawn="1"/>
        </p:nvSpPr>
        <p:spPr>
          <a:xfrm>
            <a:off x="0" y="4893422"/>
            <a:ext cx="12192000" cy="1971207"/>
          </a:xfrm>
          <a:prstGeom prst="rect">
            <a:avLst/>
          </a:prstGeom>
          <a:solidFill>
            <a:schemeClr val="bg1"/>
          </a:solidFill>
          <a:ln w="603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err="1">
              <a:ln>
                <a:noFill/>
              </a:ln>
              <a:solidFill>
                <a:srgbClr val="0033A0"/>
              </a:solidFill>
              <a:effectLst/>
              <a:uLnTx/>
              <a:uFillTx/>
              <a:latin typeface="Verdana" charset="0"/>
              <a:ea typeface="Verdana" charset="0"/>
              <a:cs typeface="Verdana" charset="0"/>
            </a:endParaRPr>
          </a:p>
        </p:txBody>
      </p:sp>
      <p:sp>
        <p:nvSpPr>
          <p:cNvPr id="40" name="Vrije vorm 39"/>
          <p:cNvSpPr/>
          <p:nvPr userDrawn="1"/>
        </p:nvSpPr>
        <p:spPr>
          <a:xfrm>
            <a:off x="9546040" y="0"/>
            <a:ext cx="2645960" cy="6866513"/>
          </a:xfrm>
          <a:custGeom>
            <a:avLst/>
            <a:gdLst>
              <a:gd name="connsiteX0" fmla="*/ 0 w 1935678"/>
              <a:gd name="connsiteY0" fmla="*/ 0 h 5023262"/>
              <a:gd name="connsiteX1" fmla="*/ 1935678 w 1935678"/>
              <a:gd name="connsiteY1" fmla="*/ 0 h 5023262"/>
              <a:gd name="connsiteX2" fmla="*/ 1935678 w 1935678"/>
              <a:gd name="connsiteY2" fmla="*/ 5023262 h 5023262"/>
              <a:gd name="connsiteX3" fmla="*/ 0 w 1935678"/>
              <a:gd name="connsiteY3" fmla="*/ 0 h 5023262"/>
            </a:gdLst>
            <a:ahLst/>
            <a:cxnLst>
              <a:cxn ang="0">
                <a:pos x="connsiteX0" y="connsiteY0"/>
              </a:cxn>
              <a:cxn ang="0">
                <a:pos x="connsiteX1" y="connsiteY1"/>
              </a:cxn>
              <a:cxn ang="0">
                <a:pos x="connsiteX2" y="connsiteY2"/>
              </a:cxn>
              <a:cxn ang="0">
                <a:pos x="connsiteX3" y="connsiteY3"/>
              </a:cxn>
            </a:cxnLst>
            <a:rect l="l" t="t" r="r" b="b"/>
            <a:pathLst>
              <a:path w="1935678" h="5023262">
                <a:moveTo>
                  <a:pt x="0" y="0"/>
                </a:moveTo>
                <a:lnTo>
                  <a:pt x="1935678" y="0"/>
                </a:lnTo>
                <a:lnTo>
                  <a:pt x="1935678" y="5023262"/>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srgbClr val="FFFFFF"/>
              </a:solidFill>
              <a:effectLst/>
              <a:uLnTx/>
              <a:uFillTx/>
              <a:latin typeface="Calibri"/>
              <a:ea typeface="+mn-ea"/>
              <a:cs typeface="+mn-cs"/>
            </a:endParaRPr>
          </a:p>
        </p:txBody>
      </p:sp>
      <p:pic>
        <p:nvPicPr>
          <p:cNvPr id="3" name="Afbeelding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31838" y="5370705"/>
            <a:ext cx="3189618" cy="1124340"/>
          </a:xfrm>
          <a:prstGeom prst="rect">
            <a:avLst/>
          </a:prstGeom>
        </p:spPr>
      </p:pic>
    </p:spTree>
    <p:extLst>
      <p:ext uri="{BB962C8B-B14F-4D97-AF65-F5344CB8AC3E}">
        <p14:creationId xmlns:p14="http://schemas.microsoft.com/office/powerpoint/2010/main" val="30693921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676DEE6-29B9-473D-A24C-10180B66949E}" type="datetimeFigureOut">
              <a:rPr kumimoji="0" lang="en-GB" sz="1800" b="0" i="0" u="none" strike="noStrike" kern="1200" cap="none" spc="0" normalizeH="0" baseline="0" noProof="0" smtClean="0">
                <a:ln>
                  <a:noFill/>
                </a:ln>
                <a:solidFill>
                  <a:srgbClr val="000000"/>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19/10/2021</a:t>
            </a:fld>
            <a:endParaRPr kumimoji="0" lang="en-GB" sz="1800" b="0" i="0" u="none" strike="noStrike" kern="1200" cap="none" spc="0" normalizeH="0" baseline="0" noProof="0">
              <a:ln>
                <a:noFill/>
              </a:ln>
              <a:solidFill>
                <a:srgbClr val="000000"/>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a:ln>
                <a:noFill/>
              </a:ln>
              <a:solidFill>
                <a:srgbClr val="FF6600"/>
              </a:solidFill>
              <a:effectLst/>
              <a:uLnTx/>
              <a:uFillTx/>
              <a:latin typeface="Verdana" charset="0"/>
              <a:ea typeface="Verdana" charset="0"/>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813045-7FF2-4E00-A400-DE0A53B22184}" type="slidenum">
              <a:rPr kumimoji="0" lang="en-GB" sz="1000" b="0" i="0" u="none" strike="noStrike" kern="1200" cap="none" spc="0" normalizeH="0" baseline="0" noProof="0" smtClean="0">
                <a:ln>
                  <a:noFill/>
                </a:ln>
                <a:solidFill>
                  <a:srgbClr val="00339F"/>
                </a:solidFill>
                <a:effectLst/>
                <a:uLnTx/>
                <a:uFillTx/>
                <a:latin typeface="Verdana" charset="0"/>
                <a:ea typeface="Verdana"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000" b="0" i="0" u="none" strike="noStrike" kern="1200" cap="none" spc="0" normalizeH="0" baseline="0" noProof="0">
              <a:ln>
                <a:noFill/>
              </a:ln>
              <a:solidFill>
                <a:srgbClr val="00339F"/>
              </a:solidFill>
              <a:effectLst/>
              <a:uLnTx/>
              <a:uFillTx/>
              <a:latin typeface="Verdana" charset="0"/>
              <a:ea typeface="Verdana" charset="0"/>
            </a:endParaRPr>
          </a:p>
        </p:txBody>
      </p:sp>
    </p:spTree>
    <p:extLst>
      <p:ext uri="{BB962C8B-B14F-4D97-AF65-F5344CB8AC3E}">
        <p14:creationId xmlns:p14="http://schemas.microsoft.com/office/powerpoint/2010/main" val="36804696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Calibri"/>
                <a:ea typeface="+mn-ea"/>
                <a:cs typeface="+mn-cs"/>
              </a:rPr>
              <a:t>02-Feb-2018</a:t>
            </a:r>
            <a:endParaRPr kumimoji="0" lang="en-GB" sz="1800" b="0" i="0" u="none" strike="noStrike" kern="1200" cap="none" spc="0" normalizeH="0" baseline="0" noProof="0">
              <a:ln>
                <a:noFill/>
              </a:ln>
              <a:solidFill>
                <a:srgbClr val="000000"/>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FF6600"/>
                </a:solidFill>
                <a:effectLst/>
                <a:uLnTx/>
                <a:uFillTx/>
                <a:latin typeface="Verdana" charset="0"/>
                <a:ea typeface="Verdana" charset="0"/>
              </a:rPr>
              <a:t>CONFIDENTIAL FOR INNOVIRIS. By N.F. Dotti, A. Spithoven and W. Ysebaert (VUB)</a:t>
            </a: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E63653-8CDF-46BA-B18D-BA5658AD079C}" type="slidenum">
              <a:rPr kumimoji="0" lang="en-GB" sz="1000" b="0" i="0" u="none" strike="noStrike" kern="1200" cap="none" spc="0" normalizeH="0" baseline="0" noProof="0" smtClean="0">
                <a:ln>
                  <a:noFill/>
                </a:ln>
                <a:solidFill>
                  <a:srgbClr val="00339F"/>
                </a:solidFill>
                <a:effectLst/>
                <a:uLnTx/>
                <a:uFillTx/>
                <a:latin typeface="Verdana" charset="0"/>
                <a:ea typeface="Verdana"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000" b="0" i="0" u="none" strike="noStrike" kern="1200" cap="none" spc="0" normalizeH="0" baseline="0" noProof="0">
              <a:ln>
                <a:noFill/>
              </a:ln>
              <a:solidFill>
                <a:srgbClr val="00339F"/>
              </a:solidFill>
              <a:effectLst/>
              <a:uLnTx/>
              <a:uFillTx/>
              <a:latin typeface="Verdana" charset="0"/>
              <a:ea typeface="Verdana" charset="0"/>
            </a:endParaRPr>
          </a:p>
        </p:txBody>
      </p:sp>
    </p:spTree>
    <p:extLst>
      <p:ext uri="{BB962C8B-B14F-4D97-AF65-F5344CB8AC3E}">
        <p14:creationId xmlns:p14="http://schemas.microsoft.com/office/powerpoint/2010/main" val="28535074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Titel, ondertitel en tekst - 2 kolommen">
    <p:spTree>
      <p:nvGrpSpPr>
        <p:cNvPr id="1" name=""/>
        <p:cNvGrpSpPr/>
        <p:nvPr/>
      </p:nvGrpSpPr>
      <p:grpSpPr>
        <a:xfrm>
          <a:off x="0" y="0"/>
          <a:ext cx="0" cy="0"/>
          <a:chOff x="0" y="0"/>
          <a:chExt cx="0" cy="0"/>
        </a:xfrm>
      </p:grpSpPr>
      <p:sp>
        <p:nvSpPr>
          <p:cNvPr id="8" name="Tijdelijke aanduiding voor voettekst 7"/>
          <p:cNvSpPr>
            <a:spLocks noGrp="1"/>
          </p:cNvSpPr>
          <p:nvPr>
            <p:ph type="ftr"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nl-NL" sz="1000" b="0" i="0" u="none" strike="noStrike" kern="1200" cap="none" spc="0" normalizeH="0" baseline="0" noProof="0">
                <a:ln>
                  <a:noFill/>
                </a:ln>
                <a:solidFill>
                  <a:srgbClr val="FF6600"/>
                </a:solidFill>
                <a:effectLst/>
                <a:uLnTx/>
                <a:uFillTx/>
                <a:latin typeface="Verdana" charset="0"/>
                <a:ea typeface="Verdana" charset="0"/>
              </a:rPr>
              <a:t>Titel van de presentatie</a:t>
            </a:r>
            <a:endParaRPr kumimoji="0" lang="nl-NL" sz="1000" b="0" i="0" u="none" strike="noStrike" kern="1200" cap="none" spc="0" normalizeH="0" baseline="0" noProof="0" dirty="0">
              <a:ln>
                <a:noFill/>
              </a:ln>
              <a:solidFill>
                <a:srgbClr val="FF6600"/>
              </a:solidFill>
              <a:effectLst/>
              <a:uLnTx/>
              <a:uFillTx/>
              <a:latin typeface="Verdana" charset="0"/>
              <a:ea typeface="Verdana" charset="0"/>
            </a:endParaRPr>
          </a:p>
        </p:txBody>
      </p:sp>
      <p:sp>
        <p:nvSpPr>
          <p:cNvPr id="9" name="Tijdelijke aanduiding voor dianummer 8"/>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nl-NL" sz="1000" b="0" i="0" u="none" strike="noStrike" kern="1200" cap="none" spc="0" normalizeH="0" baseline="0" noProof="0">
                <a:ln>
                  <a:noFill/>
                </a:ln>
                <a:solidFill>
                  <a:srgbClr val="00339F"/>
                </a:solidFill>
                <a:effectLst/>
                <a:uLnTx/>
                <a:uFillTx/>
                <a:latin typeface="Verdana" charset="0"/>
                <a:ea typeface="Verdana" charset="0"/>
              </a:rPr>
              <a:t> </a:t>
            </a:r>
            <a:fld id="{141DC315-004D-734B-91F7-61E542849DC9}" type="datetimeFigureOut">
              <a:rPr kumimoji="0" lang="nl-NL" sz="1000" b="0" i="0" u="none" strike="noStrike" kern="1200" cap="none" spc="0" normalizeH="0" baseline="0" noProof="0" smtClean="0">
                <a:ln>
                  <a:noFill/>
                </a:ln>
                <a:solidFill>
                  <a:srgbClr val="00339F"/>
                </a:solidFill>
                <a:effectLst/>
                <a:uLnTx/>
                <a:uFillTx/>
                <a:latin typeface="Verdana" charset="0"/>
                <a:ea typeface="Verdana" charset="0"/>
              </a:rPr>
              <a:pPr marL="0" marR="0" lvl="0" indent="0" algn="r" defTabSz="914400" rtl="0" eaLnBrk="1" fontAlgn="auto" latinLnBrk="0" hangingPunct="1">
                <a:lnSpc>
                  <a:spcPct val="100000"/>
                </a:lnSpc>
                <a:spcBef>
                  <a:spcPts val="0"/>
                </a:spcBef>
                <a:spcAft>
                  <a:spcPts val="0"/>
                </a:spcAft>
                <a:buClrTx/>
                <a:buSzTx/>
                <a:buFontTx/>
                <a:buNone/>
                <a:tabLst/>
                <a:defRPr/>
              </a:pPr>
              <a:t>19-10-2021</a:t>
            </a:fld>
            <a:r>
              <a:rPr kumimoji="0" lang="nl-NL" sz="1000" b="0" i="0" u="none" strike="noStrike" kern="1200" cap="none" spc="0" normalizeH="0" baseline="0" noProof="0">
                <a:ln>
                  <a:noFill/>
                </a:ln>
                <a:solidFill>
                  <a:srgbClr val="00339F"/>
                </a:solidFill>
                <a:effectLst/>
                <a:uLnTx/>
                <a:uFillTx/>
                <a:latin typeface="Verdana" charset="0"/>
                <a:ea typeface="Verdana" charset="0"/>
              </a:rPr>
              <a:t> | </a:t>
            </a:r>
            <a:fld id="{2DAB09C5-3251-4B47-B002-D03712DC64C3}" type="slidenum">
              <a:rPr kumimoji="0" lang="nl-NL" sz="1000" b="0" i="0" u="none" strike="noStrike" kern="1200" cap="none" spc="0" normalizeH="0" baseline="0" noProof="0" smtClean="0">
                <a:ln>
                  <a:noFill/>
                </a:ln>
                <a:solidFill>
                  <a:srgbClr val="00339F"/>
                </a:solidFill>
                <a:effectLst/>
                <a:uLnTx/>
                <a:uFillTx/>
                <a:latin typeface="Verdana" charset="0"/>
                <a:ea typeface="Verdana"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nl-NL" sz="1000" b="0" i="0" u="none" strike="noStrike" kern="1200" cap="none" spc="0" normalizeH="0" baseline="0" noProof="0" dirty="0">
              <a:ln>
                <a:noFill/>
              </a:ln>
              <a:solidFill>
                <a:srgbClr val="00339F"/>
              </a:solidFill>
              <a:effectLst/>
              <a:uLnTx/>
              <a:uFillTx/>
              <a:latin typeface="Verdana" charset="0"/>
              <a:ea typeface="Verdana" charset="0"/>
            </a:endParaRPr>
          </a:p>
        </p:txBody>
      </p:sp>
      <p:sp>
        <p:nvSpPr>
          <p:cNvPr id="4" name="Tijdelijke aanduiding voor tekst 3"/>
          <p:cNvSpPr>
            <a:spLocks noGrp="1"/>
          </p:cNvSpPr>
          <p:nvPr>
            <p:ph type="body" sz="quarter" idx="13"/>
          </p:nvPr>
        </p:nvSpPr>
        <p:spPr>
          <a:xfrm>
            <a:off x="634794" y="1990140"/>
            <a:ext cx="10719005" cy="3467100"/>
          </a:xfrm>
        </p:spPr>
        <p:txBody>
          <a:bodyPr numCol="2" spcCol="1260000"/>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GB" dirty="0"/>
          </a:p>
        </p:txBody>
      </p:sp>
      <p:sp>
        <p:nvSpPr>
          <p:cNvPr id="7" name="Titel 3"/>
          <p:cNvSpPr>
            <a:spLocks noGrp="1"/>
          </p:cNvSpPr>
          <p:nvPr>
            <p:ph type="title"/>
          </p:nvPr>
        </p:nvSpPr>
        <p:spPr>
          <a:xfrm>
            <a:off x="731838" y="711463"/>
            <a:ext cx="5338800" cy="341050"/>
          </a:xfrm>
        </p:spPr>
        <p:txBody>
          <a:bodyPr tIns="36000" bIns="0"/>
          <a:lstStyle>
            <a:lvl1pPr>
              <a:defRPr sz="2200" strike="noStrike" baseline="0"/>
            </a:lvl1pPr>
          </a:lstStyle>
          <a:p>
            <a:r>
              <a:rPr lang="nl-NL"/>
              <a:t>Titelstijl van model bewerken</a:t>
            </a:r>
            <a:endParaRPr lang="nl-NL" dirty="0"/>
          </a:p>
        </p:txBody>
      </p:sp>
      <p:sp>
        <p:nvSpPr>
          <p:cNvPr id="10" name="Ondertitel 2"/>
          <p:cNvSpPr>
            <a:spLocks noGrp="1"/>
          </p:cNvSpPr>
          <p:nvPr>
            <p:ph type="subTitle" idx="1" hasCustomPrompt="1"/>
          </p:nvPr>
        </p:nvSpPr>
        <p:spPr>
          <a:xfrm>
            <a:off x="731838" y="1104151"/>
            <a:ext cx="1679370" cy="335852"/>
          </a:xfrm>
          <a:solidFill>
            <a:schemeClr val="accent1"/>
          </a:solidFill>
        </p:spPr>
        <p:txBody>
          <a:bodyPr wrap="none" lIns="0" tIns="36000" bIns="36000" anchor="t" anchorCtr="0">
            <a:spAutoFit/>
          </a:bodyPr>
          <a:lstStyle>
            <a:lvl1pPr marL="96838" indent="0" algn="l">
              <a:buNone/>
              <a:tabLst/>
              <a:defRPr lang="nl-NL" sz="1800" kern="1200" cap="all" baseline="0" dirty="0" smtClean="0">
                <a:solidFill>
                  <a:schemeClr val="bg1"/>
                </a:solidFill>
                <a:latin typeface="Verdana" charset="0"/>
                <a:ea typeface="Verdana" charset="0"/>
                <a:cs typeface="Verdana"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nl-NL" dirty="0"/>
              <a:t>Ondertitel</a:t>
            </a:r>
          </a:p>
        </p:txBody>
      </p:sp>
    </p:spTree>
    <p:extLst>
      <p:ext uri="{BB962C8B-B14F-4D97-AF65-F5344CB8AC3E}">
        <p14:creationId xmlns:p14="http://schemas.microsoft.com/office/powerpoint/2010/main" val="361932326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Titel, ondertitel en tekst">
    <p:spTree>
      <p:nvGrpSpPr>
        <p:cNvPr id="1" name=""/>
        <p:cNvGrpSpPr/>
        <p:nvPr/>
      </p:nvGrpSpPr>
      <p:grpSpPr>
        <a:xfrm>
          <a:off x="0" y="0"/>
          <a:ext cx="0" cy="0"/>
          <a:chOff x="0" y="0"/>
          <a:chExt cx="0" cy="0"/>
        </a:xfrm>
      </p:grpSpPr>
      <p:sp>
        <p:nvSpPr>
          <p:cNvPr id="8" name="Tijdelijke aanduiding voor voettekst 7"/>
          <p:cNvSpPr>
            <a:spLocks noGrp="1"/>
          </p:cNvSpPr>
          <p:nvPr>
            <p:ph type="ftr"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nl-NL" sz="1000" b="0" i="0" u="none" strike="noStrike" kern="1200" cap="none" spc="0" normalizeH="0" baseline="0" noProof="0">
                <a:ln>
                  <a:noFill/>
                </a:ln>
                <a:solidFill>
                  <a:srgbClr val="FF6600"/>
                </a:solidFill>
                <a:effectLst/>
                <a:uLnTx/>
                <a:uFillTx/>
                <a:latin typeface="Verdana" charset="0"/>
                <a:ea typeface="Verdana" charset="0"/>
              </a:rPr>
              <a:t>Titel van de presentatie</a:t>
            </a:r>
            <a:endParaRPr kumimoji="0" lang="nl-NL" sz="1000" b="0" i="0" u="none" strike="noStrike" kern="1200" cap="none" spc="0" normalizeH="0" baseline="0" noProof="0" dirty="0">
              <a:ln>
                <a:noFill/>
              </a:ln>
              <a:solidFill>
                <a:srgbClr val="FF6600"/>
              </a:solidFill>
              <a:effectLst/>
              <a:uLnTx/>
              <a:uFillTx/>
              <a:latin typeface="Verdana" charset="0"/>
              <a:ea typeface="Verdana" charset="0"/>
            </a:endParaRPr>
          </a:p>
        </p:txBody>
      </p:sp>
      <p:sp>
        <p:nvSpPr>
          <p:cNvPr id="9" name="Tijdelijke aanduiding voor dianummer 8"/>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nl-NL" sz="1000" b="0" i="0" u="none" strike="noStrike" kern="1200" cap="none" spc="0" normalizeH="0" baseline="0" noProof="0">
                <a:ln>
                  <a:noFill/>
                </a:ln>
                <a:solidFill>
                  <a:srgbClr val="00339F"/>
                </a:solidFill>
                <a:effectLst/>
                <a:uLnTx/>
                <a:uFillTx/>
                <a:latin typeface="Verdana" charset="0"/>
                <a:ea typeface="Verdana" charset="0"/>
              </a:rPr>
              <a:t> </a:t>
            </a:r>
            <a:fld id="{141DC315-004D-734B-91F7-61E542849DC9}" type="datetimeFigureOut">
              <a:rPr kumimoji="0" lang="nl-NL" sz="1000" b="0" i="0" u="none" strike="noStrike" kern="1200" cap="none" spc="0" normalizeH="0" baseline="0" noProof="0" smtClean="0">
                <a:ln>
                  <a:noFill/>
                </a:ln>
                <a:solidFill>
                  <a:srgbClr val="00339F"/>
                </a:solidFill>
                <a:effectLst/>
                <a:uLnTx/>
                <a:uFillTx/>
                <a:latin typeface="Verdana" charset="0"/>
                <a:ea typeface="Verdana" charset="0"/>
              </a:rPr>
              <a:pPr marL="0" marR="0" lvl="0" indent="0" algn="r" defTabSz="914400" rtl="0" eaLnBrk="1" fontAlgn="auto" latinLnBrk="0" hangingPunct="1">
                <a:lnSpc>
                  <a:spcPct val="100000"/>
                </a:lnSpc>
                <a:spcBef>
                  <a:spcPts val="0"/>
                </a:spcBef>
                <a:spcAft>
                  <a:spcPts val="0"/>
                </a:spcAft>
                <a:buClrTx/>
                <a:buSzTx/>
                <a:buFontTx/>
                <a:buNone/>
                <a:tabLst/>
                <a:defRPr/>
              </a:pPr>
              <a:t>19-10-2021</a:t>
            </a:fld>
            <a:r>
              <a:rPr kumimoji="0" lang="nl-NL" sz="1000" b="0" i="0" u="none" strike="noStrike" kern="1200" cap="none" spc="0" normalizeH="0" baseline="0" noProof="0">
                <a:ln>
                  <a:noFill/>
                </a:ln>
                <a:solidFill>
                  <a:srgbClr val="00339F"/>
                </a:solidFill>
                <a:effectLst/>
                <a:uLnTx/>
                <a:uFillTx/>
                <a:latin typeface="Verdana" charset="0"/>
                <a:ea typeface="Verdana" charset="0"/>
              </a:rPr>
              <a:t> | </a:t>
            </a:r>
            <a:fld id="{2DAB09C5-3251-4B47-B002-D03712DC64C3}" type="slidenum">
              <a:rPr kumimoji="0" lang="nl-NL" sz="1000" b="0" i="0" u="none" strike="noStrike" kern="1200" cap="none" spc="0" normalizeH="0" baseline="0" noProof="0" smtClean="0">
                <a:ln>
                  <a:noFill/>
                </a:ln>
                <a:solidFill>
                  <a:srgbClr val="00339F"/>
                </a:solidFill>
                <a:effectLst/>
                <a:uLnTx/>
                <a:uFillTx/>
                <a:latin typeface="Verdana" charset="0"/>
                <a:ea typeface="Verdana"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nl-NL" sz="1000" b="0" i="0" u="none" strike="noStrike" kern="1200" cap="none" spc="0" normalizeH="0" baseline="0" noProof="0" dirty="0">
              <a:ln>
                <a:noFill/>
              </a:ln>
              <a:solidFill>
                <a:srgbClr val="00339F"/>
              </a:solidFill>
              <a:effectLst/>
              <a:uLnTx/>
              <a:uFillTx/>
              <a:latin typeface="Verdana" charset="0"/>
              <a:ea typeface="Verdana" charset="0"/>
            </a:endParaRPr>
          </a:p>
        </p:txBody>
      </p:sp>
      <p:sp>
        <p:nvSpPr>
          <p:cNvPr id="11" name="Ondertitel 2"/>
          <p:cNvSpPr>
            <a:spLocks noGrp="1"/>
          </p:cNvSpPr>
          <p:nvPr>
            <p:ph type="subTitle" idx="1" hasCustomPrompt="1"/>
          </p:nvPr>
        </p:nvSpPr>
        <p:spPr>
          <a:xfrm>
            <a:off x="731838" y="1104151"/>
            <a:ext cx="1679370" cy="335852"/>
          </a:xfrm>
          <a:solidFill>
            <a:schemeClr val="accent1"/>
          </a:solidFill>
        </p:spPr>
        <p:txBody>
          <a:bodyPr wrap="none" lIns="0" tIns="36000" bIns="36000" anchor="t" anchorCtr="0">
            <a:spAutoFit/>
          </a:bodyPr>
          <a:lstStyle>
            <a:lvl1pPr marL="96838" indent="0" algn="l">
              <a:buNone/>
              <a:tabLst/>
              <a:defRPr lang="nl-NL" sz="1800" kern="1200" cap="all" baseline="0" dirty="0" smtClean="0">
                <a:solidFill>
                  <a:schemeClr val="bg1"/>
                </a:solidFill>
                <a:latin typeface="Verdana" charset="0"/>
                <a:ea typeface="Verdana" charset="0"/>
                <a:cs typeface="Verdana"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nl-NL" dirty="0"/>
              <a:t>Ondertitel</a:t>
            </a:r>
          </a:p>
        </p:txBody>
      </p:sp>
      <p:sp>
        <p:nvSpPr>
          <p:cNvPr id="4" name="Tijdelijke aanduiding voor tekst 3"/>
          <p:cNvSpPr>
            <a:spLocks noGrp="1"/>
          </p:cNvSpPr>
          <p:nvPr>
            <p:ph type="body" sz="quarter" idx="13"/>
          </p:nvPr>
        </p:nvSpPr>
        <p:spPr>
          <a:xfrm>
            <a:off x="634795" y="1990140"/>
            <a:ext cx="9387746" cy="3467100"/>
          </a:xfrm>
        </p:spPr>
        <p:txBody>
          <a:bodyPr/>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GB" dirty="0"/>
          </a:p>
        </p:txBody>
      </p:sp>
      <p:sp>
        <p:nvSpPr>
          <p:cNvPr id="10" name="Titel 3"/>
          <p:cNvSpPr>
            <a:spLocks noGrp="1"/>
          </p:cNvSpPr>
          <p:nvPr>
            <p:ph type="title"/>
          </p:nvPr>
        </p:nvSpPr>
        <p:spPr>
          <a:xfrm>
            <a:off x="731837" y="711463"/>
            <a:ext cx="5340895" cy="341050"/>
          </a:xfrm>
        </p:spPr>
        <p:txBody>
          <a:bodyPr tIns="36000" bIns="0"/>
          <a:lstStyle>
            <a:lvl1pPr>
              <a:defRPr sz="2200" strike="noStrike" baseline="0"/>
            </a:lvl1pPr>
          </a:lstStyle>
          <a:p>
            <a:r>
              <a:rPr lang="nl-NL"/>
              <a:t>Titelstijl van model bewerken</a:t>
            </a:r>
            <a:endParaRPr lang="nl-NL" dirty="0"/>
          </a:p>
        </p:txBody>
      </p:sp>
    </p:spTree>
    <p:extLst>
      <p:ext uri="{BB962C8B-B14F-4D97-AF65-F5344CB8AC3E}">
        <p14:creationId xmlns:p14="http://schemas.microsoft.com/office/powerpoint/2010/main" val="238162655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Titel, ondertitel, tekst en één foto">
    <p:spTree>
      <p:nvGrpSpPr>
        <p:cNvPr id="1" name=""/>
        <p:cNvGrpSpPr/>
        <p:nvPr/>
      </p:nvGrpSpPr>
      <p:grpSpPr>
        <a:xfrm>
          <a:off x="0" y="0"/>
          <a:ext cx="0" cy="0"/>
          <a:chOff x="0" y="0"/>
          <a:chExt cx="0" cy="0"/>
        </a:xfrm>
      </p:grpSpPr>
      <p:sp>
        <p:nvSpPr>
          <p:cNvPr id="8" name="Tijdelijke aanduiding voor voettekst 7"/>
          <p:cNvSpPr>
            <a:spLocks noGrp="1"/>
          </p:cNvSpPr>
          <p:nvPr>
            <p:ph type="ftr"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nl-NL" sz="1000" b="0" i="0" u="none" strike="noStrike" kern="1200" cap="none" spc="0" normalizeH="0" baseline="0" noProof="0">
                <a:ln>
                  <a:noFill/>
                </a:ln>
                <a:solidFill>
                  <a:srgbClr val="FF6600"/>
                </a:solidFill>
                <a:effectLst/>
                <a:uLnTx/>
                <a:uFillTx/>
                <a:latin typeface="Verdana" charset="0"/>
                <a:ea typeface="Verdana" charset="0"/>
              </a:rPr>
              <a:t>Titel van de presentatie</a:t>
            </a:r>
            <a:endParaRPr kumimoji="0" lang="nl-NL" sz="1000" b="0" i="0" u="none" strike="noStrike" kern="1200" cap="none" spc="0" normalizeH="0" baseline="0" noProof="0" dirty="0">
              <a:ln>
                <a:noFill/>
              </a:ln>
              <a:solidFill>
                <a:srgbClr val="FF6600"/>
              </a:solidFill>
              <a:effectLst/>
              <a:uLnTx/>
              <a:uFillTx/>
              <a:latin typeface="Verdana" charset="0"/>
              <a:ea typeface="Verdana" charset="0"/>
            </a:endParaRPr>
          </a:p>
        </p:txBody>
      </p:sp>
      <p:sp>
        <p:nvSpPr>
          <p:cNvPr id="9" name="Tijdelijke aanduiding voor dianummer 8"/>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nl-NL" sz="1000" b="0" i="0" u="none" strike="noStrike" kern="1200" cap="none" spc="0" normalizeH="0" baseline="0" noProof="0">
                <a:ln>
                  <a:noFill/>
                </a:ln>
                <a:solidFill>
                  <a:srgbClr val="00339F"/>
                </a:solidFill>
                <a:effectLst/>
                <a:uLnTx/>
                <a:uFillTx/>
                <a:latin typeface="Verdana" charset="0"/>
                <a:ea typeface="Verdana" charset="0"/>
              </a:rPr>
              <a:t> </a:t>
            </a:r>
            <a:fld id="{141DC315-004D-734B-91F7-61E542849DC9}" type="datetimeFigureOut">
              <a:rPr kumimoji="0" lang="nl-NL" sz="1000" b="0" i="0" u="none" strike="noStrike" kern="1200" cap="none" spc="0" normalizeH="0" baseline="0" noProof="0" smtClean="0">
                <a:ln>
                  <a:noFill/>
                </a:ln>
                <a:solidFill>
                  <a:srgbClr val="00339F"/>
                </a:solidFill>
                <a:effectLst/>
                <a:uLnTx/>
                <a:uFillTx/>
                <a:latin typeface="Verdana" charset="0"/>
                <a:ea typeface="Verdana" charset="0"/>
              </a:rPr>
              <a:pPr marL="0" marR="0" lvl="0" indent="0" algn="r" defTabSz="914400" rtl="0" eaLnBrk="1" fontAlgn="auto" latinLnBrk="0" hangingPunct="1">
                <a:lnSpc>
                  <a:spcPct val="100000"/>
                </a:lnSpc>
                <a:spcBef>
                  <a:spcPts val="0"/>
                </a:spcBef>
                <a:spcAft>
                  <a:spcPts val="0"/>
                </a:spcAft>
                <a:buClrTx/>
                <a:buSzTx/>
                <a:buFontTx/>
                <a:buNone/>
                <a:tabLst/>
                <a:defRPr/>
              </a:pPr>
              <a:t>19-10-2021</a:t>
            </a:fld>
            <a:r>
              <a:rPr kumimoji="0" lang="nl-NL" sz="1000" b="0" i="0" u="none" strike="noStrike" kern="1200" cap="none" spc="0" normalizeH="0" baseline="0" noProof="0">
                <a:ln>
                  <a:noFill/>
                </a:ln>
                <a:solidFill>
                  <a:srgbClr val="00339F"/>
                </a:solidFill>
                <a:effectLst/>
                <a:uLnTx/>
                <a:uFillTx/>
                <a:latin typeface="Verdana" charset="0"/>
                <a:ea typeface="Verdana" charset="0"/>
              </a:rPr>
              <a:t> | </a:t>
            </a:r>
            <a:fld id="{2DAB09C5-3251-4B47-B002-D03712DC64C3}" type="slidenum">
              <a:rPr kumimoji="0" lang="nl-NL" sz="1000" b="0" i="0" u="none" strike="noStrike" kern="1200" cap="none" spc="0" normalizeH="0" baseline="0" noProof="0" smtClean="0">
                <a:ln>
                  <a:noFill/>
                </a:ln>
                <a:solidFill>
                  <a:srgbClr val="00339F"/>
                </a:solidFill>
                <a:effectLst/>
                <a:uLnTx/>
                <a:uFillTx/>
                <a:latin typeface="Verdana" charset="0"/>
                <a:ea typeface="Verdana"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nl-NL" sz="1000" b="0" i="0" u="none" strike="noStrike" kern="1200" cap="none" spc="0" normalizeH="0" baseline="0" noProof="0" dirty="0">
              <a:ln>
                <a:noFill/>
              </a:ln>
              <a:solidFill>
                <a:srgbClr val="00339F"/>
              </a:solidFill>
              <a:effectLst/>
              <a:uLnTx/>
              <a:uFillTx/>
              <a:latin typeface="Verdana" charset="0"/>
              <a:ea typeface="Verdana" charset="0"/>
            </a:endParaRPr>
          </a:p>
        </p:txBody>
      </p:sp>
      <p:sp>
        <p:nvSpPr>
          <p:cNvPr id="4" name="Tijdelijke aanduiding voor tekst 3"/>
          <p:cNvSpPr>
            <a:spLocks noGrp="1"/>
          </p:cNvSpPr>
          <p:nvPr>
            <p:ph type="body" sz="quarter" idx="13"/>
          </p:nvPr>
        </p:nvSpPr>
        <p:spPr>
          <a:xfrm>
            <a:off x="634795" y="1990140"/>
            <a:ext cx="6232170" cy="3364843"/>
          </a:xfrm>
        </p:spPr>
        <p:txBody>
          <a:bodyPr/>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GB" dirty="0"/>
          </a:p>
        </p:txBody>
      </p:sp>
      <p:sp>
        <p:nvSpPr>
          <p:cNvPr id="3" name="Tijdelijke aanduiding voor afbeelding 2"/>
          <p:cNvSpPr>
            <a:spLocks noGrp="1"/>
          </p:cNvSpPr>
          <p:nvPr>
            <p:ph type="pic" sz="quarter" idx="14"/>
          </p:nvPr>
        </p:nvSpPr>
        <p:spPr>
          <a:xfrm>
            <a:off x="7404847" y="683763"/>
            <a:ext cx="4126753" cy="4671220"/>
          </a:xfrm>
        </p:spPr>
        <p:txBody>
          <a:bodyPr tIns="144000"/>
          <a:lstStyle>
            <a:lvl1pPr algn="ctr">
              <a:defRPr sz="1200"/>
            </a:lvl1pPr>
          </a:lstStyle>
          <a:p>
            <a:r>
              <a:rPr lang="nl-NL"/>
              <a:t>Sleep de afbeelding naar de tijdelijke aanduiding of klik op het pictogram als u een afbeelding wilt toevoegen</a:t>
            </a:r>
            <a:endParaRPr lang="en-GB"/>
          </a:p>
        </p:txBody>
      </p:sp>
      <p:sp>
        <p:nvSpPr>
          <p:cNvPr id="13" name="Titel 3"/>
          <p:cNvSpPr>
            <a:spLocks noGrp="1"/>
          </p:cNvSpPr>
          <p:nvPr>
            <p:ph type="title"/>
          </p:nvPr>
        </p:nvSpPr>
        <p:spPr>
          <a:xfrm>
            <a:off x="731838" y="711463"/>
            <a:ext cx="5338800" cy="341050"/>
          </a:xfrm>
        </p:spPr>
        <p:txBody>
          <a:bodyPr tIns="36000" bIns="0"/>
          <a:lstStyle>
            <a:lvl1pPr>
              <a:defRPr sz="2200" strike="noStrike" baseline="0"/>
            </a:lvl1pPr>
          </a:lstStyle>
          <a:p>
            <a:r>
              <a:rPr lang="nl-NL"/>
              <a:t>Titelstijl van model bewerken</a:t>
            </a:r>
            <a:endParaRPr lang="nl-NL" dirty="0"/>
          </a:p>
        </p:txBody>
      </p:sp>
      <p:sp>
        <p:nvSpPr>
          <p:cNvPr id="14" name="Ondertitel 2"/>
          <p:cNvSpPr>
            <a:spLocks noGrp="1"/>
          </p:cNvSpPr>
          <p:nvPr>
            <p:ph type="subTitle" idx="1" hasCustomPrompt="1"/>
          </p:nvPr>
        </p:nvSpPr>
        <p:spPr>
          <a:xfrm>
            <a:off x="731838" y="1104151"/>
            <a:ext cx="1679370" cy="335852"/>
          </a:xfrm>
          <a:solidFill>
            <a:schemeClr val="accent1"/>
          </a:solidFill>
        </p:spPr>
        <p:txBody>
          <a:bodyPr wrap="none" lIns="0" tIns="36000" bIns="36000" anchor="t" anchorCtr="0">
            <a:spAutoFit/>
          </a:bodyPr>
          <a:lstStyle>
            <a:lvl1pPr marL="96838" indent="0" algn="l">
              <a:buNone/>
              <a:tabLst/>
              <a:defRPr lang="nl-NL" sz="1800" kern="1200" cap="all" baseline="0" dirty="0" smtClean="0">
                <a:solidFill>
                  <a:schemeClr val="bg1"/>
                </a:solidFill>
                <a:latin typeface="Verdana" charset="0"/>
                <a:ea typeface="Verdana" charset="0"/>
                <a:cs typeface="Verdana"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nl-NL" dirty="0"/>
              <a:t>Ondertitel</a:t>
            </a:r>
          </a:p>
        </p:txBody>
      </p:sp>
    </p:spTree>
    <p:extLst>
      <p:ext uri="{BB962C8B-B14F-4D97-AF65-F5344CB8AC3E}">
        <p14:creationId xmlns:p14="http://schemas.microsoft.com/office/powerpoint/2010/main" val="275156481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Titel, ondertitel en grafiek">
    <p:spTree>
      <p:nvGrpSpPr>
        <p:cNvPr id="1" name=""/>
        <p:cNvGrpSpPr/>
        <p:nvPr/>
      </p:nvGrpSpPr>
      <p:grpSpPr>
        <a:xfrm>
          <a:off x="0" y="0"/>
          <a:ext cx="0" cy="0"/>
          <a:chOff x="0" y="0"/>
          <a:chExt cx="0" cy="0"/>
        </a:xfrm>
      </p:grpSpPr>
      <p:sp>
        <p:nvSpPr>
          <p:cNvPr id="8" name="Tijdelijke aanduiding voor voettekst 7"/>
          <p:cNvSpPr>
            <a:spLocks noGrp="1"/>
          </p:cNvSpPr>
          <p:nvPr>
            <p:ph type="ftr"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nl-NL" sz="1000" b="0" i="0" u="none" strike="noStrike" kern="1200" cap="none" spc="0" normalizeH="0" baseline="0" noProof="0">
                <a:ln>
                  <a:noFill/>
                </a:ln>
                <a:solidFill>
                  <a:srgbClr val="FF6600"/>
                </a:solidFill>
                <a:effectLst/>
                <a:uLnTx/>
                <a:uFillTx/>
                <a:latin typeface="Verdana" charset="0"/>
                <a:ea typeface="Verdana" charset="0"/>
              </a:rPr>
              <a:t>Titel van de presentatie</a:t>
            </a:r>
            <a:endParaRPr kumimoji="0" lang="nl-NL" sz="1000" b="0" i="0" u="none" strike="noStrike" kern="1200" cap="none" spc="0" normalizeH="0" baseline="0" noProof="0" dirty="0">
              <a:ln>
                <a:noFill/>
              </a:ln>
              <a:solidFill>
                <a:srgbClr val="FF6600"/>
              </a:solidFill>
              <a:effectLst/>
              <a:uLnTx/>
              <a:uFillTx/>
              <a:latin typeface="Verdana" charset="0"/>
              <a:ea typeface="Verdana" charset="0"/>
            </a:endParaRPr>
          </a:p>
        </p:txBody>
      </p:sp>
      <p:sp>
        <p:nvSpPr>
          <p:cNvPr id="9" name="Tijdelijke aanduiding voor dianummer 8"/>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nl-NL" sz="1000" b="0" i="0" u="none" strike="noStrike" kern="1200" cap="none" spc="0" normalizeH="0" baseline="0" noProof="0">
                <a:ln>
                  <a:noFill/>
                </a:ln>
                <a:solidFill>
                  <a:srgbClr val="00339F"/>
                </a:solidFill>
                <a:effectLst/>
                <a:uLnTx/>
                <a:uFillTx/>
                <a:latin typeface="Verdana" charset="0"/>
                <a:ea typeface="Verdana" charset="0"/>
              </a:rPr>
              <a:t> </a:t>
            </a:r>
            <a:fld id="{141DC315-004D-734B-91F7-61E542849DC9}" type="datetimeFigureOut">
              <a:rPr kumimoji="0" lang="nl-NL" sz="1000" b="0" i="0" u="none" strike="noStrike" kern="1200" cap="none" spc="0" normalizeH="0" baseline="0" noProof="0" smtClean="0">
                <a:ln>
                  <a:noFill/>
                </a:ln>
                <a:solidFill>
                  <a:srgbClr val="00339F"/>
                </a:solidFill>
                <a:effectLst/>
                <a:uLnTx/>
                <a:uFillTx/>
                <a:latin typeface="Verdana" charset="0"/>
                <a:ea typeface="Verdana" charset="0"/>
              </a:rPr>
              <a:pPr marL="0" marR="0" lvl="0" indent="0" algn="r" defTabSz="914400" rtl="0" eaLnBrk="1" fontAlgn="auto" latinLnBrk="0" hangingPunct="1">
                <a:lnSpc>
                  <a:spcPct val="100000"/>
                </a:lnSpc>
                <a:spcBef>
                  <a:spcPts val="0"/>
                </a:spcBef>
                <a:spcAft>
                  <a:spcPts val="0"/>
                </a:spcAft>
                <a:buClrTx/>
                <a:buSzTx/>
                <a:buFontTx/>
                <a:buNone/>
                <a:tabLst/>
                <a:defRPr/>
              </a:pPr>
              <a:t>19-10-2021</a:t>
            </a:fld>
            <a:r>
              <a:rPr kumimoji="0" lang="nl-NL" sz="1000" b="0" i="0" u="none" strike="noStrike" kern="1200" cap="none" spc="0" normalizeH="0" baseline="0" noProof="0">
                <a:ln>
                  <a:noFill/>
                </a:ln>
                <a:solidFill>
                  <a:srgbClr val="00339F"/>
                </a:solidFill>
                <a:effectLst/>
                <a:uLnTx/>
                <a:uFillTx/>
                <a:latin typeface="Verdana" charset="0"/>
                <a:ea typeface="Verdana" charset="0"/>
              </a:rPr>
              <a:t> | </a:t>
            </a:r>
            <a:fld id="{2DAB09C5-3251-4B47-B002-D03712DC64C3}" type="slidenum">
              <a:rPr kumimoji="0" lang="nl-NL" sz="1000" b="0" i="0" u="none" strike="noStrike" kern="1200" cap="none" spc="0" normalizeH="0" baseline="0" noProof="0" smtClean="0">
                <a:ln>
                  <a:noFill/>
                </a:ln>
                <a:solidFill>
                  <a:srgbClr val="00339F"/>
                </a:solidFill>
                <a:effectLst/>
                <a:uLnTx/>
                <a:uFillTx/>
                <a:latin typeface="Verdana" charset="0"/>
                <a:ea typeface="Verdana"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nl-NL" sz="1000" b="0" i="0" u="none" strike="noStrike" kern="1200" cap="none" spc="0" normalizeH="0" baseline="0" noProof="0" dirty="0">
              <a:ln>
                <a:noFill/>
              </a:ln>
              <a:solidFill>
                <a:srgbClr val="00339F"/>
              </a:solidFill>
              <a:effectLst/>
              <a:uLnTx/>
              <a:uFillTx/>
              <a:latin typeface="Verdana" charset="0"/>
              <a:ea typeface="Verdana" charset="0"/>
            </a:endParaRPr>
          </a:p>
        </p:txBody>
      </p:sp>
      <p:sp>
        <p:nvSpPr>
          <p:cNvPr id="4" name="Tijdelijke aanduiding voor tekst 3"/>
          <p:cNvSpPr>
            <a:spLocks noGrp="1"/>
          </p:cNvSpPr>
          <p:nvPr>
            <p:ph type="body" sz="quarter" idx="13"/>
          </p:nvPr>
        </p:nvSpPr>
        <p:spPr>
          <a:xfrm>
            <a:off x="634795" y="1990140"/>
            <a:ext cx="4371920" cy="3364843"/>
          </a:xfrm>
        </p:spPr>
        <p:txBody>
          <a:bodyPr/>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GB" dirty="0"/>
          </a:p>
        </p:txBody>
      </p:sp>
      <p:sp>
        <p:nvSpPr>
          <p:cNvPr id="5" name="Tijdelijke aanduiding voor grafiek 4"/>
          <p:cNvSpPr>
            <a:spLocks noGrp="1"/>
          </p:cNvSpPr>
          <p:nvPr>
            <p:ph type="chart" sz="quarter" idx="14"/>
          </p:nvPr>
        </p:nvSpPr>
        <p:spPr>
          <a:xfrm>
            <a:off x="5636302" y="1990725"/>
            <a:ext cx="5717498" cy="3363913"/>
          </a:xfrm>
        </p:spPr>
        <p:txBody>
          <a:bodyPr/>
          <a:lstStyle>
            <a:lvl1pPr algn="ctr">
              <a:defRPr/>
            </a:lvl1pPr>
          </a:lstStyle>
          <a:p>
            <a:r>
              <a:rPr lang="nl-NL"/>
              <a:t>Klik op het pictogram als u een grafiek wilt toevoegen</a:t>
            </a:r>
            <a:endParaRPr lang="en-GB"/>
          </a:p>
        </p:txBody>
      </p:sp>
      <p:sp>
        <p:nvSpPr>
          <p:cNvPr id="13" name="Titel 3"/>
          <p:cNvSpPr>
            <a:spLocks noGrp="1"/>
          </p:cNvSpPr>
          <p:nvPr>
            <p:ph type="title"/>
          </p:nvPr>
        </p:nvSpPr>
        <p:spPr>
          <a:xfrm>
            <a:off x="731838" y="711463"/>
            <a:ext cx="5338800" cy="341050"/>
          </a:xfrm>
        </p:spPr>
        <p:txBody>
          <a:bodyPr tIns="36000" bIns="0"/>
          <a:lstStyle>
            <a:lvl1pPr>
              <a:defRPr sz="2200" strike="noStrike" baseline="0"/>
            </a:lvl1pPr>
          </a:lstStyle>
          <a:p>
            <a:r>
              <a:rPr lang="nl-NL"/>
              <a:t>Titelstijl van model bewerken</a:t>
            </a:r>
            <a:endParaRPr lang="nl-NL" dirty="0"/>
          </a:p>
        </p:txBody>
      </p:sp>
      <p:sp>
        <p:nvSpPr>
          <p:cNvPr id="14" name="Ondertitel 2"/>
          <p:cNvSpPr>
            <a:spLocks noGrp="1"/>
          </p:cNvSpPr>
          <p:nvPr>
            <p:ph type="subTitle" idx="1" hasCustomPrompt="1"/>
          </p:nvPr>
        </p:nvSpPr>
        <p:spPr>
          <a:xfrm>
            <a:off x="731838" y="1104151"/>
            <a:ext cx="1679370" cy="335852"/>
          </a:xfrm>
          <a:solidFill>
            <a:schemeClr val="accent1"/>
          </a:solidFill>
        </p:spPr>
        <p:txBody>
          <a:bodyPr wrap="none" lIns="0" tIns="36000" bIns="36000" anchor="t" anchorCtr="0">
            <a:spAutoFit/>
          </a:bodyPr>
          <a:lstStyle>
            <a:lvl1pPr marL="96838" indent="0" algn="l">
              <a:buNone/>
              <a:tabLst/>
              <a:defRPr lang="nl-NL" sz="1800" kern="1200" cap="all" baseline="0" dirty="0" smtClean="0">
                <a:solidFill>
                  <a:schemeClr val="bg1"/>
                </a:solidFill>
                <a:latin typeface="Verdana" charset="0"/>
                <a:ea typeface="Verdana" charset="0"/>
                <a:cs typeface="Verdana"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nl-NL" dirty="0"/>
              <a:t>Ondertitel</a:t>
            </a:r>
          </a:p>
        </p:txBody>
      </p:sp>
    </p:spTree>
    <p:extLst>
      <p:ext uri="{BB962C8B-B14F-4D97-AF65-F5344CB8AC3E}">
        <p14:creationId xmlns:p14="http://schemas.microsoft.com/office/powerpoint/2010/main" val="302204329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Quote - oranje">
    <p:spTree>
      <p:nvGrpSpPr>
        <p:cNvPr id="1" name=""/>
        <p:cNvGrpSpPr/>
        <p:nvPr/>
      </p:nvGrpSpPr>
      <p:grpSpPr>
        <a:xfrm>
          <a:off x="0" y="0"/>
          <a:ext cx="0" cy="0"/>
          <a:chOff x="0" y="0"/>
          <a:chExt cx="0" cy="0"/>
        </a:xfrm>
      </p:grpSpPr>
      <p:sp>
        <p:nvSpPr>
          <p:cNvPr id="3" name="Tijdelijke aanduiding voor voettekst 2"/>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nl-NL" sz="1000" b="0" i="0" u="none" strike="noStrike" kern="1200" cap="none" spc="0" normalizeH="0" baseline="0" noProof="0">
                <a:ln>
                  <a:noFill/>
                </a:ln>
                <a:solidFill>
                  <a:srgbClr val="FF6600"/>
                </a:solidFill>
                <a:effectLst/>
                <a:uLnTx/>
                <a:uFillTx/>
                <a:latin typeface="Verdana" charset="0"/>
                <a:ea typeface="Verdana" charset="0"/>
              </a:rPr>
              <a:t>Titel van de presentatie</a:t>
            </a:r>
          </a:p>
        </p:txBody>
      </p:sp>
      <p:sp>
        <p:nvSpPr>
          <p:cNvPr id="4" name="Tijdelijke aanduiding voor dianumm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nl-NL" sz="1000" b="0" i="0" u="none" strike="noStrike" kern="1200" cap="none" spc="0" normalizeH="0" baseline="0" noProof="0" dirty="0">
                <a:ln>
                  <a:noFill/>
                </a:ln>
                <a:solidFill>
                  <a:srgbClr val="00339F"/>
                </a:solidFill>
                <a:effectLst/>
                <a:uLnTx/>
                <a:uFillTx/>
                <a:latin typeface="Verdana" charset="0"/>
                <a:ea typeface="Verdana" charset="0"/>
              </a:rPr>
              <a:t> </a:t>
            </a:r>
            <a:fld id="{141DC315-004D-734B-91F7-61E542849DC9}" type="datetimeFigureOut">
              <a:rPr kumimoji="0" lang="nl-NL" sz="1000" b="0" i="0" u="none" strike="noStrike" kern="1200" cap="none" spc="0" normalizeH="0" baseline="0" noProof="0" smtClean="0">
                <a:ln>
                  <a:noFill/>
                </a:ln>
                <a:solidFill>
                  <a:srgbClr val="00339F"/>
                </a:solidFill>
                <a:effectLst/>
                <a:uLnTx/>
                <a:uFillTx/>
                <a:latin typeface="Verdana" charset="0"/>
                <a:ea typeface="Verdana" charset="0"/>
              </a:rPr>
              <a:pPr marL="0" marR="0" lvl="0" indent="0" algn="r" defTabSz="914400" rtl="0" eaLnBrk="1" fontAlgn="auto" latinLnBrk="0" hangingPunct="1">
                <a:lnSpc>
                  <a:spcPct val="100000"/>
                </a:lnSpc>
                <a:spcBef>
                  <a:spcPts val="0"/>
                </a:spcBef>
                <a:spcAft>
                  <a:spcPts val="0"/>
                </a:spcAft>
                <a:buClrTx/>
                <a:buSzTx/>
                <a:buFontTx/>
                <a:buNone/>
                <a:tabLst/>
                <a:defRPr/>
              </a:pPr>
              <a:t>19-10-2021</a:t>
            </a:fld>
            <a:r>
              <a:rPr kumimoji="0" lang="nl-NL" sz="1000" b="0" i="0" u="none" strike="noStrike" kern="1200" cap="none" spc="0" normalizeH="0" baseline="0" noProof="0" dirty="0">
                <a:ln>
                  <a:noFill/>
                </a:ln>
                <a:solidFill>
                  <a:srgbClr val="00339F"/>
                </a:solidFill>
                <a:effectLst/>
                <a:uLnTx/>
                <a:uFillTx/>
                <a:latin typeface="Verdana" charset="0"/>
                <a:ea typeface="Verdana" charset="0"/>
              </a:rPr>
              <a:t> | </a:t>
            </a:r>
            <a:fld id="{2DAB09C5-3251-4B47-B002-D03712DC64C3}" type="slidenum">
              <a:rPr kumimoji="0" lang="nl-NL" sz="1000" b="0" i="0" u="none" strike="noStrike" kern="1200" cap="none" spc="0" normalizeH="0" baseline="0" noProof="0" smtClean="0">
                <a:ln>
                  <a:noFill/>
                </a:ln>
                <a:solidFill>
                  <a:srgbClr val="00339F"/>
                </a:solidFill>
                <a:effectLst/>
                <a:uLnTx/>
                <a:uFillTx/>
                <a:latin typeface="Verdana" charset="0"/>
                <a:ea typeface="Verdana"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nl-NL" sz="1000" b="0" i="0" u="none" strike="noStrike" kern="1200" cap="none" spc="0" normalizeH="0" baseline="0" noProof="0" dirty="0">
              <a:ln>
                <a:noFill/>
              </a:ln>
              <a:solidFill>
                <a:srgbClr val="00339F"/>
              </a:solidFill>
              <a:effectLst/>
              <a:uLnTx/>
              <a:uFillTx/>
              <a:latin typeface="Verdana" charset="0"/>
              <a:ea typeface="Verdana" charset="0"/>
            </a:endParaRPr>
          </a:p>
        </p:txBody>
      </p:sp>
      <p:sp>
        <p:nvSpPr>
          <p:cNvPr id="5" name="Text Placeholder 5"/>
          <p:cNvSpPr>
            <a:spLocks noGrp="1"/>
          </p:cNvSpPr>
          <p:nvPr>
            <p:ph type="body" sz="quarter" idx="13" hasCustomPrompt="1"/>
          </p:nvPr>
        </p:nvSpPr>
        <p:spPr>
          <a:xfrm>
            <a:off x="4019909" y="2549842"/>
            <a:ext cx="4152182" cy="1722688"/>
          </a:xfrm>
          <a:prstGeom prst="wedgeRectCallout">
            <a:avLst>
              <a:gd name="adj1" fmla="val -33309"/>
              <a:gd name="adj2" fmla="val 66900"/>
            </a:avLst>
          </a:prstGeom>
          <a:noFill/>
          <a:ln w="44450">
            <a:solidFill>
              <a:schemeClr val="accent2"/>
            </a:solidFill>
            <a:miter lim="800000"/>
          </a:ln>
        </p:spPr>
        <p:txBody>
          <a:bodyPr wrap="square" lIns="360000" tIns="360000" rIns="324000" bIns="360000" anchor="ctr">
            <a:spAutoFit/>
          </a:bodyPr>
          <a:lstStyle>
            <a:lvl1pPr algn="l">
              <a:defRPr sz="2000">
                <a:solidFill>
                  <a:srgbClr val="0033A0"/>
                </a:solidFill>
              </a:defRPr>
            </a:lvl1pPr>
            <a:lvl2pPr algn="l">
              <a:defRPr sz="1800">
                <a:solidFill>
                  <a:srgbClr val="0033A0"/>
                </a:solidFill>
              </a:defRPr>
            </a:lvl2pPr>
            <a:lvl3pPr>
              <a:defRPr sz="1600"/>
            </a:lvl3pPr>
            <a:lvl4pPr>
              <a:defRPr sz="1600"/>
            </a:lvl4pPr>
            <a:lvl5pPr>
              <a:defRPr sz="1600"/>
            </a:lvl5pPr>
          </a:lstStyle>
          <a:p>
            <a:pPr lvl="0"/>
            <a:r>
              <a:rPr lang="nl-BE" dirty="0"/>
              <a:t>Click to edit Master text styles</a:t>
            </a:r>
          </a:p>
          <a:p>
            <a:pPr lvl="1"/>
            <a:r>
              <a:rPr lang="nl-BE" dirty="0"/>
              <a:t>Second level</a:t>
            </a:r>
          </a:p>
        </p:txBody>
      </p:sp>
    </p:spTree>
    <p:extLst>
      <p:ext uri="{BB962C8B-B14F-4D97-AF65-F5344CB8AC3E}">
        <p14:creationId xmlns:p14="http://schemas.microsoft.com/office/powerpoint/2010/main" val="6335309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stijl te bewerken</a:t>
            </a:r>
          </a:p>
        </p:txBody>
      </p:sp>
      <p:sp>
        <p:nvSpPr>
          <p:cNvPr id="3" name="Tijdelijke aanduiding voor inhoud 2"/>
          <p:cNvSpPr>
            <a:spLocks noGrp="1"/>
          </p:cNvSpPr>
          <p:nvPr>
            <p:ph idx="1"/>
          </p:nvPr>
        </p:nvSpPr>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3791B6CB-EA61-463B-9BE6-C973201B093E}" type="datetimeFigureOut">
              <a:rPr lang="nl-NL" smtClean="0"/>
              <a:t>19-10-2021</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222A41A9-402C-4B38-AED4-AF722CC509D0}" type="slidenum">
              <a:rPr lang="nl-NL" smtClean="0"/>
              <a:t>‹#›</a:t>
            </a:fld>
            <a:endParaRPr lang="nl-NL"/>
          </a:p>
        </p:txBody>
      </p:sp>
    </p:spTree>
    <p:extLst>
      <p:ext uri="{BB962C8B-B14F-4D97-AF65-F5344CB8AC3E}">
        <p14:creationId xmlns:p14="http://schemas.microsoft.com/office/powerpoint/2010/main" val="245417486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Grote tekst met patroon">
    <p:spTree>
      <p:nvGrpSpPr>
        <p:cNvPr id="1" name=""/>
        <p:cNvGrpSpPr/>
        <p:nvPr/>
      </p:nvGrpSpPr>
      <p:grpSpPr>
        <a:xfrm>
          <a:off x="0" y="0"/>
          <a:ext cx="0" cy="0"/>
          <a:chOff x="0" y="0"/>
          <a:chExt cx="0" cy="0"/>
        </a:xfrm>
      </p:grpSpPr>
      <p:sp>
        <p:nvSpPr>
          <p:cNvPr id="3" name="Tijdelijke aanduiding voor voettekst 2"/>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nl-NL" sz="1000" b="0" i="0" u="none" strike="noStrike" kern="1200" cap="none" spc="0" normalizeH="0" baseline="0" noProof="0">
                <a:ln>
                  <a:noFill/>
                </a:ln>
                <a:solidFill>
                  <a:srgbClr val="FF6600"/>
                </a:solidFill>
                <a:effectLst/>
                <a:uLnTx/>
                <a:uFillTx/>
                <a:latin typeface="Verdana" charset="0"/>
                <a:ea typeface="Verdana" charset="0"/>
              </a:rPr>
              <a:t>Titel van de presentatie</a:t>
            </a:r>
          </a:p>
        </p:txBody>
      </p:sp>
      <p:sp>
        <p:nvSpPr>
          <p:cNvPr id="4" name="Tijdelijke aanduiding voor dianumm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nl-NL" sz="1000" b="0" i="0" u="none" strike="noStrike" kern="1200" cap="none" spc="0" normalizeH="0" baseline="0" noProof="0" dirty="0">
                <a:ln>
                  <a:noFill/>
                </a:ln>
                <a:solidFill>
                  <a:srgbClr val="00339F"/>
                </a:solidFill>
                <a:effectLst/>
                <a:uLnTx/>
                <a:uFillTx/>
                <a:latin typeface="Verdana" charset="0"/>
                <a:ea typeface="Verdana" charset="0"/>
              </a:rPr>
              <a:t> </a:t>
            </a:r>
            <a:fld id="{141DC315-004D-734B-91F7-61E542849DC9}" type="datetimeFigureOut">
              <a:rPr kumimoji="0" lang="nl-NL" sz="1000" b="0" i="0" u="none" strike="noStrike" kern="1200" cap="none" spc="0" normalizeH="0" baseline="0" noProof="0" smtClean="0">
                <a:ln>
                  <a:noFill/>
                </a:ln>
                <a:solidFill>
                  <a:srgbClr val="00339F"/>
                </a:solidFill>
                <a:effectLst/>
                <a:uLnTx/>
                <a:uFillTx/>
                <a:latin typeface="Verdana" charset="0"/>
                <a:ea typeface="Verdana" charset="0"/>
              </a:rPr>
              <a:pPr marL="0" marR="0" lvl="0" indent="0" algn="r" defTabSz="914400" rtl="0" eaLnBrk="1" fontAlgn="auto" latinLnBrk="0" hangingPunct="1">
                <a:lnSpc>
                  <a:spcPct val="100000"/>
                </a:lnSpc>
                <a:spcBef>
                  <a:spcPts val="0"/>
                </a:spcBef>
                <a:spcAft>
                  <a:spcPts val="0"/>
                </a:spcAft>
                <a:buClrTx/>
                <a:buSzTx/>
                <a:buFontTx/>
                <a:buNone/>
                <a:tabLst/>
                <a:defRPr/>
              </a:pPr>
              <a:t>19-10-2021</a:t>
            </a:fld>
            <a:r>
              <a:rPr kumimoji="0" lang="nl-NL" sz="1000" b="0" i="0" u="none" strike="noStrike" kern="1200" cap="none" spc="0" normalizeH="0" baseline="0" noProof="0" dirty="0">
                <a:ln>
                  <a:noFill/>
                </a:ln>
                <a:solidFill>
                  <a:srgbClr val="00339F"/>
                </a:solidFill>
                <a:effectLst/>
                <a:uLnTx/>
                <a:uFillTx/>
                <a:latin typeface="Verdana" charset="0"/>
                <a:ea typeface="Verdana" charset="0"/>
              </a:rPr>
              <a:t> | </a:t>
            </a:r>
            <a:fld id="{2DAB09C5-3251-4B47-B002-D03712DC64C3}" type="slidenum">
              <a:rPr kumimoji="0" lang="nl-NL" sz="1000" b="0" i="0" u="none" strike="noStrike" kern="1200" cap="none" spc="0" normalizeH="0" baseline="0" noProof="0" smtClean="0">
                <a:ln>
                  <a:noFill/>
                </a:ln>
                <a:solidFill>
                  <a:srgbClr val="00339F"/>
                </a:solidFill>
                <a:effectLst/>
                <a:uLnTx/>
                <a:uFillTx/>
                <a:latin typeface="Verdana" charset="0"/>
                <a:ea typeface="Verdana"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nl-NL" sz="1000" b="0" i="0" u="none" strike="noStrike" kern="1200" cap="none" spc="0" normalizeH="0" baseline="0" noProof="0" dirty="0">
              <a:ln>
                <a:noFill/>
              </a:ln>
              <a:solidFill>
                <a:srgbClr val="00339F"/>
              </a:solidFill>
              <a:effectLst/>
              <a:uLnTx/>
              <a:uFillTx/>
              <a:latin typeface="Verdana" charset="0"/>
              <a:ea typeface="Verdana" charset="0"/>
            </a:endParaRPr>
          </a:p>
        </p:txBody>
      </p:sp>
      <p:sp>
        <p:nvSpPr>
          <p:cNvPr id="34" name="Tijdelijke aanduiding voor tekst 33"/>
          <p:cNvSpPr>
            <a:spLocks noGrp="1"/>
          </p:cNvSpPr>
          <p:nvPr>
            <p:ph type="body" sz="quarter" idx="13"/>
          </p:nvPr>
        </p:nvSpPr>
        <p:spPr>
          <a:xfrm>
            <a:off x="1184795" y="475669"/>
            <a:ext cx="4226654" cy="5070692"/>
          </a:xfrm>
        </p:spPr>
        <p:txBody>
          <a:bodyPr>
            <a:noAutofit/>
          </a:bodyPr>
          <a:lstStyle>
            <a:lvl1pPr>
              <a:lnSpc>
                <a:spcPct val="70000"/>
              </a:lnSpc>
              <a:defRPr sz="9000" b="1" i="0" cap="all" baseline="0">
                <a:solidFill>
                  <a:schemeClr val="accent2"/>
                </a:solidFill>
              </a:defRPr>
            </a:lvl1pPr>
          </a:lstStyle>
          <a:p>
            <a:pPr lvl="0"/>
            <a:r>
              <a:rPr lang="nl-NL"/>
              <a:t>Klik om de tekststijl van het model te bewerken</a:t>
            </a:r>
          </a:p>
        </p:txBody>
      </p:sp>
      <p:sp>
        <p:nvSpPr>
          <p:cNvPr id="91" name="Text Placeholder 4"/>
          <p:cNvSpPr>
            <a:spLocks noGrp="1"/>
          </p:cNvSpPr>
          <p:nvPr>
            <p:ph type="body" sz="quarter" idx="14" hasCustomPrompt="1"/>
          </p:nvPr>
        </p:nvSpPr>
        <p:spPr>
          <a:xfrm>
            <a:off x="8705382" y="259570"/>
            <a:ext cx="458788" cy="1149350"/>
          </a:xfrm>
          <a:custGeom>
            <a:avLst/>
            <a:gdLst>
              <a:gd name="connsiteX0" fmla="*/ 0 w 458788"/>
              <a:gd name="connsiteY0" fmla="*/ 0 h 1149350"/>
              <a:gd name="connsiteX1" fmla="*/ 458788 w 458788"/>
              <a:gd name="connsiteY1" fmla="*/ 0 h 1149350"/>
              <a:gd name="connsiteX2" fmla="*/ 458788 w 458788"/>
              <a:gd name="connsiteY2" fmla="*/ 1149350 h 1149350"/>
              <a:gd name="connsiteX3" fmla="*/ 0 w 458788"/>
              <a:gd name="connsiteY3" fmla="*/ 1149350 h 1149350"/>
              <a:gd name="connsiteX4" fmla="*/ 0 w 458788"/>
              <a:gd name="connsiteY4" fmla="*/ 0 h 1149350"/>
              <a:gd name="connsiteX0" fmla="*/ 0 w 458788"/>
              <a:gd name="connsiteY0" fmla="*/ 0 h 1149350"/>
              <a:gd name="connsiteX1" fmla="*/ 458788 w 458788"/>
              <a:gd name="connsiteY1" fmla="*/ 0 h 1149350"/>
              <a:gd name="connsiteX2" fmla="*/ 458788 w 458788"/>
              <a:gd name="connsiteY2" fmla="*/ 1149350 h 1149350"/>
              <a:gd name="connsiteX3" fmla="*/ 0 w 458788"/>
              <a:gd name="connsiteY3" fmla="*/ 0 h 1149350"/>
            </a:gdLst>
            <a:ahLst/>
            <a:cxnLst>
              <a:cxn ang="0">
                <a:pos x="connsiteX0" y="connsiteY0"/>
              </a:cxn>
              <a:cxn ang="0">
                <a:pos x="connsiteX1" y="connsiteY1"/>
              </a:cxn>
              <a:cxn ang="0">
                <a:pos x="connsiteX2" y="connsiteY2"/>
              </a:cxn>
              <a:cxn ang="0">
                <a:pos x="connsiteX3" y="connsiteY3"/>
              </a:cxn>
            </a:cxnLst>
            <a:rect l="l" t="t" r="r" b="b"/>
            <a:pathLst>
              <a:path w="458788" h="1149350">
                <a:moveTo>
                  <a:pt x="0" y="0"/>
                </a:moveTo>
                <a:lnTo>
                  <a:pt x="458788" y="0"/>
                </a:lnTo>
                <a:lnTo>
                  <a:pt x="458788" y="1149350"/>
                </a:lnTo>
                <a:lnTo>
                  <a:pt x="0" y="0"/>
                </a:lnTo>
                <a:close/>
              </a:path>
            </a:pathLst>
          </a:custGeom>
          <a:solidFill>
            <a:schemeClr val="accent1"/>
          </a:solidFill>
        </p:spPr>
        <p:txBody>
          <a:bodyPr/>
          <a:lstStyle>
            <a:lvl1pPr>
              <a:defRPr baseline="0"/>
            </a:lvl1pPr>
          </a:lstStyle>
          <a:p>
            <a:pPr lvl="0"/>
            <a:r>
              <a:rPr lang="nl-BE" dirty="0"/>
              <a:t> </a:t>
            </a:r>
          </a:p>
        </p:txBody>
      </p:sp>
      <p:sp>
        <p:nvSpPr>
          <p:cNvPr id="92" name="Text Placeholder 4"/>
          <p:cNvSpPr>
            <a:spLocks noGrp="1"/>
          </p:cNvSpPr>
          <p:nvPr>
            <p:ph type="body" sz="quarter" idx="15" hasCustomPrompt="1"/>
          </p:nvPr>
        </p:nvSpPr>
        <p:spPr>
          <a:xfrm>
            <a:off x="9164170" y="259570"/>
            <a:ext cx="458788" cy="1149350"/>
          </a:xfrm>
          <a:custGeom>
            <a:avLst/>
            <a:gdLst>
              <a:gd name="connsiteX0" fmla="*/ 0 w 458788"/>
              <a:gd name="connsiteY0" fmla="*/ 0 h 1149350"/>
              <a:gd name="connsiteX1" fmla="*/ 458788 w 458788"/>
              <a:gd name="connsiteY1" fmla="*/ 0 h 1149350"/>
              <a:gd name="connsiteX2" fmla="*/ 458788 w 458788"/>
              <a:gd name="connsiteY2" fmla="*/ 1149350 h 1149350"/>
              <a:gd name="connsiteX3" fmla="*/ 0 w 458788"/>
              <a:gd name="connsiteY3" fmla="*/ 1149350 h 1149350"/>
              <a:gd name="connsiteX4" fmla="*/ 0 w 458788"/>
              <a:gd name="connsiteY4" fmla="*/ 0 h 1149350"/>
              <a:gd name="connsiteX0" fmla="*/ 0 w 458788"/>
              <a:gd name="connsiteY0" fmla="*/ 0 h 1149350"/>
              <a:gd name="connsiteX1" fmla="*/ 458788 w 458788"/>
              <a:gd name="connsiteY1" fmla="*/ 0 h 1149350"/>
              <a:gd name="connsiteX2" fmla="*/ 458788 w 458788"/>
              <a:gd name="connsiteY2" fmla="*/ 1149350 h 1149350"/>
              <a:gd name="connsiteX3" fmla="*/ 0 w 458788"/>
              <a:gd name="connsiteY3" fmla="*/ 0 h 1149350"/>
            </a:gdLst>
            <a:ahLst/>
            <a:cxnLst>
              <a:cxn ang="0">
                <a:pos x="connsiteX0" y="connsiteY0"/>
              </a:cxn>
              <a:cxn ang="0">
                <a:pos x="connsiteX1" y="connsiteY1"/>
              </a:cxn>
              <a:cxn ang="0">
                <a:pos x="connsiteX2" y="connsiteY2"/>
              </a:cxn>
              <a:cxn ang="0">
                <a:pos x="connsiteX3" y="connsiteY3"/>
              </a:cxn>
            </a:cxnLst>
            <a:rect l="l" t="t" r="r" b="b"/>
            <a:pathLst>
              <a:path w="458788" h="1149350">
                <a:moveTo>
                  <a:pt x="0" y="0"/>
                </a:moveTo>
                <a:lnTo>
                  <a:pt x="458788" y="0"/>
                </a:lnTo>
                <a:lnTo>
                  <a:pt x="458788" y="1149350"/>
                </a:lnTo>
                <a:lnTo>
                  <a:pt x="0" y="0"/>
                </a:lnTo>
                <a:close/>
              </a:path>
            </a:pathLst>
          </a:custGeom>
          <a:solidFill>
            <a:schemeClr val="accent1"/>
          </a:solidFill>
        </p:spPr>
        <p:txBody>
          <a:bodyPr/>
          <a:lstStyle>
            <a:lvl1pPr>
              <a:defRPr baseline="0"/>
            </a:lvl1pPr>
          </a:lstStyle>
          <a:p>
            <a:pPr lvl="0"/>
            <a:r>
              <a:rPr lang="nl-BE" dirty="0"/>
              <a:t> </a:t>
            </a:r>
          </a:p>
        </p:txBody>
      </p:sp>
      <p:sp>
        <p:nvSpPr>
          <p:cNvPr id="93" name="Text Placeholder 4"/>
          <p:cNvSpPr>
            <a:spLocks noGrp="1"/>
          </p:cNvSpPr>
          <p:nvPr>
            <p:ph type="body" sz="quarter" idx="16" hasCustomPrompt="1"/>
          </p:nvPr>
        </p:nvSpPr>
        <p:spPr>
          <a:xfrm>
            <a:off x="9622958" y="259570"/>
            <a:ext cx="458788" cy="1149350"/>
          </a:xfrm>
          <a:custGeom>
            <a:avLst/>
            <a:gdLst>
              <a:gd name="connsiteX0" fmla="*/ 0 w 458788"/>
              <a:gd name="connsiteY0" fmla="*/ 0 h 1149350"/>
              <a:gd name="connsiteX1" fmla="*/ 458788 w 458788"/>
              <a:gd name="connsiteY1" fmla="*/ 0 h 1149350"/>
              <a:gd name="connsiteX2" fmla="*/ 458788 w 458788"/>
              <a:gd name="connsiteY2" fmla="*/ 1149350 h 1149350"/>
              <a:gd name="connsiteX3" fmla="*/ 0 w 458788"/>
              <a:gd name="connsiteY3" fmla="*/ 1149350 h 1149350"/>
              <a:gd name="connsiteX4" fmla="*/ 0 w 458788"/>
              <a:gd name="connsiteY4" fmla="*/ 0 h 1149350"/>
              <a:gd name="connsiteX0" fmla="*/ 0 w 458788"/>
              <a:gd name="connsiteY0" fmla="*/ 0 h 1149350"/>
              <a:gd name="connsiteX1" fmla="*/ 458788 w 458788"/>
              <a:gd name="connsiteY1" fmla="*/ 0 h 1149350"/>
              <a:gd name="connsiteX2" fmla="*/ 458788 w 458788"/>
              <a:gd name="connsiteY2" fmla="*/ 1149350 h 1149350"/>
              <a:gd name="connsiteX3" fmla="*/ 0 w 458788"/>
              <a:gd name="connsiteY3" fmla="*/ 0 h 1149350"/>
            </a:gdLst>
            <a:ahLst/>
            <a:cxnLst>
              <a:cxn ang="0">
                <a:pos x="connsiteX0" y="connsiteY0"/>
              </a:cxn>
              <a:cxn ang="0">
                <a:pos x="connsiteX1" y="connsiteY1"/>
              </a:cxn>
              <a:cxn ang="0">
                <a:pos x="connsiteX2" y="connsiteY2"/>
              </a:cxn>
              <a:cxn ang="0">
                <a:pos x="connsiteX3" y="connsiteY3"/>
              </a:cxn>
            </a:cxnLst>
            <a:rect l="l" t="t" r="r" b="b"/>
            <a:pathLst>
              <a:path w="458788" h="1149350">
                <a:moveTo>
                  <a:pt x="0" y="0"/>
                </a:moveTo>
                <a:lnTo>
                  <a:pt x="458788" y="0"/>
                </a:lnTo>
                <a:lnTo>
                  <a:pt x="458788" y="1149350"/>
                </a:lnTo>
                <a:lnTo>
                  <a:pt x="0" y="0"/>
                </a:lnTo>
                <a:close/>
              </a:path>
            </a:pathLst>
          </a:custGeom>
          <a:solidFill>
            <a:schemeClr val="accent1"/>
          </a:solidFill>
        </p:spPr>
        <p:txBody>
          <a:bodyPr/>
          <a:lstStyle>
            <a:lvl1pPr>
              <a:defRPr baseline="0"/>
            </a:lvl1pPr>
          </a:lstStyle>
          <a:p>
            <a:pPr lvl="0"/>
            <a:r>
              <a:rPr lang="nl-BE" dirty="0"/>
              <a:t> </a:t>
            </a:r>
          </a:p>
        </p:txBody>
      </p:sp>
      <p:sp>
        <p:nvSpPr>
          <p:cNvPr id="94" name="Text Placeholder 4"/>
          <p:cNvSpPr>
            <a:spLocks noGrp="1"/>
          </p:cNvSpPr>
          <p:nvPr>
            <p:ph type="body" sz="quarter" idx="17" hasCustomPrompt="1"/>
          </p:nvPr>
        </p:nvSpPr>
        <p:spPr>
          <a:xfrm>
            <a:off x="10081746" y="259570"/>
            <a:ext cx="458788" cy="1149350"/>
          </a:xfrm>
          <a:custGeom>
            <a:avLst/>
            <a:gdLst>
              <a:gd name="connsiteX0" fmla="*/ 0 w 458788"/>
              <a:gd name="connsiteY0" fmla="*/ 0 h 1149350"/>
              <a:gd name="connsiteX1" fmla="*/ 458788 w 458788"/>
              <a:gd name="connsiteY1" fmla="*/ 0 h 1149350"/>
              <a:gd name="connsiteX2" fmla="*/ 458788 w 458788"/>
              <a:gd name="connsiteY2" fmla="*/ 1149350 h 1149350"/>
              <a:gd name="connsiteX3" fmla="*/ 0 w 458788"/>
              <a:gd name="connsiteY3" fmla="*/ 1149350 h 1149350"/>
              <a:gd name="connsiteX4" fmla="*/ 0 w 458788"/>
              <a:gd name="connsiteY4" fmla="*/ 0 h 1149350"/>
              <a:gd name="connsiteX0" fmla="*/ 0 w 458788"/>
              <a:gd name="connsiteY0" fmla="*/ 0 h 1149350"/>
              <a:gd name="connsiteX1" fmla="*/ 458788 w 458788"/>
              <a:gd name="connsiteY1" fmla="*/ 0 h 1149350"/>
              <a:gd name="connsiteX2" fmla="*/ 458788 w 458788"/>
              <a:gd name="connsiteY2" fmla="*/ 1149350 h 1149350"/>
              <a:gd name="connsiteX3" fmla="*/ 0 w 458788"/>
              <a:gd name="connsiteY3" fmla="*/ 0 h 1149350"/>
            </a:gdLst>
            <a:ahLst/>
            <a:cxnLst>
              <a:cxn ang="0">
                <a:pos x="connsiteX0" y="connsiteY0"/>
              </a:cxn>
              <a:cxn ang="0">
                <a:pos x="connsiteX1" y="connsiteY1"/>
              </a:cxn>
              <a:cxn ang="0">
                <a:pos x="connsiteX2" y="connsiteY2"/>
              </a:cxn>
              <a:cxn ang="0">
                <a:pos x="connsiteX3" y="connsiteY3"/>
              </a:cxn>
            </a:cxnLst>
            <a:rect l="l" t="t" r="r" b="b"/>
            <a:pathLst>
              <a:path w="458788" h="1149350">
                <a:moveTo>
                  <a:pt x="0" y="0"/>
                </a:moveTo>
                <a:lnTo>
                  <a:pt x="458788" y="0"/>
                </a:lnTo>
                <a:lnTo>
                  <a:pt x="458788" y="1149350"/>
                </a:lnTo>
                <a:lnTo>
                  <a:pt x="0" y="0"/>
                </a:lnTo>
                <a:close/>
              </a:path>
            </a:pathLst>
          </a:custGeom>
          <a:solidFill>
            <a:schemeClr val="accent1"/>
          </a:solidFill>
        </p:spPr>
        <p:txBody>
          <a:bodyPr/>
          <a:lstStyle>
            <a:lvl1pPr>
              <a:defRPr baseline="0"/>
            </a:lvl1pPr>
          </a:lstStyle>
          <a:p>
            <a:pPr lvl="0"/>
            <a:r>
              <a:rPr lang="nl-BE" dirty="0"/>
              <a:t> </a:t>
            </a:r>
          </a:p>
        </p:txBody>
      </p:sp>
      <p:sp>
        <p:nvSpPr>
          <p:cNvPr id="95" name="Text Placeholder 4"/>
          <p:cNvSpPr>
            <a:spLocks noGrp="1"/>
          </p:cNvSpPr>
          <p:nvPr>
            <p:ph type="body" sz="quarter" idx="18" hasCustomPrompt="1"/>
          </p:nvPr>
        </p:nvSpPr>
        <p:spPr>
          <a:xfrm>
            <a:off x="10540534" y="259570"/>
            <a:ext cx="458788" cy="1149350"/>
          </a:xfrm>
          <a:custGeom>
            <a:avLst/>
            <a:gdLst>
              <a:gd name="connsiteX0" fmla="*/ 0 w 458788"/>
              <a:gd name="connsiteY0" fmla="*/ 0 h 1149350"/>
              <a:gd name="connsiteX1" fmla="*/ 458788 w 458788"/>
              <a:gd name="connsiteY1" fmla="*/ 0 h 1149350"/>
              <a:gd name="connsiteX2" fmla="*/ 458788 w 458788"/>
              <a:gd name="connsiteY2" fmla="*/ 1149350 h 1149350"/>
              <a:gd name="connsiteX3" fmla="*/ 0 w 458788"/>
              <a:gd name="connsiteY3" fmla="*/ 1149350 h 1149350"/>
              <a:gd name="connsiteX4" fmla="*/ 0 w 458788"/>
              <a:gd name="connsiteY4" fmla="*/ 0 h 1149350"/>
              <a:gd name="connsiteX0" fmla="*/ 0 w 458788"/>
              <a:gd name="connsiteY0" fmla="*/ 0 h 1149350"/>
              <a:gd name="connsiteX1" fmla="*/ 458788 w 458788"/>
              <a:gd name="connsiteY1" fmla="*/ 0 h 1149350"/>
              <a:gd name="connsiteX2" fmla="*/ 458788 w 458788"/>
              <a:gd name="connsiteY2" fmla="*/ 1149350 h 1149350"/>
              <a:gd name="connsiteX3" fmla="*/ 0 w 458788"/>
              <a:gd name="connsiteY3" fmla="*/ 0 h 1149350"/>
            </a:gdLst>
            <a:ahLst/>
            <a:cxnLst>
              <a:cxn ang="0">
                <a:pos x="connsiteX0" y="connsiteY0"/>
              </a:cxn>
              <a:cxn ang="0">
                <a:pos x="connsiteX1" y="connsiteY1"/>
              </a:cxn>
              <a:cxn ang="0">
                <a:pos x="connsiteX2" y="connsiteY2"/>
              </a:cxn>
              <a:cxn ang="0">
                <a:pos x="connsiteX3" y="connsiteY3"/>
              </a:cxn>
            </a:cxnLst>
            <a:rect l="l" t="t" r="r" b="b"/>
            <a:pathLst>
              <a:path w="458788" h="1149350">
                <a:moveTo>
                  <a:pt x="0" y="0"/>
                </a:moveTo>
                <a:lnTo>
                  <a:pt x="458788" y="0"/>
                </a:lnTo>
                <a:lnTo>
                  <a:pt x="458788" y="1149350"/>
                </a:lnTo>
                <a:lnTo>
                  <a:pt x="0" y="0"/>
                </a:lnTo>
                <a:close/>
              </a:path>
            </a:pathLst>
          </a:custGeom>
          <a:solidFill>
            <a:schemeClr val="accent1"/>
          </a:solidFill>
        </p:spPr>
        <p:txBody>
          <a:bodyPr/>
          <a:lstStyle>
            <a:lvl1pPr>
              <a:defRPr baseline="0"/>
            </a:lvl1pPr>
          </a:lstStyle>
          <a:p>
            <a:pPr lvl="0"/>
            <a:r>
              <a:rPr lang="nl-BE" dirty="0"/>
              <a:t> </a:t>
            </a:r>
          </a:p>
        </p:txBody>
      </p:sp>
      <p:sp>
        <p:nvSpPr>
          <p:cNvPr id="96" name="Text Placeholder 4"/>
          <p:cNvSpPr>
            <a:spLocks noGrp="1"/>
          </p:cNvSpPr>
          <p:nvPr>
            <p:ph type="body" sz="quarter" idx="19" hasCustomPrompt="1"/>
          </p:nvPr>
        </p:nvSpPr>
        <p:spPr>
          <a:xfrm>
            <a:off x="10999322" y="259570"/>
            <a:ext cx="458788" cy="1149350"/>
          </a:xfrm>
          <a:custGeom>
            <a:avLst/>
            <a:gdLst>
              <a:gd name="connsiteX0" fmla="*/ 0 w 458788"/>
              <a:gd name="connsiteY0" fmla="*/ 0 h 1149350"/>
              <a:gd name="connsiteX1" fmla="*/ 458788 w 458788"/>
              <a:gd name="connsiteY1" fmla="*/ 0 h 1149350"/>
              <a:gd name="connsiteX2" fmla="*/ 458788 w 458788"/>
              <a:gd name="connsiteY2" fmla="*/ 1149350 h 1149350"/>
              <a:gd name="connsiteX3" fmla="*/ 0 w 458788"/>
              <a:gd name="connsiteY3" fmla="*/ 1149350 h 1149350"/>
              <a:gd name="connsiteX4" fmla="*/ 0 w 458788"/>
              <a:gd name="connsiteY4" fmla="*/ 0 h 1149350"/>
              <a:gd name="connsiteX0" fmla="*/ 0 w 458788"/>
              <a:gd name="connsiteY0" fmla="*/ 0 h 1149350"/>
              <a:gd name="connsiteX1" fmla="*/ 458788 w 458788"/>
              <a:gd name="connsiteY1" fmla="*/ 0 h 1149350"/>
              <a:gd name="connsiteX2" fmla="*/ 458788 w 458788"/>
              <a:gd name="connsiteY2" fmla="*/ 1149350 h 1149350"/>
              <a:gd name="connsiteX3" fmla="*/ 0 w 458788"/>
              <a:gd name="connsiteY3" fmla="*/ 0 h 1149350"/>
            </a:gdLst>
            <a:ahLst/>
            <a:cxnLst>
              <a:cxn ang="0">
                <a:pos x="connsiteX0" y="connsiteY0"/>
              </a:cxn>
              <a:cxn ang="0">
                <a:pos x="connsiteX1" y="connsiteY1"/>
              </a:cxn>
              <a:cxn ang="0">
                <a:pos x="connsiteX2" y="connsiteY2"/>
              </a:cxn>
              <a:cxn ang="0">
                <a:pos x="connsiteX3" y="connsiteY3"/>
              </a:cxn>
            </a:cxnLst>
            <a:rect l="l" t="t" r="r" b="b"/>
            <a:pathLst>
              <a:path w="458788" h="1149350">
                <a:moveTo>
                  <a:pt x="0" y="0"/>
                </a:moveTo>
                <a:lnTo>
                  <a:pt x="458788" y="0"/>
                </a:lnTo>
                <a:lnTo>
                  <a:pt x="458788" y="1149350"/>
                </a:lnTo>
                <a:lnTo>
                  <a:pt x="0" y="0"/>
                </a:lnTo>
                <a:close/>
              </a:path>
            </a:pathLst>
          </a:custGeom>
          <a:solidFill>
            <a:schemeClr val="accent1"/>
          </a:solidFill>
        </p:spPr>
        <p:txBody>
          <a:bodyPr/>
          <a:lstStyle>
            <a:lvl1pPr>
              <a:defRPr baseline="0"/>
            </a:lvl1pPr>
          </a:lstStyle>
          <a:p>
            <a:pPr lvl="0"/>
            <a:r>
              <a:rPr lang="nl-BE" dirty="0"/>
              <a:t> </a:t>
            </a:r>
          </a:p>
        </p:txBody>
      </p:sp>
      <p:sp>
        <p:nvSpPr>
          <p:cNvPr id="97" name="Text Placeholder 4"/>
          <p:cNvSpPr>
            <a:spLocks noGrp="1"/>
          </p:cNvSpPr>
          <p:nvPr>
            <p:ph type="body" sz="quarter" idx="20" hasCustomPrompt="1"/>
          </p:nvPr>
        </p:nvSpPr>
        <p:spPr>
          <a:xfrm>
            <a:off x="11458110" y="259570"/>
            <a:ext cx="458788" cy="1149350"/>
          </a:xfrm>
          <a:custGeom>
            <a:avLst/>
            <a:gdLst>
              <a:gd name="connsiteX0" fmla="*/ 0 w 458788"/>
              <a:gd name="connsiteY0" fmla="*/ 0 h 1149350"/>
              <a:gd name="connsiteX1" fmla="*/ 458788 w 458788"/>
              <a:gd name="connsiteY1" fmla="*/ 0 h 1149350"/>
              <a:gd name="connsiteX2" fmla="*/ 458788 w 458788"/>
              <a:gd name="connsiteY2" fmla="*/ 1149350 h 1149350"/>
              <a:gd name="connsiteX3" fmla="*/ 0 w 458788"/>
              <a:gd name="connsiteY3" fmla="*/ 1149350 h 1149350"/>
              <a:gd name="connsiteX4" fmla="*/ 0 w 458788"/>
              <a:gd name="connsiteY4" fmla="*/ 0 h 1149350"/>
              <a:gd name="connsiteX0" fmla="*/ 0 w 458788"/>
              <a:gd name="connsiteY0" fmla="*/ 0 h 1149350"/>
              <a:gd name="connsiteX1" fmla="*/ 458788 w 458788"/>
              <a:gd name="connsiteY1" fmla="*/ 0 h 1149350"/>
              <a:gd name="connsiteX2" fmla="*/ 458788 w 458788"/>
              <a:gd name="connsiteY2" fmla="*/ 1149350 h 1149350"/>
              <a:gd name="connsiteX3" fmla="*/ 0 w 458788"/>
              <a:gd name="connsiteY3" fmla="*/ 0 h 1149350"/>
            </a:gdLst>
            <a:ahLst/>
            <a:cxnLst>
              <a:cxn ang="0">
                <a:pos x="connsiteX0" y="connsiteY0"/>
              </a:cxn>
              <a:cxn ang="0">
                <a:pos x="connsiteX1" y="connsiteY1"/>
              </a:cxn>
              <a:cxn ang="0">
                <a:pos x="connsiteX2" y="connsiteY2"/>
              </a:cxn>
              <a:cxn ang="0">
                <a:pos x="connsiteX3" y="connsiteY3"/>
              </a:cxn>
            </a:cxnLst>
            <a:rect l="l" t="t" r="r" b="b"/>
            <a:pathLst>
              <a:path w="458788" h="1149350">
                <a:moveTo>
                  <a:pt x="0" y="0"/>
                </a:moveTo>
                <a:lnTo>
                  <a:pt x="458788" y="0"/>
                </a:lnTo>
                <a:lnTo>
                  <a:pt x="458788" y="1149350"/>
                </a:lnTo>
                <a:lnTo>
                  <a:pt x="0" y="0"/>
                </a:lnTo>
                <a:close/>
              </a:path>
            </a:pathLst>
          </a:custGeom>
          <a:solidFill>
            <a:schemeClr val="accent1"/>
          </a:solidFill>
        </p:spPr>
        <p:txBody>
          <a:bodyPr/>
          <a:lstStyle>
            <a:lvl1pPr>
              <a:defRPr baseline="0"/>
            </a:lvl1pPr>
          </a:lstStyle>
          <a:p>
            <a:pPr lvl="0"/>
            <a:r>
              <a:rPr lang="nl-BE" dirty="0"/>
              <a:t> </a:t>
            </a:r>
          </a:p>
        </p:txBody>
      </p:sp>
      <p:sp>
        <p:nvSpPr>
          <p:cNvPr id="98" name="Text Placeholder 4"/>
          <p:cNvSpPr>
            <a:spLocks noGrp="1"/>
          </p:cNvSpPr>
          <p:nvPr>
            <p:ph type="body" sz="quarter" idx="21" hasCustomPrompt="1"/>
          </p:nvPr>
        </p:nvSpPr>
        <p:spPr>
          <a:xfrm>
            <a:off x="8714263" y="1415164"/>
            <a:ext cx="458788" cy="1149350"/>
          </a:xfrm>
          <a:custGeom>
            <a:avLst/>
            <a:gdLst>
              <a:gd name="connsiteX0" fmla="*/ 0 w 458788"/>
              <a:gd name="connsiteY0" fmla="*/ 0 h 1149350"/>
              <a:gd name="connsiteX1" fmla="*/ 458788 w 458788"/>
              <a:gd name="connsiteY1" fmla="*/ 0 h 1149350"/>
              <a:gd name="connsiteX2" fmla="*/ 458788 w 458788"/>
              <a:gd name="connsiteY2" fmla="*/ 1149350 h 1149350"/>
              <a:gd name="connsiteX3" fmla="*/ 0 w 458788"/>
              <a:gd name="connsiteY3" fmla="*/ 1149350 h 1149350"/>
              <a:gd name="connsiteX4" fmla="*/ 0 w 458788"/>
              <a:gd name="connsiteY4" fmla="*/ 0 h 1149350"/>
              <a:gd name="connsiteX0" fmla="*/ 0 w 458788"/>
              <a:gd name="connsiteY0" fmla="*/ 0 h 1149350"/>
              <a:gd name="connsiteX1" fmla="*/ 458788 w 458788"/>
              <a:gd name="connsiteY1" fmla="*/ 0 h 1149350"/>
              <a:gd name="connsiteX2" fmla="*/ 458788 w 458788"/>
              <a:gd name="connsiteY2" fmla="*/ 1149350 h 1149350"/>
              <a:gd name="connsiteX3" fmla="*/ 0 w 458788"/>
              <a:gd name="connsiteY3" fmla="*/ 0 h 1149350"/>
            </a:gdLst>
            <a:ahLst/>
            <a:cxnLst>
              <a:cxn ang="0">
                <a:pos x="connsiteX0" y="connsiteY0"/>
              </a:cxn>
              <a:cxn ang="0">
                <a:pos x="connsiteX1" y="connsiteY1"/>
              </a:cxn>
              <a:cxn ang="0">
                <a:pos x="connsiteX2" y="connsiteY2"/>
              </a:cxn>
              <a:cxn ang="0">
                <a:pos x="connsiteX3" y="connsiteY3"/>
              </a:cxn>
            </a:cxnLst>
            <a:rect l="l" t="t" r="r" b="b"/>
            <a:pathLst>
              <a:path w="458788" h="1149350">
                <a:moveTo>
                  <a:pt x="0" y="0"/>
                </a:moveTo>
                <a:lnTo>
                  <a:pt x="458788" y="0"/>
                </a:lnTo>
                <a:lnTo>
                  <a:pt x="458788" y="1149350"/>
                </a:lnTo>
                <a:lnTo>
                  <a:pt x="0" y="0"/>
                </a:lnTo>
                <a:close/>
              </a:path>
            </a:pathLst>
          </a:custGeom>
          <a:solidFill>
            <a:schemeClr val="accent1"/>
          </a:solidFill>
        </p:spPr>
        <p:txBody>
          <a:bodyPr/>
          <a:lstStyle>
            <a:lvl1pPr>
              <a:defRPr baseline="0"/>
            </a:lvl1pPr>
          </a:lstStyle>
          <a:p>
            <a:pPr lvl="0"/>
            <a:r>
              <a:rPr lang="nl-BE" dirty="0"/>
              <a:t> </a:t>
            </a:r>
          </a:p>
        </p:txBody>
      </p:sp>
      <p:sp>
        <p:nvSpPr>
          <p:cNvPr id="99" name="Text Placeholder 4"/>
          <p:cNvSpPr>
            <a:spLocks noGrp="1"/>
          </p:cNvSpPr>
          <p:nvPr>
            <p:ph type="body" sz="quarter" idx="22" hasCustomPrompt="1"/>
          </p:nvPr>
        </p:nvSpPr>
        <p:spPr>
          <a:xfrm>
            <a:off x="9173051" y="1415164"/>
            <a:ext cx="458788" cy="1149350"/>
          </a:xfrm>
          <a:custGeom>
            <a:avLst/>
            <a:gdLst>
              <a:gd name="connsiteX0" fmla="*/ 0 w 458788"/>
              <a:gd name="connsiteY0" fmla="*/ 0 h 1149350"/>
              <a:gd name="connsiteX1" fmla="*/ 458788 w 458788"/>
              <a:gd name="connsiteY1" fmla="*/ 0 h 1149350"/>
              <a:gd name="connsiteX2" fmla="*/ 458788 w 458788"/>
              <a:gd name="connsiteY2" fmla="*/ 1149350 h 1149350"/>
              <a:gd name="connsiteX3" fmla="*/ 0 w 458788"/>
              <a:gd name="connsiteY3" fmla="*/ 1149350 h 1149350"/>
              <a:gd name="connsiteX4" fmla="*/ 0 w 458788"/>
              <a:gd name="connsiteY4" fmla="*/ 0 h 1149350"/>
              <a:gd name="connsiteX0" fmla="*/ 0 w 458788"/>
              <a:gd name="connsiteY0" fmla="*/ 0 h 1149350"/>
              <a:gd name="connsiteX1" fmla="*/ 458788 w 458788"/>
              <a:gd name="connsiteY1" fmla="*/ 0 h 1149350"/>
              <a:gd name="connsiteX2" fmla="*/ 458788 w 458788"/>
              <a:gd name="connsiteY2" fmla="*/ 1149350 h 1149350"/>
              <a:gd name="connsiteX3" fmla="*/ 0 w 458788"/>
              <a:gd name="connsiteY3" fmla="*/ 0 h 1149350"/>
            </a:gdLst>
            <a:ahLst/>
            <a:cxnLst>
              <a:cxn ang="0">
                <a:pos x="connsiteX0" y="connsiteY0"/>
              </a:cxn>
              <a:cxn ang="0">
                <a:pos x="connsiteX1" y="connsiteY1"/>
              </a:cxn>
              <a:cxn ang="0">
                <a:pos x="connsiteX2" y="connsiteY2"/>
              </a:cxn>
              <a:cxn ang="0">
                <a:pos x="connsiteX3" y="connsiteY3"/>
              </a:cxn>
            </a:cxnLst>
            <a:rect l="l" t="t" r="r" b="b"/>
            <a:pathLst>
              <a:path w="458788" h="1149350">
                <a:moveTo>
                  <a:pt x="0" y="0"/>
                </a:moveTo>
                <a:lnTo>
                  <a:pt x="458788" y="0"/>
                </a:lnTo>
                <a:lnTo>
                  <a:pt x="458788" y="1149350"/>
                </a:lnTo>
                <a:lnTo>
                  <a:pt x="0" y="0"/>
                </a:lnTo>
                <a:close/>
              </a:path>
            </a:pathLst>
          </a:custGeom>
          <a:solidFill>
            <a:schemeClr val="accent1"/>
          </a:solidFill>
        </p:spPr>
        <p:txBody>
          <a:bodyPr/>
          <a:lstStyle>
            <a:lvl1pPr>
              <a:defRPr baseline="0"/>
            </a:lvl1pPr>
          </a:lstStyle>
          <a:p>
            <a:pPr lvl="0"/>
            <a:r>
              <a:rPr lang="nl-BE" dirty="0"/>
              <a:t> </a:t>
            </a:r>
          </a:p>
        </p:txBody>
      </p:sp>
      <p:sp>
        <p:nvSpPr>
          <p:cNvPr id="100" name="Text Placeholder 4"/>
          <p:cNvSpPr>
            <a:spLocks noGrp="1"/>
          </p:cNvSpPr>
          <p:nvPr>
            <p:ph type="body" sz="quarter" idx="23" hasCustomPrompt="1"/>
          </p:nvPr>
        </p:nvSpPr>
        <p:spPr>
          <a:xfrm>
            <a:off x="9631839" y="1415164"/>
            <a:ext cx="458788" cy="1149350"/>
          </a:xfrm>
          <a:custGeom>
            <a:avLst/>
            <a:gdLst>
              <a:gd name="connsiteX0" fmla="*/ 0 w 458788"/>
              <a:gd name="connsiteY0" fmla="*/ 0 h 1149350"/>
              <a:gd name="connsiteX1" fmla="*/ 458788 w 458788"/>
              <a:gd name="connsiteY1" fmla="*/ 0 h 1149350"/>
              <a:gd name="connsiteX2" fmla="*/ 458788 w 458788"/>
              <a:gd name="connsiteY2" fmla="*/ 1149350 h 1149350"/>
              <a:gd name="connsiteX3" fmla="*/ 0 w 458788"/>
              <a:gd name="connsiteY3" fmla="*/ 1149350 h 1149350"/>
              <a:gd name="connsiteX4" fmla="*/ 0 w 458788"/>
              <a:gd name="connsiteY4" fmla="*/ 0 h 1149350"/>
              <a:gd name="connsiteX0" fmla="*/ 0 w 458788"/>
              <a:gd name="connsiteY0" fmla="*/ 0 h 1149350"/>
              <a:gd name="connsiteX1" fmla="*/ 458788 w 458788"/>
              <a:gd name="connsiteY1" fmla="*/ 0 h 1149350"/>
              <a:gd name="connsiteX2" fmla="*/ 458788 w 458788"/>
              <a:gd name="connsiteY2" fmla="*/ 1149350 h 1149350"/>
              <a:gd name="connsiteX3" fmla="*/ 0 w 458788"/>
              <a:gd name="connsiteY3" fmla="*/ 0 h 1149350"/>
            </a:gdLst>
            <a:ahLst/>
            <a:cxnLst>
              <a:cxn ang="0">
                <a:pos x="connsiteX0" y="connsiteY0"/>
              </a:cxn>
              <a:cxn ang="0">
                <a:pos x="connsiteX1" y="connsiteY1"/>
              </a:cxn>
              <a:cxn ang="0">
                <a:pos x="connsiteX2" y="connsiteY2"/>
              </a:cxn>
              <a:cxn ang="0">
                <a:pos x="connsiteX3" y="connsiteY3"/>
              </a:cxn>
            </a:cxnLst>
            <a:rect l="l" t="t" r="r" b="b"/>
            <a:pathLst>
              <a:path w="458788" h="1149350">
                <a:moveTo>
                  <a:pt x="0" y="0"/>
                </a:moveTo>
                <a:lnTo>
                  <a:pt x="458788" y="0"/>
                </a:lnTo>
                <a:lnTo>
                  <a:pt x="458788" y="1149350"/>
                </a:lnTo>
                <a:lnTo>
                  <a:pt x="0" y="0"/>
                </a:lnTo>
                <a:close/>
              </a:path>
            </a:pathLst>
          </a:custGeom>
          <a:solidFill>
            <a:schemeClr val="accent1"/>
          </a:solidFill>
        </p:spPr>
        <p:txBody>
          <a:bodyPr/>
          <a:lstStyle>
            <a:lvl1pPr>
              <a:defRPr baseline="0"/>
            </a:lvl1pPr>
          </a:lstStyle>
          <a:p>
            <a:pPr lvl="0"/>
            <a:r>
              <a:rPr lang="nl-BE" dirty="0"/>
              <a:t> </a:t>
            </a:r>
          </a:p>
        </p:txBody>
      </p:sp>
      <p:sp>
        <p:nvSpPr>
          <p:cNvPr id="101" name="Text Placeholder 4"/>
          <p:cNvSpPr>
            <a:spLocks noGrp="1"/>
          </p:cNvSpPr>
          <p:nvPr>
            <p:ph type="body" sz="quarter" idx="24" hasCustomPrompt="1"/>
          </p:nvPr>
        </p:nvSpPr>
        <p:spPr>
          <a:xfrm>
            <a:off x="10090627" y="1415164"/>
            <a:ext cx="458788" cy="1149350"/>
          </a:xfrm>
          <a:custGeom>
            <a:avLst/>
            <a:gdLst>
              <a:gd name="connsiteX0" fmla="*/ 0 w 458788"/>
              <a:gd name="connsiteY0" fmla="*/ 0 h 1149350"/>
              <a:gd name="connsiteX1" fmla="*/ 458788 w 458788"/>
              <a:gd name="connsiteY1" fmla="*/ 0 h 1149350"/>
              <a:gd name="connsiteX2" fmla="*/ 458788 w 458788"/>
              <a:gd name="connsiteY2" fmla="*/ 1149350 h 1149350"/>
              <a:gd name="connsiteX3" fmla="*/ 0 w 458788"/>
              <a:gd name="connsiteY3" fmla="*/ 1149350 h 1149350"/>
              <a:gd name="connsiteX4" fmla="*/ 0 w 458788"/>
              <a:gd name="connsiteY4" fmla="*/ 0 h 1149350"/>
              <a:gd name="connsiteX0" fmla="*/ 0 w 458788"/>
              <a:gd name="connsiteY0" fmla="*/ 0 h 1149350"/>
              <a:gd name="connsiteX1" fmla="*/ 458788 w 458788"/>
              <a:gd name="connsiteY1" fmla="*/ 0 h 1149350"/>
              <a:gd name="connsiteX2" fmla="*/ 458788 w 458788"/>
              <a:gd name="connsiteY2" fmla="*/ 1149350 h 1149350"/>
              <a:gd name="connsiteX3" fmla="*/ 0 w 458788"/>
              <a:gd name="connsiteY3" fmla="*/ 0 h 1149350"/>
            </a:gdLst>
            <a:ahLst/>
            <a:cxnLst>
              <a:cxn ang="0">
                <a:pos x="connsiteX0" y="connsiteY0"/>
              </a:cxn>
              <a:cxn ang="0">
                <a:pos x="connsiteX1" y="connsiteY1"/>
              </a:cxn>
              <a:cxn ang="0">
                <a:pos x="connsiteX2" y="connsiteY2"/>
              </a:cxn>
              <a:cxn ang="0">
                <a:pos x="connsiteX3" y="connsiteY3"/>
              </a:cxn>
            </a:cxnLst>
            <a:rect l="l" t="t" r="r" b="b"/>
            <a:pathLst>
              <a:path w="458788" h="1149350">
                <a:moveTo>
                  <a:pt x="0" y="0"/>
                </a:moveTo>
                <a:lnTo>
                  <a:pt x="458788" y="0"/>
                </a:lnTo>
                <a:lnTo>
                  <a:pt x="458788" y="1149350"/>
                </a:lnTo>
                <a:lnTo>
                  <a:pt x="0" y="0"/>
                </a:lnTo>
                <a:close/>
              </a:path>
            </a:pathLst>
          </a:custGeom>
          <a:solidFill>
            <a:schemeClr val="accent1"/>
          </a:solidFill>
        </p:spPr>
        <p:txBody>
          <a:bodyPr/>
          <a:lstStyle>
            <a:lvl1pPr>
              <a:defRPr baseline="0"/>
            </a:lvl1pPr>
          </a:lstStyle>
          <a:p>
            <a:pPr lvl="0"/>
            <a:r>
              <a:rPr lang="nl-BE" dirty="0"/>
              <a:t> </a:t>
            </a:r>
          </a:p>
        </p:txBody>
      </p:sp>
      <p:sp>
        <p:nvSpPr>
          <p:cNvPr id="102" name="Text Placeholder 4"/>
          <p:cNvSpPr>
            <a:spLocks noGrp="1"/>
          </p:cNvSpPr>
          <p:nvPr>
            <p:ph type="body" sz="quarter" idx="25" hasCustomPrompt="1"/>
          </p:nvPr>
        </p:nvSpPr>
        <p:spPr>
          <a:xfrm>
            <a:off x="10549415" y="1415164"/>
            <a:ext cx="458788" cy="1149350"/>
          </a:xfrm>
          <a:custGeom>
            <a:avLst/>
            <a:gdLst>
              <a:gd name="connsiteX0" fmla="*/ 0 w 458788"/>
              <a:gd name="connsiteY0" fmla="*/ 0 h 1149350"/>
              <a:gd name="connsiteX1" fmla="*/ 458788 w 458788"/>
              <a:gd name="connsiteY1" fmla="*/ 0 h 1149350"/>
              <a:gd name="connsiteX2" fmla="*/ 458788 w 458788"/>
              <a:gd name="connsiteY2" fmla="*/ 1149350 h 1149350"/>
              <a:gd name="connsiteX3" fmla="*/ 0 w 458788"/>
              <a:gd name="connsiteY3" fmla="*/ 1149350 h 1149350"/>
              <a:gd name="connsiteX4" fmla="*/ 0 w 458788"/>
              <a:gd name="connsiteY4" fmla="*/ 0 h 1149350"/>
              <a:gd name="connsiteX0" fmla="*/ 0 w 458788"/>
              <a:gd name="connsiteY0" fmla="*/ 0 h 1149350"/>
              <a:gd name="connsiteX1" fmla="*/ 458788 w 458788"/>
              <a:gd name="connsiteY1" fmla="*/ 0 h 1149350"/>
              <a:gd name="connsiteX2" fmla="*/ 458788 w 458788"/>
              <a:gd name="connsiteY2" fmla="*/ 1149350 h 1149350"/>
              <a:gd name="connsiteX3" fmla="*/ 0 w 458788"/>
              <a:gd name="connsiteY3" fmla="*/ 0 h 1149350"/>
            </a:gdLst>
            <a:ahLst/>
            <a:cxnLst>
              <a:cxn ang="0">
                <a:pos x="connsiteX0" y="connsiteY0"/>
              </a:cxn>
              <a:cxn ang="0">
                <a:pos x="connsiteX1" y="connsiteY1"/>
              </a:cxn>
              <a:cxn ang="0">
                <a:pos x="connsiteX2" y="connsiteY2"/>
              </a:cxn>
              <a:cxn ang="0">
                <a:pos x="connsiteX3" y="connsiteY3"/>
              </a:cxn>
            </a:cxnLst>
            <a:rect l="l" t="t" r="r" b="b"/>
            <a:pathLst>
              <a:path w="458788" h="1149350">
                <a:moveTo>
                  <a:pt x="0" y="0"/>
                </a:moveTo>
                <a:lnTo>
                  <a:pt x="458788" y="0"/>
                </a:lnTo>
                <a:lnTo>
                  <a:pt x="458788" y="1149350"/>
                </a:lnTo>
                <a:lnTo>
                  <a:pt x="0" y="0"/>
                </a:lnTo>
                <a:close/>
              </a:path>
            </a:pathLst>
          </a:custGeom>
          <a:solidFill>
            <a:schemeClr val="accent1"/>
          </a:solidFill>
        </p:spPr>
        <p:txBody>
          <a:bodyPr/>
          <a:lstStyle>
            <a:lvl1pPr>
              <a:defRPr baseline="0"/>
            </a:lvl1pPr>
          </a:lstStyle>
          <a:p>
            <a:pPr lvl="0"/>
            <a:r>
              <a:rPr lang="nl-BE" dirty="0"/>
              <a:t> </a:t>
            </a:r>
          </a:p>
        </p:txBody>
      </p:sp>
      <p:sp>
        <p:nvSpPr>
          <p:cNvPr id="103" name="Text Placeholder 4"/>
          <p:cNvSpPr>
            <a:spLocks noGrp="1"/>
          </p:cNvSpPr>
          <p:nvPr>
            <p:ph type="body" sz="quarter" idx="26" hasCustomPrompt="1"/>
          </p:nvPr>
        </p:nvSpPr>
        <p:spPr>
          <a:xfrm>
            <a:off x="11008203" y="1415164"/>
            <a:ext cx="458788" cy="1149350"/>
          </a:xfrm>
          <a:custGeom>
            <a:avLst/>
            <a:gdLst>
              <a:gd name="connsiteX0" fmla="*/ 0 w 458788"/>
              <a:gd name="connsiteY0" fmla="*/ 0 h 1149350"/>
              <a:gd name="connsiteX1" fmla="*/ 458788 w 458788"/>
              <a:gd name="connsiteY1" fmla="*/ 0 h 1149350"/>
              <a:gd name="connsiteX2" fmla="*/ 458788 w 458788"/>
              <a:gd name="connsiteY2" fmla="*/ 1149350 h 1149350"/>
              <a:gd name="connsiteX3" fmla="*/ 0 w 458788"/>
              <a:gd name="connsiteY3" fmla="*/ 1149350 h 1149350"/>
              <a:gd name="connsiteX4" fmla="*/ 0 w 458788"/>
              <a:gd name="connsiteY4" fmla="*/ 0 h 1149350"/>
              <a:gd name="connsiteX0" fmla="*/ 0 w 458788"/>
              <a:gd name="connsiteY0" fmla="*/ 0 h 1149350"/>
              <a:gd name="connsiteX1" fmla="*/ 458788 w 458788"/>
              <a:gd name="connsiteY1" fmla="*/ 0 h 1149350"/>
              <a:gd name="connsiteX2" fmla="*/ 458788 w 458788"/>
              <a:gd name="connsiteY2" fmla="*/ 1149350 h 1149350"/>
              <a:gd name="connsiteX3" fmla="*/ 0 w 458788"/>
              <a:gd name="connsiteY3" fmla="*/ 0 h 1149350"/>
            </a:gdLst>
            <a:ahLst/>
            <a:cxnLst>
              <a:cxn ang="0">
                <a:pos x="connsiteX0" y="connsiteY0"/>
              </a:cxn>
              <a:cxn ang="0">
                <a:pos x="connsiteX1" y="connsiteY1"/>
              </a:cxn>
              <a:cxn ang="0">
                <a:pos x="connsiteX2" y="connsiteY2"/>
              </a:cxn>
              <a:cxn ang="0">
                <a:pos x="connsiteX3" y="connsiteY3"/>
              </a:cxn>
            </a:cxnLst>
            <a:rect l="l" t="t" r="r" b="b"/>
            <a:pathLst>
              <a:path w="458788" h="1149350">
                <a:moveTo>
                  <a:pt x="0" y="0"/>
                </a:moveTo>
                <a:lnTo>
                  <a:pt x="458788" y="0"/>
                </a:lnTo>
                <a:lnTo>
                  <a:pt x="458788" y="1149350"/>
                </a:lnTo>
                <a:lnTo>
                  <a:pt x="0" y="0"/>
                </a:lnTo>
                <a:close/>
              </a:path>
            </a:pathLst>
          </a:custGeom>
          <a:solidFill>
            <a:schemeClr val="accent1"/>
          </a:solidFill>
        </p:spPr>
        <p:txBody>
          <a:bodyPr/>
          <a:lstStyle>
            <a:lvl1pPr>
              <a:defRPr baseline="0"/>
            </a:lvl1pPr>
          </a:lstStyle>
          <a:p>
            <a:pPr lvl="0"/>
            <a:r>
              <a:rPr lang="nl-BE" dirty="0"/>
              <a:t> </a:t>
            </a:r>
          </a:p>
        </p:txBody>
      </p:sp>
      <p:sp>
        <p:nvSpPr>
          <p:cNvPr id="104" name="Text Placeholder 4"/>
          <p:cNvSpPr>
            <a:spLocks noGrp="1"/>
          </p:cNvSpPr>
          <p:nvPr>
            <p:ph type="body" sz="quarter" idx="27" hasCustomPrompt="1"/>
          </p:nvPr>
        </p:nvSpPr>
        <p:spPr>
          <a:xfrm>
            <a:off x="11466991" y="1415164"/>
            <a:ext cx="458788" cy="1149350"/>
          </a:xfrm>
          <a:custGeom>
            <a:avLst/>
            <a:gdLst>
              <a:gd name="connsiteX0" fmla="*/ 0 w 458788"/>
              <a:gd name="connsiteY0" fmla="*/ 0 h 1149350"/>
              <a:gd name="connsiteX1" fmla="*/ 458788 w 458788"/>
              <a:gd name="connsiteY1" fmla="*/ 0 h 1149350"/>
              <a:gd name="connsiteX2" fmla="*/ 458788 w 458788"/>
              <a:gd name="connsiteY2" fmla="*/ 1149350 h 1149350"/>
              <a:gd name="connsiteX3" fmla="*/ 0 w 458788"/>
              <a:gd name="connsiteY3" fmla="*/ 1149350 h 1149350"/>
              <a:gd name="connsiteX4" fmla="*/ 0 w 458788"/>
              <a:gd name="connsiteY4" fmla="*/ 0 h 1149350"/>
              <a:gd name="connsiteX0" fmla="*/ 0 w 458788"/>
              <a:gd name="connsiteY0" fmla="*/ 0 h 1149350"/>
              <a:gd name="connsiteX1" fmla="*/ 458788 w 458788"/>
              <a:gd name="connsiteY1" fmla="*/ 0 h 1149350"/>
              <a:gd name="connsiteX2" fmla="*/ 458788 w 458788"/>
              <a:gd name="connsiteY2" fmla="*/ 1149350 h 1149350"/>
              <a:gd name="connsiteX3" fmla="*/ 0 w 458788"/>
              <a:gd name="connsiteY3" fmla="*/ 0 h 1149350"/>
            </a:gdLst>
            <a:ahLst/>
            <a:cxnLst>
              <a:cxn ang="0">
                <a:pos x="connsiteX0" y="connsiteY0"/>
              </a:cxn>
              <a:cxn ang="0">
                <a:pos x="connsiteX1" y="connsiteY1"/>
              </a:cxn>
              <a:cxn ang="0">
                <a:pos x="connsiteX2" y="connsiteY2"/>
              </a:cxn>
              <a:cxn ang="0">
                <a:pos x="connsiteX3" y="connsiteY3"/>
              </a:cxn>
            </a:cxnLst>
            <a:rect l="l" t="t" r="r" b="b"/>
            <a:pathLst>
              <a:path w="458788" h="1149350">
                <a:moveTo>
                  <a:pt x="0" y="0"/>
                </a:moveTo>
                <a:lnTo>
                  <a:pt x="458788" y="0"/>
                </a:lnTo>
                <a:lnTo>
                  <a:pt x="458788" y="1149350"/>
                </a:lnTo>
                <a:lnTo>
                  <a:pt x="0" y="0"/>
                </a:lnTo>
                <a:close/>
              </a:path>
            </a:pathLst>
          </a:custGeom>
          <a:solidFill>
            <a:schemeClr val="accent2"/>
          </a:solidFill>
        </p:spPr>
        <p:txBody>
          <a:bodyPr/>
          <a:lstStyle>
            <a:lvl1pPr>
              <a:defRPr baseline="0"/>
            </a:lvl1pPr>
          </a:lstStyle>
          <a:p>
            <a:pPr lvl="0"/>
            <a:r>
              <a:rPr lang="nl-BE" dirty="0"/>
              <a:t> </a:t>
            </a:r>
          </a:p>
        </p:txBody>
      </p:sp>
      <p:sp>
        <p:nvSpPr>
          <p:cNvPr id="105" name="Text Placeholder 4"/>
          <p:cNvSpPr>
            <a:spLocks noGrp="1"/>
          </p:cNvSpPr>
          <p:nvPr>
            <p:ph type="body" sz="quarter" idx="28" hasCustomPrompt="1"/>
          </p:nvPr>
        </p:nvSpPr>
        <p:spPr>
          <a:xfrm>
            <a:off x="8714263" y="2567683"/>
            <a:ext cx="458788" cy="1149350"/>
          </a:xfrm>
          <a:custGeom>
            <a:avLst/>
            <a:gdLst>
              <a:gd name="connsiteX0" fmla="*/ 0 w 458788"/>
              <a:gd name="connsiteY0" fmla="*/ 0 h 1149350"/>
              <a:gd name="connsiteX1" fmla="*/ 458788 w 458788"/>
              <a:gd name="connsiteY1" fmla="*/ 0 h 1149350"/>
              <a:gd name="connsiteX2" fmla="*/ 458788 w 458788"/>
              <a:gd name="connsiteY2" fmla="*/ 1149350 h 1149350"/>
              <a:gd name="connsiteX3" fmla="*/ 0 w 458788"/>
              <a:gd name="connsiteY3" fmla="*/ 1149350 h 1149350"/>
              <a:gd name="connsiteX4" fmla="*/ 0 w 458788"/>
              <a:gd name="connsiteY4" fmla="*/ 0 h 1149350"/>
              <a:gd name="connsiteX0" fmla="*/ 0 w 458788"/>
              <a:gd name="connsiteY0" fmla="*/ 0 h 1149350"/>
              <a:gd name="connsiteX1" fmla="*/ 458788 w 458788"/>
              <a:gd name="connsiteY1" fmla="*/ 0 h 1149350"/>
              <a:gd name="connsiteX2" fmla="*/ 458788 w 458788"/>
              <a:gd name="connsiteY2" fmla="*/ 1149350 h 1149350"/>
              <a:gd name="connsiteX3" fmla="*/ 0 w 458788"/>
              <a:gd name="connsiteY3" fmla="*/ 0 h 1149350"/>
            </a:gdLst>
            <a:ahLst/>
            <a:cxnLst>
              <a:cxn ang="0">
                <a:pos x="connsiteX0" y="connsiteY0"/>
              </a:cxn>
              <a:cxn ang="0">
                <a:pos x="connsiteX1" y="connsiteY1"/>
              </a:cxn>
              <a:cxn ang="0">
                <a:pos x="connsiteX2" y="connsiteY2"/>
              </a:cxn>
              <a:cxn ang="0">
                <a:pos x="connsiteX3" y="connsiteY3"/>
              </a:cxn>
            </a:cxnLst>
            <a:rect l="l" t="t" r="r" b="b"/>
            <a:pathLst>
              <a:path w="458788" h="1149350">
                <a:moveTo>
                  <a:pt x="0" y="0"/>
                </a:moveTo>
                <a:lnTo>
                  <a:pt x="458788" y="0"/>
                </a:lnTo>
                <a:lnTo>
                  <a:pt x="458788" y="1149350"/>
                </a:lnTo>
                <a:lnTo>
                  <a:pt x="0" y="0"/>
                </a:lnTo>
                <a:close/>
              </a:path>
            </a:pathLst>
          </a:custGeom>
          <a:solidFill>
            <a:schemeClr val="accent1"/>
          </a:solidFill>
        </p:spPr>
        <p:txBody>
          <a:bodyPr/>
          <a:lstStyle>
            <a:lvl1pPr>
              <a:defRPr baseline="0"/>
            </a:lvl1pPr>
          </a:lstStyle>
          <a:p>
            <a:pPr lvl="0"/>
            <a:r>
              <a:rPr lang="nl-BE" dirty="0"/>
              <a:t> </a:t>
            </a:r>
          </a:p>
        </p:txBody>
      </p:sp>
      <p:sp>
        <p:nvSpPr>
          <p:cNvPr id="106" name="Text Placeholder 4"/>
          <p:cNvSpPr>
            <a:spLocks noGrp="1"/>
          </p:cNvSpPr>
          <p:nvPr>
            <p:ph type="body" sz="quarter" idx="29" hasCustomPrompt="1"/>
          </p:nvPr>
        </p:nvSpPr>
        <p:spPr>
          <a:xfrm>
            <a:off x="9173051" y="2567683"/>
            <a:ext cx="458788" cy="1149350"/>
          </a:xfrm>
          <a:custGeom>
            <a:avLst/>
            <a:gdLst>
              <a:gd name="connsiteX0" fmla="*/ 0 w 458788"/>
              <a:gd name="connsiteY0" fmla="*/ 0 h 1149350"/>
              <a:gd name="connsiteX1" fmla="*/ 458788 w 458788"/>
              <a:gd name="connsiteY1" fmla="*/ 0 h 1149350"/>
              <a:gd name="connsiteX2" fmla="*/ 458788 w 458788"/>
              <a:gd name="connsiteY2" fmla="*/ 1149350 h 1149350"/>
              <a:gd name="connsiteX3" fmla="*/ 0 w 458788"/>
              <a:gd name="connsiteY3" fmla="*/ 1149350 h 1149350"/>
              <a:gd name="connsiteX4" fmla="*/ 0 w 458788"/>
              <a:gd name="connsiteY4" fmla="*/ 0 h 1149350"/>
              <a:gd name="connsiteX0" fmla="*/ 0 w 458788"/>
              <a:gd name="connsiteY0" fmla="*/ 0 h 1149350"/>
              <a:gd name="connsiteX1" fmla="*/ 458788 w 458788"/>
              <a:gd name="connsiteY1" fmla="*/ 0 h 1149350"/>
              <a:gd name="connsiteX2" fmla="*/ 458788 w 458788"/>
              <a:gd name="connsiteY2" fmla="*/ 1149350 h 1149350"/>
              <a:gd name="connsiteX3" fmla="*/ 0 w 458788"/>
              <a:gd name="connsiteY3" fmla="*/ 0 h 1149350"/>
            </a:gdLst>
            <a:ahLst/>
            <a:cxnLst>
              <a:cxn ang="0">
                <a:pos x="connsiteX0" y="connsiteY0"/>
              </a:cxn>
              <a:cxn ang="0">
                <a:pos x="connsiteX1" y="connsiteY1"/>
              </a:cxn>
              <a:cxn ang="0">
                <a:pos x="connsiteX2" y="connsiteY2"/>
              </a:cxn>
              <a:cxn ang="0">
                <a:pos x="connsiteX3" y="connsiteY3"/>
              </a:cxn>
            </a:cxnLst>
            <a:rect l="l" t="t" r="r" b="b"/>
            <a:pathLst>
              <a:path w="458788" h="1149350">
                <a:moveTo>
                  <a:pt x="0" y="0"/>
                </a:moveTo>
                <a:lnTo>
                  <a:pt x="458788" y="0"/>
                </a:lnTo>
                <a:lnTo>
                  <a:pt x="458788" y="1149350"/>
                </a:lnTo>
                <a:lnTo>
                  <a:pt x="0" y="0"/>
                </a:lnTo>
                <a:close/>
              </a:path>
            </a:pathLst>
          </a:custGeom>
          <a:solidFill>
            <a:schemeClr val="accent1"/>
          </a:solidFill>
        </p:spPr>
        <p:txBody>
          <a:bodyPr/>
          <a:lstStyle>
            <a:lvl1pPr>
              <a:defRPr baseline="0"/>
            </a:lvl1pPr>
          </a:lstStyle>
          <a:p>
            <a:pPr lvl="0"/>
            <a:r>
              <a:rPr lang="nl-BE" dirty="0"/>
              <a:t> </a:t>
            </a:r>
          </a:p>
        </p:txBody>
      </p:sp>
      <p:sp>
        <p:nvSpPr>
          <p:cNvPr id="107" name="Text Placeholder 4"/>
          <p:cNvSpPr>
            <a:spLocks noGrp="1"/>
          </p:cNvSpPr>
          <p:nvPr>
            <p:ph type="body" sz="quarter" idx="30" hasCustomPrompt="1"/>
          </p:nvPr>
        </p:nvSpPr>
        <p:spPr>
          <a:xfrm>
            <a:off x="9631839" y="2567683"/>
            <a:ext cx="458788" cy="1149350"/>
          </a:xfrm>
          <a:custGeom>
            <a:avLst/>
            <a:gdLst>
              <a:gd name="connsiteX0" fmla="*/ 0 w 458788"/>
              <a:gd name="connsiteY0" fmla="*/ 0 h 1149350"/>
              <a:gd name="connsiteX1" fmla="*/ 458788 w 458788"/>
              <a:gd name="connsiteY1" fmla="*/ 0 h 1149350"/>
              <a:gd name="connsiteX2" fmla="*/ 458788 w 458788"/>
              <a:gd name="connsiteY2" fmla="*/ 1149350 h 1149350"/>
              <a:gd name="connsiteX3" fmla="*/ 0 w 458788"/>
              <a:gd name="connsiteY3" fmla="*/ 1149350 h 1149350"/>
              <a:gd name="connsiteX4" fmla="*/ 0 w 458788"/>
              <a:gd name="connsiteY4" fmla="*/ 0 h 1149350"/>
              <a:gd name="connsiteX0" fmla="*/ 0 w 458788"/>
              <a:gd name="connsiteY0" fmla="*/ 0 h 1149350"/>
              <a:gd name="connsiteX1" fmla="*/ 458788 w 458788"/>
              <a:gd name="connsiteY1" fmla="*/ 0 h 1149350"/>
              <a:gd name="connsiteX2" fmla="*/ 458788 w 458788"/>
              <a:gd name="connsiteY2" fmla="*/ 1149350 h 1149350"/>
              <a:gd name="connsiteX3" fmla="*/ 0 w 458788"/>
              <a:gd name="connsiteY3" fmla="*/ 0 h 1149350"/>
            </a:gdLst>
            <a:ahLst/>
            <a:cxnLst>
              <a:cxn ang="0">
                <a:pos x="connsiteX0" y="connsiteY0"/>
              </a:cxn>
              <a:cxn ang="0">
                <a:pos x="connsiteX1" y="connsiteY1"/>
              </a:cxn>
              <a:cxn ang="0">
                <a:pos x="connsiteX2" y="connsiteY2"/>
              </a:cxn>
              <a:cxn ang="0">
                <a:pos x="connsiteX3" y="connsiteY3"/>
              </a:cxn>
            </a:cxnLst>
            <a:rect l="l" t="t" r="r" b="b"/>
            <a:pathLst>
              <a:path w="458788" h="1149350">
                <a:moveTo>
                  <a:pt x="0" y="0"/>
                </a:moveTo>
                <a:lnTo>
                  <a:pt x="458788" y="0"/>
                </a:lnTo>
                <a:lnTo>
                  <a:pt x="458788" y="1149350"/>
                </a:lnTo>
                <a:lnTo>
                  <a:pt x="0" y="0"/>
                </a:lnTo>
                <a:close/>
              </a:path>
            </a:pathLst>
          </a:custGeom>
          <a:solidFill>
            <a:schemeClr val="accent1"/>
          </a:solidFill>
        </p:spPr>
        <p:txBody>
          <a:bodyPr/>
          <a:lstStyle>
            <a:lvl1pPr>
              <a:defRPr baseline="0"/>
            </a:lvl1pPr>
          </a:lstStyle>
          <a:p>
            <a:pPr lvl="0"/>
            <a:r>
              <a:rPr lang="nl-BE" dirty="0"/>
              <a:t> </a:t>
            </a:r>
          </a:p>
        </p:txBody>
      </p:sp>
      <p:sp>
        <p:nvSpPr>
          <p:cNvPr id="108" name="Text Placeholder 4"/>
          <p:cNvSpPr>
            <a:spLocks noGrp="1"/>
          </p:cNvSpPr>
          <p:nvPr>
            <p:ph type="body" sz="quarter" idx="31" hasCustomPrompt="1"/>
          </p:nvPr>
        </p:nvSpPr>
        <p:spPr>
          <a:xfrm>
            <a:off x="10090627" y="2567683"/>
            <a:ext cx="458788" cy="1149350"/>
          </a:xfrm>
          <a:custGeom>
            <a:avLst/>
            <a:gdLst>
              <a:gd name="connsiteX0" fmla="*/ 0 w 458788"/>
              <a:gd name="connsiteY0" fmla="*/ 0 h 1149350"/>
              <a:gd name="connsiteX1" fmla="*/ 458788 w 458788"/>
              <a:gd name="connsiteY1" fmla="*/ 0 h 1149350"/>
              <a:gd name="connsiteX2" fmla="*/ 458788 w 458788"/>
              <a:gd name="connsiteY2" fmla="*/ 1149350 h 1149350"/>
              <a:gd name="connsiteX3" fmla="*/ 0 w 458788"/>
              <a:gd name="connsiteY3" fmla="*/ 1149350 h 1149350"/>
              <a:gd name="connsiteX4" fmla="*/ 0 w 458788"/>
              <a:gd name="connsiteY4" fmla="*/ 0 h 1149350"/>
              <a:gd name="connsiteX0" fmla="*/ 0 w 458788"/>
              <a:gd name="connsiteY0" fmla="*/ 0 h 1149350"/>
              <a:gd name="connsiteX1" fmla="*/ 458788 w 458788"/>
              <a:gd name="connsiteY1" fmla="*/ 0 h 1149350"/>
              <a:gd name="connsiteX2" fmla="*/ 458788 w 458788"/>
              <a:gd name="connsiteY2" fmla="*/ 1149350 h 1149350"/>
              <a:gd name="connsiteX3" fmla="*/ 0 w 458788"/>
              <a:gd name="connsiteY3" fmla="*/ 0 h 1149350"/>
            </a:gdLst>
            <a:ahLst/>
            <a:cxnLst>
              <a:cxn ang="0">
                <a:pos x="connsiteX0" y="connsiteY0"/>
              </a:cxn>
              <a:cxn ang="0">
                <a:pos x="connsiteX1" y="connsiteY1"/>
              </a:cxn>
              <a:cxn ang="0">
                <a:pos x="connsiteX2" y="connsiteY2"/>
              </a:cxn>
              <a:cxn ang="0">
                <a:pos x="connsiteX3" y="connsiteY3"/>
              </a:cxn>
            </a:cxnLst>
            <a:rect l="l" t="t" r="r" b="b"/>
            <a:pathLst>
              <a:path w="458788" h="1149350">
                <a:moveTo>
                  <a:pt x="0" y="0"/>
                </a:moveTo>
                <a:lnTo>
                  <a:pt x="458788" y="0"/>
                </a:lnTo>
                <a:lnTo>
                  <a:pt x="458788" y="1149350"/>
                </a:lnTo>
                <a:lnTo>
                  <a:pt x="0" y="0"/>
                </a:lnTo>
                <a:close/>
              </a:path>
            </a:pathLst>
          </a:custGeom>
          <a:solidFill>
            <a:schemeClr val="accent1"/>
          </a:solidFill>
        </p:spPr>
        <p:txBody>
          <a:bodyPr/>
          <a:lstStyle>
            <a:lvl1pPr>
              <a:defRPr baseline="0"/>
            </a:lvl1pPr>
          </a:lstStyle>
          <a:p>
            <a:pPr lvl="0"/>
            <a:r>
              <a:rPr lang="nl-BE" dirty="0"/>
              <a:t> </a:t>
            </a:r>
          </a:p>
        </p:txBody>
      </p:sp>
      <p:sp>
        <p:nvSpPr>
          <p:cNvPr id="109" name="Text Placeholder 4"/>
          <p:cNvSpPr>
            <a:spLocks noGrp="1"/>
          </p:cNvSpPr>
          <p:nvPr>
            <p:ph type="body" sz="quarter" idx="32" hasCustomPrompt="1"/>
          </p:nvPr>
        </p:nvSpPr>
        <p:spPr>
          <a:xfrm>
            <a:off x="10549415" y="2567683"/>
            <a:ext cx="458788" cy="1149350"/>
          </a:xfrm>
          <a:custGeom>
            <a:avLst/>
            <a:gdLst>
              <a:gd name="connsiteX0" fmla="*/ 0 w 458788"/>
              <a:gd name="connsiteY0" fmla="*/ 0 h 1149350"/>
              <a:gd name="connsiteX1" fmla="*/ 458788 w 458788"/>
              <a:gd name="connsiteY1" fmla="*/ 0 h 1149350"/>
              <a:gd name="connsiteX2" fmla="*/ 458788 w 458788"/>
              <a:gd name="connsiteY2" fmla="*/ 1149350 h 1149350"/>
              <a:gd name="connsiteX3" fmla="*/ 0 w 458788"/>
              <a:gd name="connsiteY3" fmla="*/ 1149350 h 1149350"/>
              <a:gd name="connsiteX4" fmla="*/ 0 w 458788"/>
              <a:gd name="connsiteY4" fmla="*/ 0 h 1149350"/>
              <a:gd name="connsiteX0" fmla="*/ 0 w 458788"/>
              <a:gd name="connsiteY0" fmla="*/ 0 h 1149350"/>
              <a:gd name="connsiteX1" fmla="*/ 458788 w 458788"/>
              <a:gd name="connsiteY1" fmla="*/ 0 h 1149350"/>
              <a:gd name="connsiteX2" fmla="*/ 458788 w 458788"/>
              <a:gd name="connsiteY2" fmla="*/ 1149350 h 1149350"/>
              <a:gd name="connsiteX3" fmla="*/ 0 w 458788"/>
              <a:gd name="connsiteY3" fmla="*/ 0 h 1149350"/>
            </a:gdLst>
            <a:ahLst/>
            <a:cxnLst>
              <a:cxn ang="0">
                <a:pos x="connsiteX0" y="connsiteY0"/>
              </a:cxn>
              <a:cxn ang="0">
                <a:pos x="connsiteX1" y="connsiteY1"/>
              </a:cxn>
              <a:cxn ang="0">
                <a:pos x="connsiteX2" y="connsiteY2"/>
              </a:cxn>
              <a:cxn ang="0">
                <a:pos x="connsiteX3" y="connsiteY3"/>
              </a:cxn>
            </a:cxnLst>
            <a:rect l="l" t="t" r="r" b="b"/>
            <a:pathLst>
              <a:path w="458788" h="1149350">
                <a:moveTo>
                  <a:pt x="0" y="0"/>
                </a:moveTo>
                <a:lnTo>
                  <a:pt x="458788" y="0"/>
                </a:lnTo>
                <a:lnTo>
                  <a:pt x="458788" y="1149350"/>
                </a:lnTo>
                <a:lnTo>
                  <a:pt x="0" y="0"/>
                </a:lnTo>
                <a:close/>
              </a:path>
            </a:pathLst>
          </a:custGeom>
          <a:solidFill>
            <a:schemeClr val="accent1"/>
          </a:solidFill>
        </p:spPr>
        <p:txBody>
          <a:bodyPr/>
          <a:lstStyle>
            <a:lvl1pPr>
              <a:defRPr baseline="0"/>
            </a:lvl1pPr>
          </a:lstStyle>
          <a:p>
            <a:pPr lvl="0"/>
            <a:r>
              <a:rPr lang="nl-BE" dirty="0"/>
              <a:t> </a:t>
            </a:r>
          </a:p>
        </p:txBody>
      </p:sp>
      <p:sp>
        <p:nvSpPr>
          <p:cNvPr id="110" name="Text Placeholder 4"/>
          <p:cNvSpPr>
            <a:spLocks noGrp="1"/>
          </p:cNvSpPr>
          <p:nvPr>
            <p:ph type="body" sz="quarter" idx="33" hasCustomPrompt="1"/>
          </p:nvPr>
        </p:nvSpPr>
        <p:spPr>
          <a:xfrm>
            <a:off x="11008203" y="2567683"/>
            <a:ext cx="458788" cy="1149350"/>
          </a:xfrm>
          <a:custGeom>
            <a:avLst/>
            <a:gdLst>
              <a:gd name="connsiteX0" fmla="*/ 0 w 458788"/>
              <a:gd name="connsiteY0" fmla="*/ 0 h 1149350"/>
              <a:gd name="connsiteX1" fmla="*/ 458788 w 458788"/>
              <a:gd name="connsiteY1" fmla="*/ 0 h 1149350"/>
              <a:gd name="connsiteX2" fmla="*/ 458788 w 458788"/>
              <a:gd name="connsiteY2" fmla="*/ 1149350 h 1149350"/>
              <a:gd name="connsiteX3" fmla="*/ 0 w 458788"/>
              <a:gd name="connsiteY3" fmla="*/ 1149350 h 1149350"/>
              <a:gd name="connsiteX4" fmla="*/ 0 w 458788"/>
              <a:gd name="connsiteY4" fmla="*/ 0 h 1149350"/>
              <a:gd name="connsiteX0" fmla="*/ 0 w 458788"/>
              <a:gd name="connsiteY0" fmla="*/ 0 h 1149350"/>
              <a:gd name="connsiteX1" fmla="*/ 458788 w 458788"/>
              <a:gd name="connsiteY1" fmla="*/ 0 h 1149350"/>
              <a:gd name="connsiteX2" fmla="*/ 458788 w 458788"/>
              <a:gd name="connsiteY2" fmla="*/ 1149350 h 1149350"/>
              <a:gd name="connsiteX3" fmla="*/ 0 w 458788"/>
              <a:gd name="connsiteY3" fmla="*/ 0 h 1149350"/>
            </a:gdLst>
            <a:ahLst/>
            <a:cxnLst>
              <a:cxn ang="0">
                <a:pos x="connsiteX0" y="connsiteY0"/>
              </a:cxn>
              <a:cxn ang="0">
                <a:pos x="connsiteX1" y="connsiteY1"/>
              </a:cxn>
              <a:cxn ang="0">
                <a:pos x="connsiteX2" y="connsiteY2"/>
              </a:cxn>
              <a:cxn ang="0">
                <a:pos x="connsiteX3" y="connsiteY3"/>
              </a:cxn>
            </a:cxnLst>
            <a:rect l="l" t="t" r="r" b="b"/>
            <a:pathLst>
              <a:path w="458788" h="1149350">
                <a:moveTo>
                  <a:pt x="0" y="0"/>
                </a:moveTo>
                <a:lnTo>
                  <a:pt x="458788" y="0"/>
                </a:lnTo>
                <a:lnTo>
                  <a:pt x="458788" y="1149350"/>
                </a:lnTo>
                <a:lnTo>
                  <a:pt x="0" y="0"/>
                </a:lnTo>
                <a:close/>
              </a:path>
            </a:pathLst>
          </a:custGeom>
          <a:solidFill>
            <a:schemeClr val="accent1"/>
          </a:solidFill>
        </p:spPr>
        <p:txBody>
          <a:bodyPr/>
          <a:lstStyle>
            <a:lvl1pPr>
              <a:defRPr baseline="0"/>
            </a:lvl1pPr>
          </a:lstStyle>
          <a:p>
            <a:pPr lvl="0"/>
            <a:r>
              <a:rPr lang="nl-BE" dirty="0"/>
              <a:t> </a:t>
            </a:r>
          </a:p>
        </p:txBody>
      </p:sp>
      <p:sp>
        <p:nvSpPr>
          <p:cNvPr id="111" name="Text Placeholder 4"/>
          <p:cNvSpPr>
            <a:spLocks noGrp="1"/>
          </p:cNvSpPr>
          <p:nvPr>
            <p:ph type="body" sz="quarter" idx="34" hasCustomPrompt="1"/>
          </p:nvPr>
        </p:nvSpPr>
        <p:spPr>
          <a:xfrm>
            <a:off x="11466991" y="2567683"/>
            <a:ext cx="458788" cy="1149350"/>
          </a:xfrm>
          <a:custGeom>
            <a:avLst/>
            <a:gdLst>
              <a:gd name="connsiteX0" fmla="*/ 0 w 458788"/>
              <a:gd name="connsiteY0" fmla="*/ 0 h 1149350"/>
              <a:gd name="connsiteX1" fmla="*/ 458788 w 458788"/>
              <a:gd name="connsiteY1" fmla="*/ 0 h 1149350"/>
              <a:gd name="connsiteX2" fmla="*/ 458788 w 458788"/>
              <a:gd name="connsiteY2" fmla="*/ 1149350 h 1149350"/>
              <a:gd name="connsiteX3" fmla="*/ 0 w 458788"/>
              <a:gd name="connsiteY3" fmla="*/ 1149350 h 1149350"/>
              <a:gd name="connsiteX4" fmla="*/ 0 w 458788"/>
              <a:gd name="connsiteY4" fmla="*/ 0 h 1149350"/>
              <a:gd name="connsiteX0" fmla="*/ 0 w 458788"/>
              <a:gd name="connsiteY0" fmla="*/ 0 h 1149350"/>
              <a:gd name="connsiteX1" fmla="*/ 458788 w 458788"/>
              <a:gd name="connsiteY1" fmla="*/ 0 h 1149350"/>
              <a:gd name="connsiteX2" fmla="*/ 458788 w 458788"/>
              <a:gd name="connsiteY2" fmla="*/ 1149350 h 1149350"/>
              <a:gd name="connsiteX3" fmla="*/ 0 w 458788"/>
              <a:gd name="connsiteY3" fmla="*/ 0 h 1149350"/>
            </a:gdLst>
            <a:ahLst/>
            <a:cxnLst>
              <a:cxn ang="0">
                <a:pos x="connsiteX0" y="connsiteY0"/>
              </a:cxn>
              <a:cxn ang="0">
                <a:pos x="connsiteX1" y="connsiteY1"/>
              </a:cxn>
              <a:cxn ang="0">
                <a:pos x="connsiteX2" y="connsiteY2"/>
              </a:cxn>
              <a:cxn ang="0">
                <a:pos x="connsiteX3" y="connsiteY3"/>
              </a:cxn>
            </a:cxnLst>
            <a:rect l="l" t="t" r="r" b="b"/>
            <a:pathLst>
              <a:path w="458788" h="1149350">
                <a:moveTo>
                  <a:pt x="0" y="0"/>
                </a:moveTo>
                <a:lnTo>
                  <a:pt x="458788" y="0"/>
                </a:lnTo>
                <a:lnTo>
                  <a:pt x="458788" y="1149350"/>
                </a:lnTo>
                <a:lnTo>
                  <a:pt x="0" y="0"/>
                </a:lnTo>
                <a:close/>
              </a:path>
            </a:pathLst>
          </a:custGeom>
          <a:solidFill>
            <a:schemeClr val="accent1"/>
          </a:solidFill>
        </p:spPr>
        <p:txBody>
          <a:bodyPr/>
          <a:lstStyle>
            <a:lvl1pPr>
              <a:defRPr baseline="0"/>
            </a:lvl1pPr>
          </a:lstStyle>
          <a:p>
            <a:pPr lvl="0"/>
            <a:r>
              <a:rPr lang="nl-BE" dirty="0"/>
              <a:t> </a:t>
            </a:r>
          </a:p>
        </p:txBody>
      </p:sp>
      <p:sp>
        <p:nvSpPr>
          <p:cNvPr id="112" name="Text Placeholder 4"/>
          <p:cNvSpPr>
            <a:spLocks noGrp="1"/>
          </p:cNvSpPr>
          <p:nvPr>
            <p:ph type="body" sz="quarter" idx="35" hasCustomPrompt="1"/>
          </p:nvPr>
        </p:nvSpPr>
        <p:spPr>
          <a:xfrm>
            <a:off x="8714518" y="3723277"/>
            <a:ext cx="458788" cy="1149350"/>
          </a:xfrm>
          <a:custGeom>
            <a:avLst/>
            <a:gdLst>
              <a:gd name="connsiteX0" fmla="*/ 0 w 458788"/>
              <a:gd name="connsiteY0" fmla="*/ 0 h 1149350"/>
              <a:gd name="connsiteX1" fmla="*/ 458788 w 458788"/>
              <a:gd name="connsiteY1" fmla="*/ 0 h 1149350"/>
              <a:gd name="connsiteX2" fmla="*/ 458788 w 458788"/>
              <a:gd name="connsiteY2" fmla="*/ 1149350 h 1149350"/>
              <a:gd name="connsiteX3" fmla="*/ 0 w 458788"/>
              <a:gd name="connsiteY3" fmla="*/ 1149350 h 1149350"/>
              <a:gd name="connsiteX4" fmla="*/ 0 w 458788"/>
              <a:gd name="connsiteY4" fmla="*/ 0 h 1149350"/>
              <a:gd name="connsiteX0" fmla="*/ 0 w 458788"/>
              <a:gd name="connsiteY0" fmla="*/ 0 h 1149350"/>
              <a:gd name="connsiteX1" fmla="*/ 458788 w 458788"/>
              <a:gd name="connsiteY1" fmla="*/ 0 h 1149350"/>
              <a:gd name="connsiteX2" fmla="*/ 458788 w 458788"/>
              <a:gd name="connsiteY2" fmla="*/ 1149350 h 1149350"/>
              <a:gd name="connsiteX3" fmla="*/ 0 w 458788"/>
              <a:gd name="connsiteY3" fmla="*/ 0 h 1149350"/>
            </a:gdLst>
            <a:ahLst/>
            <a:cxnLst>
              <a:cxn ang="0">
                <a:pos x="connsiteX0" y="connsiteY0"/>
              </a:cxn>
              <a:cxn ang="0">
                <a:pos x="connsiteX1" y="connsiteY1"/>
              </a:cxn>
              <a:cxn ang="0">
                <a:pos x="connsiteX2" y="connsiteY2"/>
              </a:cxn>
              <a:cxn ang="0">
                <a:pos x="connsiteX3" y="connsiteY3"/>
              </a:cxn>
            </a:cxnLst>
            <a:rect l="l" t="t" r="r" b="b"/>
            <a:pathLst>
              <a:path w="458788" h="1149350">
                <a:moveTo>
                  <a:pt x="0" y="0"/>
                </a:moveTo>
                <a:lnTo>
                  <a:pt x="458788" y="0"/>
                </a:lnTo>
                <a:lnTo>
                  <a:pt x="458788" y="1149350"/>
                </a:lnTo>
                <a:lnTo>
                  <a:pt x="0" y="0"/>
                </a:lnTo>
                <a:close/>
              </a:path>
            </a:pathLst>
          </a:custGeom>
          <a:solidFill>
            <a:schemeClr val="accent1"/>
          </a:solidFill>
        </p:spPr>
        <p:txBody>
          <a:bodyPr/>
          <a:lstStyle>
            <a:lvl1pPr>
              <a:defRPr baseline="0"/>
            </a:lvl1pPr>
          </a:lstStyle>
          <a:p>
            <a:pPr lvl="0"/>
            <a:r>
              <a:rPr lang="nl-BE" dirty="0"/>
              <a:t> </a:t>
            </a:r>
          </a:p>
        </p:txBody>
      </p:sp>
      <p:sp>
        <p:nvSpPr>
          <p:cNvPr id="113" name="Text Placeholder 4"/>
          <p:cNvSpPr>
            <a:spLocks noGrp="1"/>
          </p:cNvSpPr>
          <p:nvPr>
            <p:ph type="body" sz="quarter" idx="36" hasCustomPrompt="1"/>
          </p:nvPr>
        </p:nvSpPr>
        <p:spPr>
          <a:xfrm>
            <a:off x="9173306" y="3723277"/>
            <a:ext cx="458788" cy="1149350"/>
          </a:xfrm>
          <a:custGeom>
            <a:avLst/>
            <a:gdLst>
              <a:gd name="connsiteX0" fmla="*/ 0 w 458788"/>
              <a:gd name="connsiteY0" fmla="*/ 0 h 1149350"/>
              <a:gd name="connsiteX1" fmla="*/ 458788 w 458788"/>
              <a:gd name="connsiteY1" fmla="*/ 0 h 1149350"/>
              <a:gd name="connsiteX2" fmla="*/ 458788 w 458788"/>
              <a:gd name="connsiteY2" fmla="*/ 1149350 h 1149350"/>
              <a:gd name="connsiteX3" fmla="*/ 0 w 458788"/>
              <a:gd name="connsiteY3" fmla="*/ 1149350 h 1149350"/>
              <a:gd name="connsiteX4" fmla="*/ 0 w 458788"/>
              <a:gd name="connsiteY4" fmla="*/ 0 h 1149350"/>
              <a:gd name="connsiteX0" fmla="*/ 0 w 458788"/>
              <a:gd name="connsiteY0" fmla="*/ 0 h 1149350"/>
              <a:gd name="connsiteX1" fmla="*/ 458788 w 458788"/>
              <a:gd name="connsiteY1" fmla="*/ 0 h 1149350"/>
              <a:gd name="connsiteX2" fmla="*/ 458788 w 458788"/>
              <a:gd name="connsiteY2" fmla="*/ 1149350 h 1149350"/>
              <a:gd name="connsiteX3" fmla="*/ 0 w 458788"/>
              <a:gd name="connsiteY3" fmla="*/ 0 h 1149350"/>
            </a:gdLst>
            <a:ahLst/>
            <a:cxnLst>
              <a:cxn ang="0">
                <a:pos x="connsiteX0" y="connsiteY0"/>
              </a:cxn>
              <a:cxn ang="0">
                <a:pos x="connsiteX1" y="connsiteY1"/>
              </a:cxn>
              <a:cxn ang="0">
                <a:pos x="connsiteX2" y="connsiteY2"/>
              </a:cxn>
              <a:cxn ang="0">
                <a:pos x="connsiteX3" y="connsiteY3"/>
              </a:cxn>
            </a:cxnLst>
            <a:rect l="l" t="t" r="r" b="b"/>
            <a:pathLst>
              <a:path w="458788" h="1149350">
                <a:moveTo>
                  <a:pt x="0" y="0"/>
                </a:moveTo>
                <a:lnTo>
                  <a:pt x="458788" y="0"/>
                </a:lnTo>
                <a:lnTo>
                  <a:pt x="458788" y="1149350"/>
                </a:lnTo>
                <a:lnTo>
                  <a:pt x="0" y="0"/>
                </a:lnTo>
                <a:close/>
              </a:path>
            </a:pathLst>
          </a:custGeom>
          <a:solidFill>
            <a:schemeClr val="accent1"/>
          </a:solidFill>
        </p:spPr>
        <p:txBody>
          <a:bodyPr/>
          <a:lstStyle>
            <a:lvl1pPr>
              <a:defRPr baseline="0"/>
            </a:lvl1pPr>
          </a:lstStyle>
          <a:p>
            <a:pPr lvl="0"/>
            <a:r>
              <a:rPr lang="nl-BE" dirty="0"/>
              <a:t> </a:t>
            </a:r>
          </a:p>
        </p:txBody>
      </p:sp>
      <p:sp>
        <p:nvSpPr>
          <p:cNvPr id="114" name="Text Placeholder 4"/>
          <p:cNvSpPr>
            <a:spLocks noGrp="1"/>
          </p:cNvSpPr>
          <p:nvPr>
            <p:ph type="body" sz="quarter" idx="37" hasCustomPrompt="1"/>
          </p:nvPr>
        </p:nvSpPr>
        <p:spPr>
          <a:xfrm>
            <a:off x="9632094" y="3723277"/>
            <a:ext cx="458788" cy="1149350"/>
          </a:xfrm>
          <a:custGeom>
            <a:avLst/>
            <a:gdLst>
              <a:gd name="connsiteX0" fmla="*/ 0 w 458788"/>
              <a:gd name="connsiteY0" fmla="*/ 0 h 1149350"/>
              <a:gd name="connsiteX1" fmla="*/ 458788 w 458788"/>
              <a:gd name="connsiteY1" fmla="*/ 0 h 1149350"/>
              <a:gd name="connsiteX2" fmla="*/ 458788 w 458788"/>
              <a:gd name="connsiteY2" fmla="*/ 1149350 h 1149350"/>
              <a:gd name="connsiteX3" fmla="*/ 0 w 458788"/>
              <a:gd name="connsiteY3" fmla="*/ 1149350 h 1149350"/>
              <a:gd name="connsiteX4" fmla="*/ 0 w 458788"/>
              <a:gd name="connsiteY4" fmla="*/ 0 h 1149350"/>
              <a:gd name="connsiteX0" fmla="*/ 0 w 458788"/>
              <a:gd name="connsiteY0" fmla="*/ 0 h 1149350"/>
              <a:gd name="connsiteX1" fmla="*/ 458788 w 458788"/>
              <a:gd name="connsiteY1" fmla="*/ 0 h 1149350"/>
              <a:gd name="connsiteX2" fmla="*/ 458788 w 458788"/>
              <a:gd name="connsiteY2" fmla="*/ 1149350 h 1149350"/>
              <a:gd name="connsiteX3" fmla="*/ 0 w 458788"/>
              <a:gd name="connsiteY3" fmla="*/ 0 h 1149350"/>
            </a:gdLst>
            <a:ahLst/>
            <a:cxnLst>
              <a:cxn ang="0">
                <a:pos x="connsiteX0" y="connsiteY0"/>
              </a:cxn>
              <a:cxn ang="0">
                <a:pos x="connsiteX1" y="connsiteY1"/>
              </a:cxn>
              <a:cxn ang="0">
                <a:pos x="connsiteX2" y="connsiteY2"/>
              </a:cxn>
              <a:cxn ang="0">
                <a:pos x="connsiteX3" y="connsiteY3"/>
              </a:cxn>
            </a:cxnLst>
            <a:rect l="l" t="t" r="r" b="b"/>
            <a:pathLst>
              <a:path w="458788" h="1149350">
                <a:moveTo>
                  <a:pt x="0" y="0"/>
                </a:moveTo>
                <a:lnTo>
                  <a:pt x="458788" y="0"/>
                </a:lnTo>
                <a:lnTo>
                  <a:pt x="458788" y="1149350"/>
                </a:lnTo>
                <a:lnTo>
                  <a:pt x="0" y="0"/>
                </a:lnTo>
                <a:close/>
              </a:path>
            </a:pathLst>
          </a:custGeom>
          <a:solidFill>
            <a:schemeClr val="accent1"/>
          </a:solidFill>
        </p:spPr>
        <p:txBody>
          <a:bodyPr/>
          <a:lstStyle>
            <a:lvl1pPr>
              <a:defRPr baseline="0"/>
            </a:lvl1pPr>
          </a:lstStyle>
          <a:p>
            <a:pPr lvl="0"/>
            <a:r>
              <a:rPr lang="nl-BE" dirty="0"/>
              <a:t> </a:t>
            </a:r>
          </a:p>
        </p:txBody>
      </p:sp>
      <p:sp>
        <p:nvSpPr>
          <p:cNvPr id="115" name="Text Placeholder 4"/>
          <p:cNvSpPr>
            <a:spLocks noGrp="1"/>
          </p:cNvSpPr>
          <p:nvPr>
            <p:ph type="body" sz="quarter" idx="38" hasCustomPrompt="1"/>
          </p:nvPr>
        </p:nvSpPr>
        <p:spPr>
          <a:xfrm>
            <a:off x="10090882" y="3723277"/>
            <a:ext cx="458788" cy="1149350"/>
          </a:xfrm>
          <a:custGeom>
            <a:avLst/>
            <a:gdLst>
              <a:gd name="connsiteX0" fmla="*/ 0 w 458788"/>
              <a:gd name="connsiteY0" fmla="*/ 0 h 1149350"/>
              <a:gd name="connsiteX1" fmla="*/ 458788 w 458788"/>
              <a:gd name="connsiteY1" fmla="*/ 0 h 1149350"/>
              <a:gd name="connsiteX2" fmla="*/ 458788 w 458788"/>
              <a:gd name="connsiteY2" fmla="*/ 1149350 h 1149350"/>
              <a:gd name="connsiteX3" fmla="*/ 0 w 458788"/>
              <a:gd name="connsiteY3" fmla="*/ 1149350 h 1149350"/>
              <a:gd name="connsiteX4" fmla="*/ 0 w 458788"/>
              <a:gd name="connsiteY4" fmla="*/ 0 h 1149350"/>
              <a:gd name="connsiteX0" fmla="*/ 0 w 458788"/>
              <a:gd name="connsiteY0" fmla="*/ 0 h 1149350"/>
              <a:gd name="connsiteX1" fmla="*/ 458788 w 458788"/>
              <a:gd name="connsiteY1" fmla="*/ 0 h 1149350"/>
              <a:gd name="connsiteX2" fmla="*/ 458788 w 458788"/>
              <a:gd name="connsiteY2" fmla="*/ 1149350 h 1149350"/>
              <a:gd name="connsiteX3" fmla="*/ 0 w 458788"/>
              <a:gd name="connsiteY3" fmla="*/ 0 h 1149350"/>
            </a:gdLst>
            <a:ahLst/>
            <a:cxnLst>
              <a:cxn ang="0">
                <a:pos x="connsiteX0" y="connsiteY0"/>
              </a:cxn>
              <a:cxn ang="0">
                <a:pos x="connsiteX1" y="connsiteY1"/>
              </a:cxn>
              <a:cxn ang="0">
                <a:pos x="connsiteX2" y="connsiteY2"/>
              </a:cxn>
              <a:cxn ang="0">
                <a:pos x="connsiteX3" y="connsiteY3"/>
              </a:cxn>
            </a:cxnLst>
            <a:rect l="l" t="t" r="r" b="b"/>
            <a:pathLst>
              <a:path w="458788" h="1149350">
                <a:moveTo>
                  <a:pt x="0" y="0"/>
                </a:moveTo>
                <a:lnTo>
                  <a:pt x="458788" y="0"/>
                </a:lnTo>
                <a:lnTo>
                  <a:pt x="458788" y="1149350"/>
                </a:lnTo>
                <a:lnTo>
                  <a:pt x="0" y="0"/>
                </a:lnTo>
                <a:close/>
              </a:path>
            </a:pathLst>
          </a:custGeom>
          <a:solidFill>
            <a:schemeClr val="accent1"/>
          </a:solidFill>
        </p:spPr>
        <p:txBody>
          <a:bodyPr/>
          <a:lstStyle>
            <a:lvl1pPr>
              <a:defRPr baseline="0"/>
            </a:lvl1pPr>
          </a:lstStyle>
          <a:p>
            <a:pPr lvl="0"/>
            <a:r>
              <a:rPr lang="nl-BE" dirty="0"/>
              <a:t> </a:t>
            </a:r>
          </a:p>
        </p:txBody>
      </p:sp>
      <p:sp>
        <p:nvSpPr>
          <p:cNvPr id="116" name="Text Placeholder 4"/>
          <p:cNvSpPr>
            <a:spLocks noGrp="1"/>
          </p:cNvSpPr>
          <p:nvPr>
            <p:ph type="body" sz="quarter" idx="39" hasCustomPrompt="1"/>
          </p:nvPr>
        </p:nvSpPr>
        <p:spPr>
          <a:xfrm>
            <a:off x="10549670" y="3723277"/>
            <a:ext cx="458788" cy="1149350"/>
          </a:xfrm>
          <a:custGeom>
            <a:avLst/>
            <a:gdLst>
              <a:gd name="connsiteX0" fmla="*/ 0 w 458788"/>
              <a:gd name="connsiteY0" fmla="*/ 0 h 1149350"/>
              <a:gd name="connsiteX1" fmla="*/ 458788 w 458788"/>
              <a:gd name="connsiteY1" fmla="*/ 0 h 1149350"/>
              <a:gd name="connsiteX2" fmla="*/ 458788 w 458788"/>
              <a:gd name="connsiteY2" fmla="*/ 1149350 h 1149350"/>
              <a:gd name="connsiteX3" fmla="*/ 0 w 458788"/>
              <a:gd name="connsiteY3" fmla="*/ 1149350 h 1149350"/>
              <a:gd name="connsiteX4" fmla="*/ 0 w 458788"/>
              <a:gd name="connsiteY4" fmla="*/ 0 h 1149350"/>
              <a:gd name="connsiteX0" fmla="*/ 0 w 458788"/>
              <a:gd name="connsiteY0" fmla="*/ 0 h 1149350"/>
              <a:gd name="connsiteX1" fmla="*/ 458788 w 458788"/>
              <a:gd name="connsiteY1" fmla="*/ 0 h 1149350"/>
              <a:gd name="connsiteX2" fmla="*/ 458788 w 458788"/>
              <a:gd name="connsiteY2" fmla="*/ 1149350 h 1149350"/>
              <a:gd name="connsiteX3" fmla="*/ 0 w 458788"/>
              <a:gd name="connsiteY3" fmla="*/ 0 h 1149350"/>
            </a:gdLst>
            <a:ahLst/>
            <a:cxnLst>
              <a:cxn ang="0">
                <a:pos x="connsiteX0" y="connsiteY0"/>
              </a:cxn>
              <a:cxn ang="0">
                <a:pos x="connsiteX1" y="connsiteY1"/>
              </a:cxn>
              <a:cxn ang="0">
                <a:pos x="connsiteX2" y="connsiteY2"/>
              </a:cxn>
              <a:cxn ang="0">
                <a:pos x="connsiteX3" y="connsiteY3"/>
              </a:cxn>
            </a:cxnLst>
            <a:rect l="l" t="t" r="r" b="b"/>
            <a:pathLst>
              <a:path w="458788" h="1149350">
                <a:moveTo>
                  <a:pt x="0" y="0"/>
                </a:moveTo>
                <a:lnTo>
                  <a:pt x="458788" y="0"/>
                </a:lnTo>
                <a:lnTo>
                  <a:pt x="458788" y="1149350"/>
                </a:lnTo>
                <a:lnTo>
                  <a:pt x="0" y="0"/>
                </a:lnTo>
                <a:close/>
              </a:path>
            </a:pathLst>
          </a:custGeom>
          <a:solidFill>
            <a:schemeClr val="accent1"/>
          </a:solidFill>
        </p:spPr>
        <p:txBody>
          <a:bodyPr/>
          <a:lstStyle>
            <a:lvl1pPr>
              <a:defRPr baseline="0"/>
            </a:lvl1pPr>
          </a:lstStyle>
          <a:p>
            <a:pPr lvl="0"/>
            <a:r>
              <a:rPr lang="nl-BE" dirty="0"/>
              <a:t> </a:t>
            </a:r>
          </a:p>
        </p:txBody>
      </p:sp>
      <p:sp>
        <p:nvSpPr>
          <p:cNvPr id="117" name="Text Placeholder 4"/>
          <p:cNvSpPr>
            <a:spLocks noGrp="1"/>
          </p:cNvSpPr>
          <p:nvPr>
            <p:ph type="body" sz="quarter" idx="40" hasCustomPrompt="1"/>
          </p:nvPr>
        </p:nvSpPr>
        <p:spPr>
          <a:xfrm>
            <a:off x="11008458" y="3723277"/>
            <a:ext cx="458788" cy="1149350"/>
          </a:xfrm>
          <a:custGeom>
            <a:avLst/>
            <a:gdLst>
              <a:gd name="connsiteX0" fmla="*/ 0 w 458788"/>
              <a:gd name="connsiteY0" fmla="*/ 0 h 1149350"/>
              <a:gd name="connsiteX1" fmla="*/ 458788 w 458788"/>
              <a:gd name="connsiteY1" fmla="*/ 0 h 1149350"/>
              <a:gd name="connsiteX2" fmla="*/ 458788 w 458788"/>
              <a:gd name="connsiteY2" fmla="*/ 1149350 h 1149350"/>
              <a:gd name="connsiteX3" fmla="*/ 0 w 458788"/>
              <a:gd name="connsiteY3" fmla="*/ 1149350 h 1149350"/>
              <a:gd name="connsiteX4" fmla="*/ 0 w 458788"/>
              <a:gd name="connsiteY4" fmla="*/ 0 h 1149350"/>
              <a:gd name="connsiteX0" fmla="*/ 0 w 458788"/>
              <a:gd name="connsiteY0" fmla="*/ 0 h 1149350"/>
              <a:gd name="connsiteX1" fmla="*/ 458788 w 458788"/>
              <a:gd name="connsiteY1" fmla="*/ 0 h 1149350"/>
              <a:gd name="connsiteX2" fmla="*/ 458788 w 458788"/>
              <a:gd name="connsiteY2" fmla="*/ 1149350 h 1149350"/>
              <a:gd name="connsiteX3" fmla="*/ 0 w 458788"/>
              <a:gd name="connsiteY3" fmla="*/ 0 h 1149350"/>
            </a:gdLst>
            <a:ahLst/>
            <a:cxnLst>
              <a:cxn ang="0">
                <a:pos x="connsiteX0" y="connsiteY0"/>
              </a:cxn>
              <a:cxn ang="0">
                <a:pos x="connsiteX1" y="connsiteY1"/>
              </a:cxn>
              <a:cxn ang="0">
                <a:pos x="connsiteX2" y="connsiteY2"/>
              </a:cxn>
              <a:cxn ang="0">
                <a:pos x="connsiteX3" y="connsiteY3"/>
              </a:cxn>
            </a:cxnLst>
            <a:rect l="l" t="t" r="r" b="b"/>
            <a:pathLst>
              <a:path w="458788" h="1149350">
                <a:moveTo>
                  <a:pt x="0" y="0"/>
                </a:moveTo>
                <a:lnTo>
                  <a:pt x="458788" y="0"/>
                </a:lnTo>
                <a:lnTo>
                  <a:pt x="458788" y="1149350"/>
                </a:lnTo>
                <a:lnTo>
                  <a:pt x="0" y="0"/>
                </a:lnTo>
                <a:close/>
              </a:path>
            </a:pathLst>
          </a:custGeom>
          <a:solidFill>
            <a:schemeClr val="accent1"/>
          </a:solidFill>
        </p:spPr>
        <p:txBody>
          <a:bodyPr/>
          <a:lstStyle>
            <a:lvl1pPr>
              <a:defRPr baseline="0"/>
            </a:lvl1pPr>
          </a:lstStyle>
          <a:p>
            <a:pPr lvl="0"/>
            <a:r>
              <a:rPr lang="nl-BE" dirty="0"/>
              <a:t> </a:t>
            </a:r>
          </a:p>
        </p:txBody>
      </p:sp>
      <p:sp>
        <p:nvSpPr>
          <p:cNvPr id="118" name="Text Placeholder 4"/>
          <p:cNvSpPr>
            <a:spLocks noGrp="1"/>
          </p:cNvSpPr>
          <p:nvPr>
            <p:ph type="body" sz="quarter" idx="41" hasCustomPrompt="1"/>
          </p:nvPr>
        </p:nvSpPr>
        <p:spPr>
          <a:xfrm>
            <a:off x="11467246" y="3723277"/>
            <a:ext cx="458788" cy="1149350"/>
          </a:xfrm>
          <a:custGeom>
            <a:avLst/>
            <a:gdLst>
              <a:gd name="connsiteX0" fmla="*/ 0 w 458788"/>
              <a:gd name="connsiteY0" fmla="*/ 0 h 1149350"/>
              <a:gd name="connsiteX1" fmla="*/ 458788 w 458788"/>
              <a:gd name="connsiteY1" fmla="*/ 0 h 1149350"/>
              <a:gd name="connsiteX2" fmla="*/ 458788 w 458788"/>
              <a:gd name="connsiteY2" fmla="*/ 1149350 h 1149350"/>
              <a:gd name="connsiteX3" fmla="*/ 0 w 458788"/>
              <a:gd name="connsiteY3" fmla="*/ 1149350 h 1149350"/>
              <a:gd name="connsiteX4" fmla="*/ 0 w 458788"/>
              <a:gd name="connsiteY4" fmla="*/ 0 h 1149350"/>
              <a:gd name="connsiteX0" fmla="*/ 0 w 458788"/>
              <a:gd name="connsiteY0" fmla="*/ 0 h 1149350"/>
              <a:gd name="connsiteX1" fmla="*/ 458788 w 458788"/>
              <a:gd name="connsiteY1" fmla="*/ 0 h 1149350"/>
              <a:gd name="connsiteX2" fmla="*/ 458788 w 458788"/>
              <a:gd name="connsiteY2" fmla="*/ 1149350 h 1149350"/>
              <a:gd name="connsiteX3" fmla="*/ 0 w 458788"/>
              <a:gd name="connsiteY3" fmla="*/ 0 h 1149350"/>
            </a:gdLst>
            <a:ahLst/>
            <a:cxnLst>
              <a:cxn ang="0">
                <a:pos x="connsiteX0" y="connsiteY0"/>
              </a:cxn>
              <a:cxn ang="0">
                <a:pos x="connsiteX1" y="connsiteY1"/>
              </a:cxn>
              <a:cxn ang="0">
                <a:pos x="connsiteX2" y="connsiteY2"/>
              </a:cxn>
              <a:cxn ang="0">
                <a:pos x="connsiteX3" y="connsiteY3"/>
              </a:cxn>
            </a:cxnLst>
            <a:rect l="l" t="t" r="r" b="b"/>
            <a:pathLst>
              <a:path w="458788" h="1149350">
                <a:moveTo>
                  <a:pt x="0" y="0"/>
                </a:moveTo>
                <a:lnTo>
                  <a:pt x="458788" y="0"/>
                </a:lnTo>
                <a:lnTo>
                  <a:pt x="458788" y="1149350"/>
                </a:lnTo>
                <a:lnTo>
                  <a:pt x="0" y="0"/>
                </a:lnTo>
                <a:close/>
              </a:path>
            </a:pathLst>
          </a:custGeom>
          <a:solidFill>
            <a:schemeClr val="accent1"/>
          </a:solidFill>
        </p:spPr>
        <p:txBody>
          <a:bodyPr/>
          <a:lstStyle>
            <a:lvl1pPr>
              <a:defRPr baseline="0"/>
            </a:lvl1pPr>
          </a:lstStyle>
          <a:p>
            <a:pPr lvl="0"/>
            <a:r>
              <a:rPr lang="nl-BE" dirty="0"/>
              <a:t> </a:t>
            </a:r>
          </a:p>
        </p:txBody>
      </p:sp>
    </p:spTree>
    <p:extLst>
      <p:ext uri="{BB962C8B-B14F-4D97-AF65-F5344CB8AC3E}">
        <p14:creationId xmlns:p14="http://schemas.microsoft.com/office/powerpoint/2010/main" val="400454122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itle">
  <p:cSld name="Pääotsikko">
    <p:spTree>
      <p:nvGrpSpPr>
        <p:cNvPr id="1" name=""/>
        <p:cNvGrpSpPr/>
        <p:nvPr/>
      </p:nvGrpSpPr>
      <p:grpSpPr>
        <a:xfrm>
          <a:off x="0" y="0"/>
          <a:ext cx="0" cy="0"/>
          <a:chOff x="0" y="0"/>
          <a:chExt cx="0" cy="0"/>
        </a:xfrm>
      </p:grpSpPr>
      <p:sp>
        <p:nvSpPr>
          <p:cNvPr id="22" name="Suorakulmio 21"/>
          <p:cNvSpPr/>
          <p:nvPr userDrawn="1"/>
        </p:nvSpPr>
        <p:spPr>
          <a:xfrm>
            <a:off x="406401" y="1340767"/>
            <a:ext cx="11369524" cy="521968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Arial"/>
              <a:ea typeface="+mn-ea"/>
              <a:cs typeface="+mn-cs"/>
            </a:endParaRPr>
          </a:p>
        </p:txBody>
      </p:sp>
      <p:sp>
        <p:nvSpPr>
          <p:cNvPr id="2" name="Otsikko 1"/>
          <p:cNvSpPr>
            <a:spLocks noGrp="1"/>
          </p:cNvSpPr>
          <p:nvPr>
            <p:ph type="ctrTitle"/>
          </p:nvPr>
        </p:nvSpPr>
        <p:spPr>
          <a:xfrm>
            <a:off x="1083734" y="2327152"/>
            <a:ext cx="7807373" cy="1641909"/>
          </a:xfrm>
        </p:spPr>
        <p:txBody>
          <a:bodyPr anchor="t" anchorCtr="0">
            <a:noAutofit/>
          </a:bodyPr>
          <a:lstStyle>
            <a:lvl1pPr algn="l">
              <a:defRPr>
                <a:solidFill>
                  <a:srgbClr val="FFFFFF"/>
                </a:solidFill>
              </a:defRPr>
            </a:lvl1pPr>
          </a:lstStyle>
          <a:p>
            <a:r>
              <a:rPr lang="fi-FI"/>
              <a:t>Muokkaa perustyyl. napsautt.</a:t>
            </a:r>
            <a:endParaRPr lang="fi-FI" dirty="0"/>
          </a:p>
        </p:txBody>
      </p:sp>
      <p:sp>
        <p:nvSpPr>
          <p:cNvPr id="3" name="Alaotsikko 2"/>
          <p:cNvSpPr>
            <a:spLocks noGrp="1"/>
          </p:cNvSpPr>
          <p:nvPr>
            <p:ph type="subTitle" idx="1"/>
          </p:nvPr>
        </p:nvSpPr>
        <p:spPr>
          <a:xfrm>
            <a:off x="1083734" y="4412343"/>
            <a:ext cx="7807373" cy="1433708"/>
          </a:xfrm>
        </p:spPr>
        <p:txBody>
          <a:bodyPr>
            <a:normAutofit/>
          </a:bodyPr>
          <a:lstStyle>
            <a:lvl1pPr marL="0" indent="0" algn="l">
              <a:spcBef>
                <a:spcPts val="0"/>
              </a:spcBef>
              <a:buNone/>
              <a:defRPr sz="18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a:t>Muokkaa alaotsikon perustyyliä napsautt.</a:t>
            </a:r>
            <a:endParaRPr lang="fi-FI" dirty="0"/>
          </a:p>
        </p:txBody>
      </p:sp>
      <p:grpSp>
        <p:nvGrpSpPr>
          <p:cNvPr id="23" name="Ryhmä 22"/>
          <p:cNvGrpSpPr/>
          <p:nvPr userDrawn="1"/>
        </p:nvGrpSpPr>
        <p:grpSpPr>
          <a:xfrm>
            <a:off x="8713989" y="1771201"/>
            <a:ext cx="3062515" cy="4788197"/>
            <a:chOff x="3073400" y="304801"/>
            <a:chExt cx="3019425" cy="6294437"/>
          </a:xfrm>
          <a:solidFill>
            <a:srgbClr val="BCE5F9"/>
          </a:solidFill>
        </p:grpSpPr>
        <p:sp>
          <p:nvSpPr>
            <p:cNvPr id="24" name="Freeform 6"/>
            <p:cNvSpPr>
              <a:spLocks/>
            </p:cNvSpPr>
            <p:nvPr userDrawn="1"/>
          </p:nvSpPr>
          <p:spPr bwMode="auto">
            <a:xfrm>
              <a:off x="3500438" y="1771651"/>
              <a:ext cx="52387" cy="25400"/>
            </a:xfrm>
            <a:custGeom>
              <a:avLst/>
              <a:gdLst>
                <a:gd name="T0" fmla="*/ 94 w 188"/>
                <a:gd name="T1" fmla="*/ 95 h 95"/>
                <a:gd name="T2" fmla="*/ 188 w 188"/>
                <a:gd name="T3" fmla="*/ 0 h 95"/>
                <a:gd name="T4" fmla="*/ 154 w 188"/>
                <a:gd name="T5" fmla="*/ 0 h 95"/>
                <a:gd name="T6" fmla="*/ 94 w 188"/>
                <a:gd name="T7" fmla="*/ 61 h 95"/>
                <a:gd name="T8" fmla="*/ 34 w 188"/>
                <a:gd name="T9" fmla="*/ 0 h 95"/>
                <a:gd name="T10" fmla="*/ 0 w 188"/>
                <a:gd name="T11" fmla="*/ 0 h 95"/>
                <a:gd name="T12" fmla="*/ 94 w 188"/>
                <a:gd name="T13" fmla="*/ 95 h 95"/>
              </a:gdLst>
              <a:ahLst/>
              <a:cxnLst>
                <a:cxn ang="0">
                  <a:pos x="T0" y="T1"/>
                </a:cxn>
                <a:cxn ang="0">
                  <a:pos x="T2" y="T3"/>
                </a:cxn>
                <a:cxn ang="0">
                  <a:pos x="T4" y="T5"/>
                </a:cxn>
                <a:cxn ang="0">
                  <a:pos x="T6" y="T7"/>
                </a:cxn>
                <a:cxn ang="0">
                  <a:pos x="T8" y="T9"/>
                </a:cxn>
                <a:cxn ang="0">
                  <a:pos x="T10" y="T11"/>
                </a:cxn>
                <a:cxn ang="0">
                  <a:pos x="T12" y="T13"/>
                </a:cxn>
              </a:cxnLst>
              <a:rect l="0" t="0" r="r" b="b"/>
              <a:pathLst>
                <a:path w="188" h="95">
                  <a:moveTo>
                    <a:pt x="94" y="95"/>
                  </a:moveTo>
                  <a:cubicBezTo>
                    <a:pt x="146" y="95"/>
                    <a:pt x="188" y="53"/>
                    <a:pt x="188" y="0"/>
                  </a:cubicBezTo>
                  <a:lnTo>
                    <a:pt x="154" y="0"/>
                  </a:lnTo>
                  <a:cubicBezTo>
                    <a:pt x="154" y="34"/>
                    <a:pt x="127" y="61"/>
                    <a:pt x="94" y="61"/>
                  </a:cubicBezTo>
                  <a:cubicBezTo>
                    <a:pt x="61" y="61"/>
                    <a:pt x="34" y="34"/>
                    <a:pt x="34" y="0"/>
                  </a:cubicBezTo>
                  <a:lnTo>
                    <a:pt x="0" y="0"/>
                  </a:lnTo>
                  <a:cubicBezTo>
                    <a:pt x="0" y="53"/>
                    <a:pt x="42" y="95"/>
                    <a:pt x="94" y="9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Arial"/>
                <a:ea typeface="+mn-ea"/>
                <a:cs typeface="+mn-cs"/>
              </a:endParaRPr>
            </a:p>
          </p:txBody>
        </p:sp>
        <p:sp>
          <p:nvSpPr>
            <p:cNvPr id="25" name="Freeform 7"/>
            <p:cNvSpPr>
              <a:spLocks/>
            </p:cNvSpPr>
            <p:nvPr userDrawn="1"/>
          </p:nvSpPr>
          <p:spPr bwMode="auto">
            <a:xfrm>
              <a:off x="4541838" y="1771651"/>
              <a:ext cx="50800" cy="25400"/>
            </a:xfrm>
            <a:custGeom>
              <a:avLst/>
              <a:gdLst>
                <a:gd name="T0" fmla="*/ 94 w 188"/>
                <a:gd name="T1" fmla="*/ 95 h 95"/>
                <a:gd name="T2" fmla="*/ 188 w 188"/>
                <a:gd name="T3" fmla="*/ 0 h 95"/>
                <a:gd name="T4" fmla="*/ 154 w 188"/>
                <a:gd name="T5" fmla="*/ 0 h 95"/>
                <a:gd name="T6" fmla="*/ 94 w 188"/>
                <a:gd name="T7" fmla="*/ 61 h 95"/>
                <a:gd name="T8" fmla="*/ 34 w 188"/>
                <a:gd name="T9" fmla="*/ 0 h 95"/>
                <a:gd name="T10" fmla="*/ 0 w 188"/>
                <a:gd name="T11" fmla="*/ 0 h 95"/>
                <a:gd name="T12" fmla="*/ 94 w 188"/>
                <a:gd name="T13" fmla="*/ 95 h 95"/>
              </a:gdLst>
              <a:ahLst/>
              <a:cxnLst>
                <a:cxn ang="0">
                  <a:pos x="T0" y="T1"/>
                </a:cxn>
                <a:cxn ang="0">
                  <a:pos x="T2" y="T3"/>
                </a:cxn>
                <a:cxn ang="0">
                  <a:pos x="T4" y="T5"/>
                </a:cxn>
                <a:cxn ang="0">
                  <a:pos x="T6" y="T7"/>
                </a:cxn>
                <a:cxn ang="0">
                  <a:pos x="T8" y="T9"/>
                </a:cxn>
                <a:cxn ang="0">
                  <a:pos x="T10" y="T11"/>
                </a:cxn>
                <a:cxn ang="0">
                  <a:pos x="T12" y="T13"/>
                </a:cxn>
              </a:cxnLst>
              <a:rect l="0" t="0" r="r" b="b"/>
              <a:pathLst>
                <a:path w="188" h="95">
                  <a:moveTo>
                    <a:pt x="94" y="95"/>
                  </a:moveTo>
                  <a:cubicBezTo>
                    <a:pt x="146" y="95"/>
                    <a:pt x="188" y="53"/>
                    <a:pt x="188" y="0"/>
                  </a:cubicBezTo>
                  <a:lnTo>
                    <a:pt x="154" y="0"/>
                  </a:lnTo>
                  <a:cubicBezTo>
                    <a:pt x="154" y="34"/>
                    <a:pt x="127" y="61"/>
                    <a:pt x="94" y="61"/>
                  </a:cubicBezTo>
                  <a:cubicBezTo>
                    <a:pt x="61" y="61"/>
                    <a:pt x="34" y="34"/>
                    <a:pt x="34" y="0"/>
                  </a:cubicBezTo>
                  <a:lnTo>
                    <a:pt x="0" y="0"/>
                  </a:lnTo>
                  <a:cubicBezTo>
                    <a:pt x="0" y="53"/>
                    <a:pt x="42" y="95"/>
                    <a:pt x="94" y="9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Arial"/>
                <a:ea typeface="+mn-ea"/>
                <a:cs typeface="+mn-cs"/>
              </a:endParaRPr>
            </a:p>
          </p:txBody>
        </p:sp>
        <p:sp>
          <p:nvSpPr>
            <p:cNvPr id="26" name="Freeform 8"/>
            <p:cNvSpPr>
              <a:spLocks noEditPoints="1"/>
            </p:cNvSpPr>
            <p:nvPr userDrawn="1"/>
          </p:nvSpPr>
          <p:spPr bwMode="auto">
            <a:xfrm>
              <a:off x="4770438" y="1716088"/>
              <a:ext cx="496887" cy="42863"/>
            </a:xfrm>
            <a:custGeom>
              <a:avLst/>
              <a:gdLst>
                <a:gd name="T0" fmla="*/ 33 w 1829"/>
                <a:gd name="T1" fmla="*/ 34 h 158"/>
                <a:gd name="T2" fmla="*/ 1796 w 1829"/>
                <a:gd name="T3" fmla="*/ 34 h 158"/>
                <a:gd name="T4" fmla="*/ 1796 w 1829"/>
                <a:gd name="T5" fmla="*/ 124 h 158"/>
                <a:gd name="T6" fmla="*/ 33 w 1829"/>
                <a:gd name="T7" fmla="*/ 124 h 158"/>
                <a:gd name="T8" fmla="*/ 33 w 1829"/>
                <a:gd name="T9" fmla="*/ 34 h 158"/>
                <a:gd name="T10" fmla="*/ 0 w 1829"/>
                <a:gd name="T11" fmla="*/ 158 h 158"/>
                <a:gd name="T12" fmla="*/ 1829 w 1829"/>
                <a:gd name="T13" fmla="*/ 158 h 158"/>
                <a:gd name="T14" fmla="*/ 1829 w 1829"/>
                <a:gd name="T15" fmla="*/ 0 h 158"/>
                <a:gd name="T16" fmla="*/ 0 w 1829"/>
                <a:gd name="T17" fmla="*/ 0 h 158"/>
                <a:gd name="T18" fmla="*/ 0 w 1829"/>
                <a:gd name="T19" fmla="*/ 158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29" h="158">
                  <a:moveTo>
                    <a:pt x="33" y="34"/>
                  </a:moveTo>
                  <a:lnTo>
                    <a:pt x="1796" y="34"/>
                  </a:lnTo>
                  <a:lnTo>
                    <a:pt x="1796" y="124"/>
                  </a:lnTo>
                  <a:lnTo>
                    <a:pt x="33" y="124"/>
                  </a:lnTo>
                  <a:lnTo>
                    <a:pt x="33" y="34"/>
                  </a:lnTo>
                  <a:close/>
                  <a:moveTo>
                    <a:pt x="0" y="158"/>
                  </a:moveTo>
                  <a:lnTo>
                    <a:pt x="1829" y="158"/>
                  </a:lnTo>
                  <a:lnTo>
                    <a:pt x="1829" y="0"/>
                  </a:lnTo>
                  <a:lnTo>
                    <a:pt x="0" y="0"/>
                  </a:lnTo>
                  <a:lnTo>
                    <a:pt x="0" y="15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Arial"/>
                <a:ea typeface="+mn-ea"/>
                <a:cs typeface="+mn-cs"/>
              </a:endParaRPr>
            </a:p>
          </p:txBody>
        </p:sp>
        <p:sp>
          <p:nvSpPr>
            <p:cNvPr id="27" name="Freeform 9"/>
            <p:cNvSpPr>
              <a:spLocks noEditPoints="1"/>
            </p:cNvSpPr>
            <p:nvPr userDrawn="1"/>
          </p:nvSpPr>
          <p:spPr bwMode="auto">
            <a:xfrm>
              <a:off x="4813300" y="4757738"/>
              <a:ext cx="434975" cy="825500"/>
            </a:xfrm>
            <a:custGeom>
              <a:avLst/>
              <a:gdLst>
                <a:gd name="T0" fmla="*/ 797 w 1594"/>
                <a:gd name="T1" fmla="*/ 35 h 3036"/>
                <a:gd name="T2" fmla="*/ 1555 w 1594"/>
                <a:gd name="T3" fmla="*/ 726 h 3036"/>
                <a:gd name="T4" fmla="*/ 40 w 1594"/>
                <a:gd name="T5" fmla="*/ 726 h 3036"/>
                <a:gd name="T6" fmla="*/ 797 w 1594"/>
                <a:gd name="T7" fmla="*/ 35 h 3036"/>
                <a:gd name="T8" fmla="*/ 1561 w 1594"/>
                <a:gd name="T9" fmla="*/ 3002 h 3036"/>
                <a:gd name="T10" fmla="*/ 821 w 1594"/>
                <a:gd name="T11" fmla="*/ 3002 h 3036"/>
                <a:gd name="T12" fmla="*/ 821 w 1594"/>
                <a:gd name="T13" fmla="*/ 761 h 3036"/>
                <a:gd name="T14" fmla="*/ 1558 w 1594"/>
                <a:gd name="T15" fmla="*/ 761 h 3036"/>
                <a:gd name="T16" fmla="*/ 1561 w 1594"/>
                <a:gd name="T17" fmla="*/ 832 h 3036"/>
                <a:gd name="T18" fmla="*/ 1561 w 1594"/>
                <a:gd name="T19" fmla="*/ 3002 h 3036"/>
                <a:gd name="T20" fmla="*/ 33 w 1594"/>
                <a:gd name="T21" fmla="*/ 832 h 3036"/>
                <a:gd name="T22" fmla="*/ 36 w 1594"/>
                <a:gd name="T23" fmla="*/ 761 h 3036"/>
                <a:gd name="T24" fmla="*/ 788 w 1594"/>
                <a:gd name="T25" fmla="*/ 761 h 3036"/>
                <a:gd name="T26" fmla="*/ 788 w 1594"/>
                <a:gd name="T27" fmla="*/ 3002 h 3036"/>
                <a:gd name="T28" fmla="*/ 33 w 1594"/>
                <a:gd name="T29" fmla="*/ 3002 h 3036"/>
                <a:gd name="T30" fmla="*/ 33 w 1594"/>
                <a:gd name="T31" fmla="*/ 832 h 3036"/>
                <a:gd name="T32" fmla="*/ 0 w 1594"/>
                <a:gd name="T33" fmla="*/ 3036 h 3036"/>
                <a:gd name="T34" fmla="*/ 1594 w 1594"/>
                <a:gd name="T35" fmla="*/ 3036 h 3036"/>
                <a:gd name="T36" fmla="*/ 1594 w 1594"/>
                <a:gd name="T37" fmla="*/ 832 h 3036"/>
                <a:gd name="T38" fmla="*/ 797 w 1594"/>
                <a:gd name="T39" fmla="*/ 0 h 3036"/>
                <a:gd name="T40" fmla="*/ 0 w 1594"/>
                <a:gd name="T41" fmla="*/ 832 h 3036"/>
                <a:gd name="T42" fmla="*/ 0 w 1594"/>
                <a:gd name="T43" fmla="*/ 3036 h 30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594" h="3036">
                  <a:moveTo>
                    <a:pt x="797" y="35"/>
                  </a:moveTo>
                  <a:cubicBezTo>
                    <a:pt x="1184" y="35"/>
                    <a:pt x="1505" y="336"/>
                    <a:pt x="1555" y="726"/>
                  </a:cubicBezTo>
                  <a:lnTo>
                    <a:pt x="40" y="726"/>
                  </a:lnTo>
                  <a:cubicBezTo>
                    <a:pt x="89" y="336"/>
                    <a:pt x="410" y="35"/>
                    <a:pt x="797" y="35"/>
                  </a:cubicBezTo>
                  <a:close/>
                  <a:moveTo>
                    <a:pt x="1561" y="3002"/>
                  </a:moveTo>
                  <a:lnTo>
                    <a:pt x="821" y="3002"/>
                  </a:lnTo>
                  <a:lnTo>
                    <a:pt x="821" y="761"/>
                  </a:lnTo>
                  <a:lnTo>
                    <a:pt x="1558" y="761"/>
                  </a:lnTo>
                  <a:cubicBezTo>
                    <a:pt x="1560" y="784"/>
                    <a:pt x="1561" y="808"/>
                    <a:pt x="1561" y="832"/>
                  </a:cubicBezTo>
                  <a:lnTo>
                    <a:pt x="1561" y="3002"/>
                  </a:lnTo>
                  <a:close/>
                  <a:moveTo>
                    <a:pt x="33" y="832"/>
                  </a:moveTo>
                  <a:cubicBezTo>
                    <a:pt x="33" y="808"/>
                    <a:pt x="34" y="784"/>
                    <a:pt x="36" y="761"/>
                  </a:cubicBezTo>
                  <a:lnTo>
                    <a:pt x="788" y="761"/>
                  </a:lnTo>
                  <a:lnTo>
                    <a:pt x="788" y="3002"/>
                  </a:lnTo>
                  <a:lnTo>
                    <a:pt x="33" y="3002"/>
                  </a:lnTo>
                  <a:lnTo>
                    <a:pt x="33" y="832"/>
                  </a:lnTo>
                  <a:close/>
                  <a:moveTo>
                    <a:pt x="0" y="3036"/>
                  </a:moveTo>
                  <a:lnTo>
                    <a:pt x="1594" y="3036"/>
                  </a:lnTo>
                  <a:lnTo>
                    <a:pt x="1594" y="832"/>
                  </a:lnTo>
                  <a:cubicBezTo>
                    <a:pt x="1594" y="373"/>
                    <a:pt x="1237" y="0"/>
                    <a:pt x="797" y="0"/>
                  </a:cubicBezTo>
                  <a:cubicBezTo>
                    <a:pt x="358" y="0"/>
                    <a:pt x="0" y="373"/>
                    <a:pt x="0" y="832"/>
                  </a:cubicBezTo>
                  <a:lnTo>
                    <a:pt x="0" y="303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Arial"/>
                <a:ea typeface="+mn-ea"/>
                <a:cs typeface="+mn-cs"/>
              </a:endParaRPr>
            </a:p>
          </p:txBody>
        </p:sp>
        <p:sp>
          <p:nvSpPr>
            <p:cNvPr id="28" name="Freeform 10"/>
            <p:cNvSpPr>
              <a:spLocks noEditPoints="1"/>
            </p:cNvSpPr>
            <p:nvPr userDrawn="1"/>
          </p:nvSpPr>
          <p:spPr bwMode="auto">
            <a:xfrm>
              <a:off x="5845175" y="4757738"/>
              <a:ext cx="247650" cy="825500"/>
            </a:xfrm>
            <a:custGeom>
              <a:avLst/>
              <a:gdLst>
                <a:gd name="T0" fmla="*/ 798 w 907"/>
                <a:gd name="T1" fmla="*/ 35 h 3036"/>
                <a:gd name="T2" fmla="*/ 907 w 907"/>
                <a:gd name="T3" fmla="*/ 43 h 3036"/>
                <a:gd name="T4" fmla="*/ 907 w 907"/>
                <a:gd name="T5" fmla="*/ 8 h 3036"/>
                <a:gd name="T6" fmla="*/ 798 w 907"/>
                <a:gd name="T7" fmla="*/ 0 h 3036"/>
                <a:gd name="T8" fmla="*/ 0 w 907"/>
                <a:gd name="T9" fmla="*/ 832 h 3036"/>
                <a:gd name="T10" fmla="*/ 0 w 907"/>
                <a:gd name="T11" fmla="*/ 3036 h 3036"/>
                <a:gd name="T12" fmla="*/ 907 w 907"/>
                <a:gd name="T13" fmla="*/ 3036 h 3036"/>
                <a:gd name="T14" fmla="*/ 907 w 907"/>
                <a:gd name="T15" fmla="*/ 3002 h 3036"/>
                <a:gd name="T16" fmla="*/ 822 w 907"/>
                <a:gd name="T17" fmla="*/ 3002 h 3036"/>
                <a:gd name="T18" fmla="*/ 822 w 907"/>
                <a:gd name="T19" fmla="*/ 761 h 3036"/>
                <a:gd name="T20" fmla="*/ 907 w 907"/>
                <a:gd name="T21" fmla="*/ 761 h 3036"/>
                <a:gd name="T22" fmla="*/ 907 w 907"/>
                <a:gd name="T23" fmla="*/ 726 h 3036"/>
                <a:gd name="T24" fmla="*/ 40 w 907"/>
                <a:gd name="T25" fmla="*/ 726 h 3036"/>
                <a:gd name="T26" fmla="*/ 798 w 907"/>
                <a:gd name="T27" fmla="*/ 35 h 3036"/>
                <a:gd name="T28" fmla="*/ 33 w 907"/>
                <a:gd name="T29" fmla="*/ 832 h 3036"/>
                <a:gd name="T30" fmla="*/ 36 w 907"/>
                <a:gd name="T31" fmla="*/ 761 h 3036"/>
                <a:gd name="T32" fmla="*/ 789 w 907"/>
                <a:gd name="T33" fmla="*/ 761 h 3036"/>
                <a:gd name="T34" fmla="*/ 789 w 907"/>
                <a:gd name="T35" fmla="*/ 3002 h 3036"/>
                <a:gd name="T36" fmla="*/ 33 w 907"/>
                <a:gd name="T37" fmla="*/ 3002 h 3036"/>
                <a:gd name="T38" fmla="*/ 33 w 907"/>
                <a:gd name="T39" fmla="*/ 832 h 30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907" h="3036">
                  <a:moveTo>
                    <a:pt x="798" y="35"/>
                  </a:moveTo>
                  <a:cubicBezTo>
                    <a:pt x="835" y="35"/>
                    <a:pt x="871" y="37"/>
                    <a:pt x="907" y="43"/>
                  </a:cubicBezTo>
                  <a:lnTo>
                    <a:pt x="907" y="8"/>
                  </a:lnTo>
                  <a:cubicBezTo>
                    <a:pt x="871" y="3"/>
                    <a:pt x="835" y="0"/>
                    <a:pt x="798" y="0"/>
                  </a:cubicBezTo>
                  <a:cubicBezTo>
                    <a:pt x="358" y="0"/>
                    <a:pt x="0" y="373"/>
                    <a:pt x="0" y="832"/>
                  </a:cubicBezTo>
                  <a:lnTo>
                    <a:pt x="0" y="3036"/>
                  </a:lnTo>
                  <a:lnTo>
                    <a:pt x="907" y="3036"/>
                  </a:lnTo>
                  <a:lnTo>
                    <a:pt x="907" y="3002"/>
                  </a:lnTo>
                  <a:lnTo>
                    <a:pt x="822" y="3002"/>
                  </a:lnTo>
                  <a:lnTo>
                    <a:pt x="822" y="761"/>
                  </a:lnTo>
                  <a:lnTo>
                    <a:pt x="907" y="761"/>
                  </a:lnTo>
                  <a:lnTo>
                    <a:pt x="907" y="726"/>
                  </a:lnTo>
                  <a:lnTo>
                    <a:pt x="40" y="726"/>
                  </a:lnTo>
                  <a:cubicBezTo>
                    <a:pt x="90" y="336"/>
                    <a:pt x="410" y="35"/>
                    <a:pt x="798" y="35"/>
                  </a:cubicBezTo>
                  <a:close/>
                  <a:moveTo>
                    <a:pt x="33" y="832"/>
                  </a:moveTo>
                  <a:cubicBezTo>
                    <a:pt x="33" y="808"/>
                    <a:pt x="34" y="784"/>
                    <a:pt x="36" y="761"/>
                  </a:cubicBezTo>
                  <a:lnTo>
                    <a:pt x="789" y="761"/>
                  </a:lnTo>
                  <a:lnTo>
                    <a:pt x="789" y="3002"/>
                  </a:lnTo>
                  <a:lnTo>
                    <a:pt x="33" y="3002"/>
                  </a:lnTo>
                  <a:lnTo>
                    <a:pt x="33" y="8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Arial"/>
                <a:ea typeface="+mn-ea"/>
                <a:cs typeface="+mn-cs"/>
              </a:endParaRPr>
            </a:p>
          </p:txBody>
        </p:sp>
        <p:sp>
          <p:nvSpPr>
            <p:cNvPr id="29" name="Freeform 11"/>
            <p:cNvSpPr>
              <a:spLocks noEditPoints="1"/>
            </p:cNvSpPr>
            <p:nvPr userDrawn="1"/>
          </p:nvSpPr>
          <p:spPr bwMode="auto">
            <a:xfrm>
              <a:off x="3248025" y="4465638"/>
              <a:ext cx="2844800" cy="2133600"/>
            </a:xfrm>
            <a:custGeom>
              <a:avLst/>
              <a:gdLst>
                <a:gd name="T0" fmla="*/ 6540 w 10451"/>
                <a:gd name="T1" fmla="*/ 7644 h 7839"/>
                <a:gd name="T2" fmla="*/ 10451 w 10451"/>
                <a:gd name="T3" fmla="*/ 7027 h 7839"/>
                <a:gd name="T4" fmla="*/ 9703 w 10451"/>
                <a:gd name="T5" fmla="*/ 6316 h 7839"/>
                <a:gd name="T6" fmla="*/ 9336 w 10451"/>
                <a:gd name="T7" fmla="*/ 4830 h 7839"/>
                <a:gd name="T8" fmla="*/ 9475 w 10451"/>
                <a:gd name="T9" fmla="*/ 1320 h 7839"/>
                <a:gd name="T10" fmla="*/ 9295 w 10451"/>
                <a:gd name="T11" fmla="*/ 30 h 7839"/>
                <a:gd name="T12" fmla="*/ 2525 w 10451"/>
                <a:gd name="T13" fmla="*/ 24 h 7839"/>
                <a:gd name="T14" fmla="*/ 215 w 10451"/>
                <a:gd name="T15" fmla="*/ 3332 h 7839"/>
                <a:gd name="T16" fmla="*/ 38 w 10451"/>
                <a:gd name="T17" fmla="*/ 7071 h 7839"/>
                <a:gd name="T18" fmla="*/ 248 w 10451"/>
                <a:gd name="T19" fmla="*/ 5486 h 7839"/>
                <a:gd name="T20" fmla="*/ 1037 w 10451"/>
                <a:gd name="T21" fmla="*/ 4154 h 7839"/>
                <a:gd name="T22" fmla="*/ 961 w 10451"/>
                <a:gd name="T23" fmla="*/ 3332 h 7839"/>
                <a:gd name="T24" fmla="*/ 919 w 10451"/>
                <a:gd name="T25" fmla="*/ 2260 h 7839"/>
                <a:gd name="T26" fmla="*/ 290 w 10451"/>
                <a:gd name="T27" fmla="*/ 421 h 7839"/>
                <a:gd name="T28" fmla="*/ 2124 w 10451"/>
                <a:gd name="T29" fmla="*/ 34 h 7839"/>
                <a:gd name="T30" fmla="*/ 3352 w 10451"/>
                <a:gd name="T31" fmla="*/ 924 h 7839"/>
                <a:gd name="T32" fmla="*/ 6263 w 10451"/>
                <a:gd name="T33" fmla="*/ 34 h 7839"/>
                <a:gd name="T34" fmla="*/ 7093 w 10451"/>
                <a:gd name="T35" fmla="*/ 942 h 7839"/>
                <a:gd name="T36" fmla="*/ 10093 w 10451"/>
                <a:gd name="T37" fmla="*/ 80 h 7839"/>
                <a:gd name="T38" fmla="*/ 5129 w 10451"/>
                <a:gd name="T39" fmla="*/ 5245 h 7839"/>
                <a:gd name="T40" fmla="*/ 1653 w 10451"/>
                <a:gd name="T41" fmla="*/ 4154 h 7839"/>
                <a:gd name="T42" fmla="*/ 1482 w 10451"/>
                <a:gd name="T43" fmla="*/ 808 h 7839"/>
                <a:gd name="T44" fmla="*/ 4549 w 10451"/>
                <a:gd name="T45" fmla="*/ 421 h 7839"/>
                <a:gd name="T46" fmla="*/ 4470 w 10451"/>
                <a:gd name="T47" fmla="*/ 1106 h 7839"/>
                <a:gd name="T48" fmla="*/ 5074 w 10451"/>
                <a:gd name="T49" fmla="*/ 1922 h 7839"/>
                <a:gd name="T50" fmla="*/ 4650 w 10451"/>
                <a:gd name="T51" fmla="*/ 4405 h 7839"/>
                <a:gd name="T52" fmla="*/ 5192 w 10451"/>
                <a:gd name="T53" fmla="*/ 3318 h 7839"/>
                <a:gd name="T54" fmla="*/ 5149 w 10451"/>
                <a:gd name="T55" fmla="*/ 1966 h 7839"/>
                <a:gd name="T56" fmla="*/ 3559 w 10451"/>
                <a:gd name="T57" fmla="*/ 1118 h 7839"/>
                <a:gd name="T58" fmla="*/ 4146 w 10451"/>
                <a:gd name="T59" fmla="*/ 2216 h 7839"/>
                <a:gd name="T60" fmla="*/ 4104 w 10451"/>
                <a:gd name="T61" fmla="*/ 3318 h 7839"/>
                <a:gd name="T62" fmla="*/ 3857 w 10451"/>
                <a:gd name="T63" fmla="*/ 4440 h 7839"/>
                <a:gd name="T64" fmla="*/ 5149 w 10451"/>
                <a:gd name="T65" fmla="*/ 4830 h 7839"/>
                <a:gd name="T66" fmla="*/ 9107 w 10451"/>
                <a:gd name="T67" fmla="*/ 465 h 7839"/>
                <a:gd name="T68" fmla="*/ 7508 w 10451"/>
                <a:gd name="T69" fmla="*/ 1408 h 7839"/>
                <a:gd name="T70" fmla="*/ 8498 w 10451"/>
                <a:gd name="T71" fmla="*/ 1527 h 7839"/>
                <a:gd name="T72" fmla="*/ 8025 w 10451"/>
                <a:gd name="T73" fmla="*/ 2975 h 7839"/>
                <a:gd name="T74" fmla="*/ 8454 w 10451"/>
                <a:gd name="T75" fmla="*/ 3724 h 7839"/>
                <a:gd name="T76" fmla="*/ 9303 w 10451"/>
                <a:gd name="T77" fmla="*/ 2338 h 7839"/>
                <a:gd name="T78" fmla="*/ 8994 w 10451"/>
                <a:gd name="T79" fmla="*/ 1140 h 7839"/>
                <a:gd name="T80" fmla="*/ 7619 w 10451"/>
                <a:gd name="T81" fmla="*/ 2216 h 7839"/>
                <a:gd name="T82" fmla="*/ 8336 w 10451"/>
                <a:gd name="T83" fmla="*/ 3009 h 7839"/>
                <a:gd name="T84" fmla="*/ 7908 w 10451"/>
                <a:gd name="T85" fmla="*/ 4405 h 7839"/>
                <a:gd name="T86" fmla="*/ 9303 w 10451"/>
                <a:gd name="T87" fmla="*/ 4830 h 7839"/>
                <a:gd name="T88" fmla="*/ 9621 w 10451"/>
                <a:gd name="T89" fmla="*/ 1093 h 7839"/>
                <a:gd name="T90" fmla="*/ 6861 w 10451"/>
                <a:gd name="T91" fmla="*/ 867 h 7839"/>
                <a:gd name="T92" fmla="*/ 7615 w 10451"/>
                <a:gd name="T93" fmla="*/ 4050 h 7839"/>
                <a:gd name="T94" fmla="*/ 5975 w 10451"/>
                <a:gd name="T95" fmla="*/ 976 h 7839"/>
                <a:gd name="T96" fmla="*/ 2469 w 10451"/>
                <a:gd name="T97" fmla="*/ 867 h 7839"/>
                <a:gd name="T98" fmla="*/ 3811 w 10451"/>
                <a:gd name="T99" fmla="*/ 2992 h 7839"/>
                <a:gd name="T100" fmla="*/ 1792 w 10451"/>
                <a:gd name="T101" fmla="*/ 1546 h 7839"/>
                <a:gd name="T102" fmla="*/ 681 w 10451"/>
                <a:gd name="T103" fmla="*/ 1062 h 7839"/>
                <a:gd name="T104" fmla="*/ 1655 w 10451"/>
                <a:gd name="T105" fmla="*/ 1888 h 7839"/>
                <a:gd name="T106" fmla="*/ 1388 w 10451"/>
                <a:gd name="T107" fmla="*/ 3782 h 7839"/>
                <a:gd name="T108" fmla="*/ 7871 w 10451"/>
                <a:gd name="T109" fmla="*/ 6394 h 7839"/>
                <a:gd name="T110" fmla="*/ 4158 w 10451"/>
                <a:gd name="T111" fmla="*/ 6394 h 7839"/>
                <a:gd name="T112" fmla="*/ 2042 w 10451"/>
                <a:gd name="T113" fmla="*/ 5921 h 7839"/>
                <a:gd name="T114" fmla="*/ 5839 w 10451"/>
                <a:gd name="T115" fmla="*/ 5999 h 7839"/>
                <a:gd name="T116" fmla="*/ 5670 w 10451"/>
                <a:gd name="T117" fmla="*/ 5921 h 7839"/>
                <a:gd name="T118" fmla="*/ 9628 w 10451"/>
                <a:gd name="T119" fmla="*/ 6360 h 7839"/>
                <a:gd name="T120" fmla="*/ 1037 w 10451"/>
                <a:gd name="T121" fmla="*/ 5921 h 7839"/>
                <a:gd name="T122" fmla="*/ 5611 w 10451"/>
                <a:gd name="T123" fmla="*/ 7053 h 7839"/>
                <a:gd name="T124" fmla="*/ 8372 w 10451"/>
                <a:gd name="T125" fmla="*/ 7566 h 78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0451" h="7839">
                  <a:moveTo>
                    <a:pt x="0" y="7839"/>
                  </a:moveTo>
                  <a:lnTo>
                    <a:pt x="33" y="7839"/>
                  </a:lnTo>
                  <a:lnTo>
                    <a:pt x="33" y="7644"/>
                  </a:lnTo>
                  <a:cubicBezTo>
                    <a:pt x="33" y="7620"/>
                    <a:pt x="52" y="7600"/>
                    <a:pt x="75" y="7600"/>
                  </a:cubicBezTo>
                  <a:lnTo>
                    <a:pt x="80" y="7600"/>
                  </a:lnTo>
                  <a:lnTo>
                    <a:pt x="894" y="7600"/>
                  </a:lnTo>
                  <a:cubicBezTo>
                    <a:pt x="918" y="7600"/>
                    <a:pt x="936" y="7620"/>
                    <a:pt x="936" y="7644"/>
                  </a:cubicBezTo>
                  <a:lnTo>
                    <a:pt x="936" y="7839"/>
                  </a:lnTo>
                  <a:lnTo>
                    <a:pt x="969" y="7839"/>
                  </a:lnTo>
                  <a:lnTo>
                    <a:pt x="969" y="7644"/>
                  </a:lnTo>
                  <a:cubicBezTo>
                    <a:pt x="969" y="7620"/>
                    <a:pt x="988" y="7600"/>
                    <a:pt x="1012" y="7600"/>
                  </a:cubicBezTo>
                  <a:lnTo>
                    <a:pt x="1836" y="7600"/>
                  </a:lnTo>
                  <a:lnTo>
                    <a:pt x="1948" y="7600"/>
                  </a:lnTo>
                  <a:lnTo>
                    <a:pt x="2768" y="7600"/>
                  </a:lnTo>
                  <a:cubicBezTo>
                    <a:pt x="2785" y="7600"/>
                    <a:pt x="2800" y="7611"/>
                    <a:pt x="2806" y="7627"/>
                  </a:cubicBezTo>
                  <a:cubicBezTo>
                    <a:pt x="2805" y="7632"/>
                    <a:pt x="2804" y="7638"/>
                    <a:pt x="2804" y="7644"/>
                  </a:cubicBezTo>
                  <a:lnTo>
                    <a:pt x="2804" y="7839"/>
                  </a:lnTo>
                  <a:lnTo>
                    <a:pt x="2843" y="7839"/>
                  </a:lnTo>
                  <a:lnTo>
                    <a:pt x="2843" y="7644"/>
                  </a:lnTo>
                  <a:cubicBezTo>
                    <a:pt x="2843" y="7638"/>
                    <a:pt x="2842" y="7632"/>
                    <a:pt x="2841" y="7627"/>
                  </a:cubicBezTo>
                  <a:cubicBezTo>
                    <a:pt x="2847" y="7611"/>
                    <a:pt x="2862" y="7600"/>
                    <a:pt x="2880" y="7600"/>
                  </a:cubicBezTo>
                  <a:lnTo>
                    <a:pt x="3704" y="7600"/>
                  </a:lnTo>
                  <a:lnTo>
                    <a:pt x="3816" y="7600"/>
                  </a:lnTo>
                  <a:lnTo>
                    <a:pt x="4636" y="7600"/>
                  </a:lnTo>
                  <a:cubicBezTo>
                    <a:pt x="4653" y="7600"/>
                    <a:pt x="4668" y="7611"/>
                    <a:pt x="4674" y="7627"/>
                  </a:cubicBezTo>
                  <a:cubicBezTo>
                    <a:pt x="4673" y="7632"/>
                    <a:pt x="4672" y="7638"/>
                    <a:pt x="4672" y="7644"/>
                  </a:cubicBezTo>
                  <a:lnTo>
                    <a:pt x="4672" y="7839"/>
                  </a:lnTo>
                  <a:lnTo>
                    <a:pt x="4711" y="7839"/>
                  </a:lnTo>
                  <a:lnTo>
                    <a:pt x="4711" y="7644"/>
                  </a:lnTo>
                  <a:cubicBezTo>
                    <a:pt x="4711" y="7638"/>
                    <a:pt x="4710" y="7632"/>
                    <a:pt x="4709" y="7627"/>
                  </a:cubicBezTo>
                  <a:cubicBezTo>
                    <a:pt x="4715" y="7611"/>
                    <a:pt x="4730" y="7600"/>
                    <a:pt x="4748" y="7600"/>
                  </a:cubicBezTo>
                  <a:lnTo>
                    <a:pt x="5572" y="7600"/>
                  </a:lnTo>
                  <a:lnTo>
                    <a:pt x="5684" y="7600"/>
                  </a:lnTo>
                  <a:lnTo>
                    <a:pt x="6504" y="7600"/>
                  </a:lnTo>
                  <a:cubicBezTo>
                    <a:pt x="6521" y="7600"/>
                    <a:pt x="6536" y="7611"/>
                    <a:pt x="6542" y="7627"/>
                  </a:cubicBezTo>
                  <a:cubicBezTo>
                    <a:pt x="6541" y="7632"/>
                    <a:pt x="6540" y="7638"/>
                    <a:pt x="6540" y="7644"/>
                  </a:cubicBezTo>
                  <a:lnTo>
                    <a:pt x="6540" y="7839"/>
                  </a:lnTo>
                  <a:lnTo>
                    <a:pt x="6579" y="7839"/>
                  </a:lnTo>
                  <a:lnTo>
                    <a:pt x="6579" y="7644"/>
                  </a:lnTo>
                  <a:cubicBezTo>
                    <a:pt x="6579" y="7638"/>
                    <a:pt x="6578" y="7632"/>
                    <a:pt x="6577" y="7627"/>
                  </a:cubicBezTo>
                  <a:cubicBezTo>
                    <a:pt x="6583" y="7611"/>
                    <a:pt x="6598" y="7600"/>
                    <a:pt x="6616" y="7600"/>
                  </a:cubicBezTo>
                  <a:lnTo>
                    <a:pt x="7440" y="7600"/>
                  </a:lnTo>
                  <a:lnTo>
                    <a:pt x="7552" y="7600"/>
                  </a:lnTo>
                  <a:lnTo>
                    <a:pt x="8372" y="7600"/>
                  </a:lnTo>
                  <a:cubicBezTo>
                    <a:pt x="8389" y="7600"/>
                    <a:pt x="8404" y="7611"/>
                    <a:pt x="8410" y="7627"/>
                  </a:cubicBezTo>
                  <a:cubicBezTo>
                    <a:pt x="8409" y="7632"/>
                    <a:pt x="8408" y="7638"/>
                    <a:pt x="8408" y="7644"/>
                  </a:cubicBezTo>
                  <a:lnTo>
                    <a:pt x="8408" y="7839"/>
                  </a:lnTo>
                  <a:lnTo>
                    <a:pt x="8447" y="7839"/>
                  </a:lnTo>
                  <a:lnTo>
                    <a:pt x="8447" y="7644"/>
                  </a:lnTo>
                  <a:cubicBezTo>
                    <a:pt x="8447" y="7638"/>
                    <a:pt x="8446" y="7632"/>
                    <a:pt x="8445" y="7627"/>
                  </a:cubicBezTo>
                  <a:cubicBezTo>
                    <a:pt x="8451" y="7611"/>
                    <a:pt x="8466" y="7600"/>
                    <a:pt x="8484" y="7600"/>
                  </a:cubicBezTo>
                  <a:lnTo>
                    <a:pt x="9308" y="7600"/>
                  </a:lnTo>
                  <a:lnTo>
                    <a:pt x="9420" y="7600"/>
                  </a:lnTo>
                  <a:lnTo>
                    <a:pt x="10240" y="7600"/>
                  </a:lnTo>
                  <a:cubicBezTo>
                    <a:pt x="10257" y="7600"/>
                    <a:pt x="10272" y="7611"/>
                    <a:pt x="10278" y="7627"/>
                  </a:cubicBezTo>
                  <a:cubicBezTo>
                    <a:pt x="10277" y="7632"/>
                    <a:pt x="10276" y="7638"/>
                    <a:pt x="10276" y="7644"/>
                  </a:cubicBezTo>
                  <a:lnTo>
                    <a:pt x="10276" y="7839"/>
                  </a:lnTo>
                  <a:lnTo>
                    <a:pt x="10315" y="7839"/>
                  </a:lnTo>
                  <a:lnTo>
                    <a:pt x="10315" y="7644"/>
                  </a:lnTo>
                  <a:cubicBezTo>
                    <a:pt x="10315" y="7638"/>
                    <a:pt x="10314" y="7632"/>
                    <a:pt x="10313" y="7627"/>
                  </a:cubicBezTo>
                  <a:cubicBezTo>
                    <a:pt x="10319" y="7611"/>
                    <a:pt x="10334" y="7600"/>
                    <a:pt x="10352" y="7600"/>
                  </a:cubicBezTo>
                  <a:lnTo>
                    <a:pt x="10451" y="7600"/>
                  </a:lnTo>
                  <a:lnTo>
                    <a:pt x="10451" y="7566"/>
                  </a:lnTo>
                  <a:lnTo>
                    <a:pt x="10352" y="7566"/>
                  </a:lnTo>
                  <a:lnTo>
                    <a:pt x="10240" y="7566"/>
                  </a:lnTo>
                  <a:lnTo>
                    <a:pt x="9420" y="7566"/>
                  </a:lnTo>
                  <a:cubicBezTo>
                    <a:pt x="9403" y="7566"/>
                    <a:pt x="9388" y="7555"/>
                    <a:pt x="9382" y="7539"/>
                  </a:cubicBezTo>
                  <a:cubicBezTo>
                    <a:pt x="9383" y="7533"/>
                    <a:pt x="9383" y="7528"/>
                    <a:pt x="9383" y="7522"/>
                  </a:cubicBezTo>
                  <a:lnTo>
                    <a:pt x="9383" y="7071"/>
                  </a:lnTo>
                  <a:cubicBezTo>
                    <a:pt x="9383" y="7065"/>
                    <a:pt x="9383" y="7059"/>
                    <a:pt x="9382" y="7053"/>
                  </a:cubicBezTo>
                  <a:cubicBezTo>
                    <a:pt x="9388" y="7038"/>
                    <a:pt x="9403" y="7027"/>
                    <a:pt x="9420" y="7027"/>
                  </a:cubicBezTo>
                  <a:lnTo>
                    <a:pt x="10451" y="7027"/>
                  </a:lnTo>
                  <a:lnTo>
                    <a:pt x="10451" y="6992"/>
                  </a:lnTo>
                  <a:lnTo>
                    <a:pt x="9420" y="6992"/>
                  </a:lnTo>
                  <a:lnTo>
                    <a:pt x="9308" y="6992"/>
                  </a:lnTo>
                  <a:lnTo>
                    <a:pt x="7552" y="6992"/>
                  </a:lnTo>
                  <a:lnTo>
                    <a:pt x="7440" y="6992"/>
                  </a:lnTo>
                  <a:lnTo>
                    <a:pt x="5684" y="6992"/>
                  </a:lnTo>
                  <a:lnTo>
                    <a:pt x="5572" y="6992"/>
                  </a:lnTo>
                  <a:lnTo>
                    <a:pt x="3816" y="6992"/>
                  </a:lnTo>
                  <a:lnTo>
                    <a:pt x="3704" y="6992"/>
                  </a:lnTo>
                  <a:lnTo>
                    <a:pt x="1948" y="6992"/>
                  </a:lnTo>
                  <a:lnTo>
                    <a:pt x="1836" y="6992"/>
                  </a:lnTo>
                  <a:lnTo>
                    <a:pt x="93" y="6992"/>
                  </a:lnTo>
                  <a:lnTo>
                    <a:pt x="93" y="6864"/>
                  </a:lnTo>
                  <a:lnTo>
                    <a:pt x="290" y="6864"/>
                  </a:lnTo>
                  <a:lnTo>
                    <a:pt x="964" y="6864"/>
                  </a:lnTo>
                  <a:lnTo>
                    <a:pt x="1082" y="6864"/>
                  </a:lnTo>
                  <a:lnTo>
                    <a:pt x="2000" y="6864"/>
                  </a:lnTo>
                  <a:lnTo>
                    <a:pt x="2042" y="6864"/>
                  </a:lnTo>
                  <a:lnTo>
                    <a:pt x="3518" y="6864"/>
                  </a:lnTo>
                  <a:lnTo>
                    <a:pt x="3560" y="6864"/>
                  </a:lnTo>
                  <a:lnTo>
                    <a:pt x="4630" y="6864"/>
                  </a:lnTo>
                  <a:lnTo>
                    <a:pt x="4747" y="6864"/>
                  </a:lnTo>
                  <a:lnTo>
                    <a:pt x="5797" y="6864"/>
                  </a:lnTo>
                  <a:lnTo>
                    <a:pt x="5839" y="6864"/>
                  </a:lnTo>
                  <a:lnTo>
                    <a:pt x="7348" y="6864"/>
                  </a:lnTo>
                  <a:lnTo>
                    <a:pt x="7391" y="6864"/>
                  </a:lnTo>
                  <a:lnTo>
                    <a:pt x="8460" y="6864"/>
                  </a:lnTo>
                  <a:lnTo>
                    <a:pt x="8578" y="6864"/>
                  </a:lnTo>
                  <a:lnTo>
                    <a:pt x="9628" y="6864"/>
                  </a:lnTo>
                  <a:lnTo>
                    <a:pt x="9670" y="6864"/>
                  </a:lnTo>
                  <a:lnTo>
                    <a:pt x="10451" y="6864"/>
                  </a:lnTo>
                  <a:lnTo>
                    <a:pt x="10451" y="6830"/>
                  </a:lnTo>
                  <a:lnTo>
                    <a:pt x="9703" y="6830"/>
                  </a:lnTo>
                  <a:lnTo>
                    <a:pt x="9703" y="6786"/>
                  </a:lnTo>
                  <a:lnTo>
                    <a:pt x="9703" y="6438"/>
                  </a:lnTo>
                  <a:lnTo>
                    <a:pt x="9703" y="6316"/>
                  </a:lnTo>
                  <a:lnTo>
                    <a:pt x="9703" y="5999"/>
                  </a:lnTo>
                  <a:lnTo>
                    <a:pt x="9703" y="5955"/>
                  </a:lnTo>
                  <a:lnTo>
                    <a:pt x="10451" y="5955"/>
                  </a:lnTo>
                  <a:lnTo>
                    <a:pt x="10451" y="5921"/>
                  </a:lnTo>
                  <a:lnTo>
                    <a:pt x="9670" y="5921"/>
                  </a:lnTo>
                  <a:lnTo>
                    <a:pt x="9628" y="5921"/>
                  </a:lnTo>
                  <a:lnTo>
                    <a:pt x="9451" y="5921"/>
                  </a:lnTo>
                  <a:cubicBezTo>
                    <a:pt x="9428" y="5921"/>
                    <a:pt x="9409" y="5901"/>
                    <a:pt x="9409" y="5877"/>
                  </a:cubicBezTo>
                  <a:lnTo>
                    <a:pt x="9409" y="5486"/>
                  </a:lnTo>
                  <a:cubicBezTo>
                    <a:pt x="9409" y="5462"/>
                    <a:pt x="9428" y="5442"/>
                    <a:pt x="9451" y="5442"/>
                  </a:cubicBezTo>
                  <a:lnTo>
                    <a:pt x="10451" y="5442"/>
                  </a:lnTo>
                  <a:lnTo>
                    <a:pt x="10451" y="5408"/>
                  </a:lnTo>
                  <a:lnTo>
                    <a:pt x="9451" y="5408"/>
                  </a:lnTo>
                  <a:lnTo>
                    <a:pt x="9330" y="5408"/>
                  </a:lnTo>
                  <a:lnTo>
                    <a:pt x="8524" y="5408"/>
                  </a:lnTo>
                  <a:lnTo>
                    <a:pt x="8407" y="5408"/>
                  </a:lnTo>
                  <a:lnTo>
                    <a:pt x="7585" y="5408"/>
                  </a:lnTo>
                  <a:lnTo>
                    <a:pt x="7468" y="5408"/>
                  </a:lnTo>
                  <a:lnTo>
                    <a:pt x="5670" y="5408"/>
                  </a:lnTo>
                  <a:lnTo>
                    <a:pt x="5553" y="5408"/>
                  </a:lnTo>
                  <a:lnTo>
                    <a:pt x="4707" y="5408"/>
                  </a:lnTo>
                  <a:lnTo>
                    <a:pt x="4589" y="5408"/>
                  </a:lnTo>
                  <a:lnTo>
                    <a:pt x="3726" y="5408"/>
                  </a:lnTo>
                  <a:lnTo>
                    <a:pt x="3609" y="5408"/>
                  </a:lnTo>
                  <a:lnTo>
                    <a:pt x="1902" y="5408"/>
                  </a:lnTo>
                  <a:lnTo>
                    <a:pt x="1784" y="5408"/>
                  </a:lnTo>
                  <a:lnTo>
                    <a:pt x="1037" y="5408"/>
                  </a:lnTo>
                  <a:lnTo>
                    <a:pt x="919" y="5408"/>
                  </a:lnTo>
                  <a:lnTo>
                    <a:pt x="290" y="5408"/>
                  </a:lnTo>
                  <a:lnTo>
                    <a:pt x="93" y="5408"/>
                  </a:lnTo>
                  <a:lnTo>
                    <a:pt x="93" y="5279"/>
                  </a:lnTo>
                  <a:lnTo>
                    <a:pt x="10451" y="5279"/>
                  </a:lnTo>
                  <a:lnTo>
                    <a:pt x="10451" y="5245"/>
                  </a:lnTo>
                  <a:lnTo>
                    <a:pt x="9316" y="5245"/>
                  </a:lnTo>
                  <a:cubicBezTo>
                    <a:pt x="9328" y="5231"/>
                    <a:pt x="9336" y="5212"/>
                    <a:pt x="9336" y="5192"/>
                  </a:cubicBezTo>
                  <a:lnTo>
                    <a:pt x="9336" y="4830"/>
                  </a:lnTo>
                  <a:cubicBezTo>
                    <a:pt x="9336" y="4805"/>
                    <a:pt x="9324" y="4783"/>
                    <a:pt x="9307" y="4769"/>
                  </a:cubicBezTo>
                  <a:cubicBezTo>
                    <a:pt x="9324" y="4754"/>
                    <a:pt x="9336" y="4732"/>
                    <a:pt x="9336" y="4708"/>
                  </a:cubicBezTo>
                  <a:lnTo>
                    <a:pt x="9336" y="4483"/>
                  </a:lnTo>
                  <a:cubicBezTo>
                    <a:pt x="9336" y="4459"/>
                    <a:pt x="9324" y="4437"/>
                    <a:pt x="9307" y="4422"/>
                  </a:cubicBezTo>
                  <a:cubicBezTo>
                    <a:pt x="9324" y="4408"/>
                    <a:pt x="9336" y="4386"/>
                    <a:pt x="9336" y="4361"/>
                  </a:cubicBezTo>
                  <a:lnTo>
                    <a:pt x="9336" y="4302"/>
                  </a:lnTo>
                  <a:lnTo>
                    <a:pt x="10451" y="4302"/>
                  </a:lnTo>
                  <a:lnTo>
                    <a:pt x="10451" y="4267"/>
                  </a:lnTo>
                  <a:lnTo>
                    <a:pt x="9336" y="4267"/>
                  </a:lnTo>
                  <a:lnTo>
                    <a:pt x="9336" y="4111"/>
                  </a:lnTo>
                  <a:cubicBezTo>
                    <a:pt x="9336" y="4087"/>
                    <a:pt x="9324" y="4065"/>
                    <a:pt x="9307" y="4050"/>
                  </a:cubicBezTo>
                  <a:cubicBezTo>
                    <a:pt x="9324" y="4036"/>
                    <a:pt x="9336" y="4014"/>
                    <a:pt x="9336" y="3989"/>
                  </a:cubicBezTo>
                  <a:lnTo>
                    <a:pt x="9336" y="3768"/>
                  </a:lnTo>
                  <a:cubicBezTo>
                    <a:pt x="9336" y="3743"/>
                    <a:pt x="9324" y="3722"/>
                    <a:pt x="9307" y="3707"/>
                  </a:cubicBezTo>
                  <a:cubicBezTo>
                    <a:pt x="9324" y="3693"/>
                    <a:pt x="9336" y="3671"/>
                    <a:pt x="9336" y="3646"/>
                  </a:cubicBezTo>
                  <a:lnTo>
                    <a:pt x="9336" y="3396"/>
                  </a:lnTo>
                  <a:cubicBezTo>
                    <a:pt x="9336" y="3371"/>
                    <a:pt x="9324" y="3350"/>
                    <a:pt x="9307" y="3335"/>
                  </a:cubicBezTo>
                  <a:cubicBezTo>
                    <a:pt x="9324" y="3321"/>
                    <a:pt x="9336" y="3299"/>
                    <a:pt x="9336" y="3274"/>
                  </a:cubicBezTo>
                  <a:lnTo>
                    <a:pt x="9336" y="3053"/>
                  </a:lnTo>
                  <a:cubicBezTo>
                    <a:pt x="9336" y="3028"/>
                    <a:pt x="9324" y="3006"/>
                    <a:pt x="9307" y="2992"/>
                  </a:cubicBezTo>
                  <a:cubicBezTo>
                    <a:pt x="9324" y="2978"/>
                    <a:pt x="9336" y="2956"/>
                    <a:pt x="9336" y="2931"/>
                  </a:cubicBezTo>
                  <a:lnTo>
                    <a:pt x="9336" y="2681"/>
                  </a:lnTo>
                  <a:cubicBezTo>
                    <a:pt x="9336" y="2656"/>
                    <a:pt x="9324" y="2634"/>
                    <a:pt x="9307" y="2620"/>
                  </a:cubicBezTo>
                  <a:cubicBezTo>
                    <a:pt x="9324" y="2606"/>
                    <a:pt x="9336" y="2584"/>
                    <a:pt x="9336" y="2559"/>
                  </a:cubicBezTo>
                  <a:lnTo>
                    <a:pt x="9336" y="2338"/>
                  </a:lnTo>
                  <a:cubicBezTo>
                    <a:pt x="9336" y="2313"/>
                    <a:pt x="9324" y="2291"/>
                    <a:pt x="9307" y="2277"/>
                  </a:cubicBezTo>
                  <a:cubicBezTo>
                    <a:pt x="9324" y="2262"/>
                    <a:pt x="9336" y="2241"/>
                    <a:pt x="9336" y="2216"/>
                  </a:cubicBezTo>
                  <a:lnTo>
                    <a:pt x="9336" y="1966"/>
                  </a:lnTo>
                  <a:cubicBezTo>
                    <a:pt x="9336" y="1936"/>
                    <a:pt x="9320" y="1911"/>
                    <a:pt x="9296" y="1897"/>
                  </a:cubicBezTo>
                  <a:cubicBezTo>
                    <a:pt x="9310" y="1884"/>
                    <a:pt x="9320" y="1866"/>
                    <a:pt x="9322" y="1847"/>
                  </a:cubicBezTo>
                  <a:lnTo>
                    <a:pt x="9347" y="1662"/>
                  </a:lnTo>
                  <a:cubicBezTo>
                    <a:pt x="9350" y="1637"/>
                    <a:pt x="9342" y="1614"/>
                    <a:pt x="9327" y="1596"/>
                  </a:cubicBezTo>
                  <a:cubicBezTo>
                    <a:pt x="9349" y="1586"/>
                    <a:pt x="9367" y="1568"/>
                    <a:pt x="9375" y="1546"/>
                  </a:cubicBezTo>
                  <a:lnTo>
                    <a:pt x="9420" y="1420"/>
                  </a:lnTo>
                  <a:cubicBezTo>
                    <a:pt x="9428" y="1398"/>
                    <a:pt x="9426" y="1373"/>
                    <a:pt x="9417" y="1351"/>
                  </a:cubicBezTo>
                  <a:cubicBezTo>
                    <a:pt x="9440" y="1349"/>
                    <a:pt x="9461" y="1338"/>
                    <a:pt x="9475" y="1320"/>
                  </a:cubicBezTo>
                  <a:lnTo>
                    <a:pt x="9565" y="1206"/>
                  </a:lnTo>
                  <a:cubicBezTo>
                    <a:pt x="9579" y="1187"/>
                    <a:pt x="9584" y="1162"/>
                    <a:pt x="9580" y="1139"/>
                  </a:cubicBezTo>
                  <a:cubicBezTo>
                    <a:pt x="9584" y="1140"/>
                    <a:pt x="9587" y="1140"/>
                    <a:pt x="9590" y="1140"/>
                  </a:cubicBezTo>
                  <a:cubicBezTo>
                    <a:pt x="9610" y="1140"/>
                    <a:pt x="9629" y="1133"/>
                    <a:pt x="9643" y="1119"/>
                  </a:cubicBezTo>
                  <a:lnTo>
                    <a:pt x="9727" y="1039"/>
                  </a:lnTo>
                  <a:cubicBezTo>
                    <a:pt x="9744" y="1023"/>
                    <a:pt x="9753" y="1000"/>
                    <a:pt x="9754" y="976"/>
                  </a:cubicBezTo>
                  <a:cubicBezTo>
                    <a:pt x="9763" y="979"/>
                    <a:pt x="9773" y="981"/>
                    <a:pt x="9783" y="981"/>
                  </a:cubicBezTo>
                  <a:cubicBezTo>
                    <a:pt x="9796" y="981"/>
                    <a:pt x="9808" y="978"/>
                    <a:pt x="9819" y="973"/>
                  </a:cubicBezTo>
                  <a:lnTo>
                    <a:pt x="9947" y="904"/>
                  </a:lnTo>
                  <a:cubicBezTo>
                    <a:pt x="9967" y="893"/>
                    <a:pt x="9981" y="873"/>
                    <a:pt x="9986" y="851"/>
                  </a:cubicBezTo>
                  <a:cubicBezTo>
                    <a:pt x="10002" y="862"/>
                    <a:pt x="10020" y="868"/>
                    <a:pt x="10038" y="868"/>
                  </a:cubicBezTo>
                  <a:cubicBezTo>
                    <a:pt x="10042" y="868"/>
                    <a:pt x="10047" y="867"/>
                    <a:pt x="10052" y="867"/>
                  </a:cubicBezTo>
                  <a:lnTo>
                    <a:pt x="10156" y="847"/>
                  </a:lnTo>
                  <a:cubicBezTo>
                    <a:pt x="10179" y="843"/>
                    <a:pt x="10198" y="828"/>
                    <a:pt x="10209" y="808"/>
                  </a:cubicBezTo>
                  <a:cubicBezTo>
                    <a:pt x="10224" y="825"/>
                    <a:pt x="10246" y="837"/>
                    <a:pt x="10269" y="837"/>
                  </a:cubicBezTo>
                  <a:lnTo>
                    <a:pt x="10426" y="837"/>
                  </a:lnTo>
                  <a:cubicBezTo>
                    <a:pt x="10435" y="837"/>
                    <a:pt x="10443" y="835"/>
                    <a:pt x="10451" y="832"/>
                  </a:cubicBezTo>
                  <a:lnTo>
                    <a:pt x="10451" y="795"/>
                  </a:lnTo>
                  <a:cubicBezTo>
                    <a:pt x="10444" y="799"/>
                    <a:pt x="10435" y="802"/>
                    <a:pt x="10426" y="802"/>
                  </a:cubicBezTo>
                  <a:lnTo>
                    <a:pt x="10269" y="802"/>
                  </a:lnTo>
                  <a:cubicBezTo>
                    <a:pt x="10245" y="802"/>
                    <a:pt x="10222" y="781"/>
                    <a:pt x="10219" y="756"/>
                  </a:cubicBezTo>
                  <a:lnTo>
                    <a:pt x="10125" y="75"/>
                  </a:lnTo>
                  <a:cubicBezTo>
                    <a:pt x="10124" y="64"/>
                    <a:pt x="10126" y="54"/>
                    <a:pt x="10133" y="46"/>
                  </a:cubicBezTo>
                  <a:cubicBezTo>
                    <a:pt x="10139" y="39"/>
                    <a:pt x="10149" y="34"/>
                    <a:pt x="10159" y="34"/>
                  </a:cubicBezTo>
                  <a:lnTo>
                    <a:pt x="10451" y="34"/>
                  </a:lnTo>
                  <a:lnTo>
                    <a:pt x="10451" y="0"/>
                  </a:lnTo>
                  <a:lnTo>
                    <a:pt x="10159" y="0"/>
                  </a:lnTo>
                  <a:cubicBezTo>
                    <a:pt x="10139" y="0"/>
                    <a:pt x="10121" y="8"/>
                    <a:pt x="10108" y="24"/>
                  </a:cubicBezTo>
                  <a:cubicBezTo>
                    <a:pt x="10106" y="26"/>
                    <a:pt x="10105" y="28"/>
                    <a:pt x="10104" y="30"/>
                  </a:cubicBezTo>
                  <a:cubicBezTo>
                    <a:pt x="10088" y="12"/>
                    <a:pt x="10066" y="0"/>
                    <a:pt x="10042" y="0"/>
                  </a:cubicBezTo>
                  <a:lnTo>
                    <a:pt x="9707" y="0"/>
                  </a:lnTo>
                  <a:cubicBezTo>
                    <a:pt x="9686" y="0"/>
                    <a:pt x="9669" y="9"/>
                    <a:pt x="9659" y="24"/>
                  </a:cubicBezTo>
                  <a:cubicBezTo>
                    <a:pt x="9658" y="25"/>
                    <a:pt x="9658" y="26"/>
                    <a:pt x="9657" y="27"/>
                  </a:cubicBezTo>
                  <a:cubicBezTo>
                    <a:pt x="9638" y="11"/>
                    <a:pt x="9613" y="0"/>
                    <a:pt x="9590" y="0"/>
                  </a:cubicBezTo>
                  <a:lnTo>
                    <a:pt x="9353" y="0"/>
                  </a:lnTo>
                  <a:cubicBezTo>
                    <a:pt x="9329" y="0"/>
                    <a:pt x="9308" y="12"/>
                    <a:pt x="9295" y="30"/>
                  </a:cubicBezTo>
                  <a:cubicBezTo>
                    <a:pt x="9281" y="12"/>
                    <a:pt x="9260" y="0"/>
                    <a:pt x="9236" y="0"/>
                  </a:cubicBezTo>
                  <a:lnTo>
                    <a:pt x="7661" y="0"/>
                  </a:lnTo>
                  <a:cubicBezTo>
                    <a:pt x="7637" y="0"/>
                    <a:pt x="7616" y="12"/>
                    <a:pt x="7602" y="30"/>
                  </a:cubicBezTo>
                  <a:cubicBezTo>
                    <a:pt x="7589" y="12"/>
                    <a:pt x="7568" y="0"/>
                    <a:pt x="7544" y="0"/>
                  </a:cubicBezTo>
                  <a:lnTo>
                    <a:pt x="7307" y="0"/>
                  </a:lnTo>
                  <a:cubicBezTo>
                    <a:pt x="7284" y="0"/>
                    <a:pt x="7259" y="11"/>
                    <a:pt x="7240" y="27"/>
                  </a:cubicBezTo>
                  <a:cubicBezTo>
                    <a:pt x="7239" y="26"/>
                    <a:pt x="7239" y="25"/>
                    <a:pt x="7238" y="24"/>
                  </a:cubicBezTo>
                  <a:cubicBezTo>
                    <a:pt x="7229" y="9"/>
                    <a:pt x="7211" y="0"/>
                    <a:pt x="7190" y="0"/>
                  </a:cubicBezTo>
                  <a:lnTo>
                    <a:pt x="6853" y="0"/>
                  </a:lnTo>
                  <a:cubicBezTo>
                    <a:pt x="6829" y="0"/>
                    <a:pt x="6807" y="12"/>
                    <a:pt x="6792" y="30"/>
                  </a:cubicBezTo>
                  <a:cubicBezTo>
                    <a:pt x="6790" y="28"/>
                    <a:pt x="6789" y="26"/>
                    <a:pt x="6787" y="24"/>
                  </a:cubicBezTo>
                  <a:cubicBezTo>
                    <a:pt x="6774" y="8"/>
                    <a:pt x="6756" y="0"/>
                    <a:pt x="6736" y="0"/>
                  </a:cubicBezTo>
                  <a:lnTo>
                    <a:pt x="6380" y="0"/>
                  </a:lnTo>
                  <a:cubicBezTo>
                    <a:pt x="6360" y="0"/>
                    <a:pt x="6341" y="8"/>
                    <a:pt x="6329" y="24"/>
                  </a:cubicBezTo>
                  <a:cubicBezTo>
                    <a:pt x="6327" y="26"/>
                    <a:pt x="6326" y="28"/>
                    <a:pt x="6325" y="30"/>
                  </a:cubicBezTo>
                  <a:cubicBezTo>
                    <a:pt x="6309" y="12"/>
                    <a:pt x="6287" y="0"/>
                    <a:pt x="6263" y="0"/>
                  </a:cubicBezTo>
                  <a:lnTo>
                    <a:pt x="5928" y="0"/>
                  </a:lnTo>
                  <a:cubicBezTo>
                    <a:pt x="5907" y="0"/>
                    <a:pt x="5889" y="9"/>
                    <a:pt x="5880" y="24"/>
                  </a:cubicBezTo>
                  <a:cubicBezTo>
                    <a:pt x="5879" y="25"/>
                    <a:pt x="5879" y="26"/>
                    <a:pt x="5878" y="27"/>
                  </a:cubicBezTo>
                  <a:cubicBezTo>
                    <a:pt x="5859" y="11"/>
                    <a:pt x="5834" y="0"/>
                    <a:pt x="5811" y="0"/>
                  </a:cubicBezTo>
                  <a:lnTo>
                    <a:pt x="5574" y="0"/>
                  </a:lnTo>
                  <a:cubicBezTo>
                    <a:pt x="5550" y="0"/>
                    <a:pt x="5529" y="12"/>
                    <a:pt x="5516" y="30"/>
                  </a:cubicBezTo>
                  <a:cubicBezTo>
                    <a:pt x="5502" y="12"/>
                    <a:pt x="5481" y="0"/>
                    <a:pt x="5457" y="0"/>
                  </a:cubicBezTo>
                  <a:lnTo>
                    <a:pt x="3857" y="0"/>
                  </a:lnTo>
                  <a:cubicBezTo>
                    <a:pt x="3834" y="0"/>
                    <a:pt x="3813" y="12"/>
                    <a:pt x="3799" y="30"/>
                  </a:cubicBezTo>
                  <a:cubicBezTo>
                    <a:pt x="3785" y="12"/>
                    <a:pt x="3764" y="0"/>
                    <a:pt x="3740" y="0"/>
                  </a:cubicBezTo>
                  <a:lnTo>
                    <a:pt x="3504" y="0"/>
                  </a:lnTo>
                  <a:cubicBezTo>
                    <a:pt x="3480" y="0"/>
                    <a:pt x="3455" y="11"/>
                    <a:pt x="3436" y="27"/>
                  </a:cubicBezTo>
                  <a:cubicBezTo>
                    <a:pt x="3436" y="26"/>
                    <a:pt x="3435" y="25"/>
                    <a:pt x="3435" y="24"/>
                  </a:cubicBezTo>
                  <a:cubicBezTo>
                    <a:pt x="3425" y="9"/>
                    <a:pt x="3407" y="0"/>
                    <a:pt x="3386" y="0"/>
                  </a:cubicBezTo>
                  <a:lnTo>
                    <a:pt x="3049" y="0"/>
                  </a:lnTo>
                  <a:cubicBezTo>
                    <a:pt x="3026" y="0"/>
                    <a:pt x="3003" y="12"/>
                    <a:pt x="2988" y="30"/>
                  </a:cubicBezTo>
                  <a:cubicBezTo>
                    <a:pt x="2986" y="28"/>
                    <a:pt x="2985" y="26"/>
                    <a:pt x="2984" y="24"/>
                  </a:cubicBezTo>
                  <a:cubicBezTo>
                    <a:pt x="2971" y="8"/>
                    <a:pt x="2952" y="0"/>
                    <a:pt x="2932" y="0"/>
                  </a:cubicBezTo>
                  <a:lnTo>
                    <a:pt x="2577" y="0"/>
                  </a:lnTo>
                  <a:cubicBezTo>
                    <a:pt x="2556" y="0"/>
                    <a:pt x="2538" y="8"/>
                    <a:pt x="2525" y="24"/>
                  </a:cubicBezTo>
                  <a:cubicBezTo>
                    <a:pt x="2524" y="26"/>
                    <a:pt x="2522" y="28"/>
                    <a:pt x="2521" y="30"/>
                  </a:cubicBezTo>
                  <a:cubicBezTo>
                    <a:pt x="2505" y="12"/>
                    <a:pt x="2483" y="0"/>
                    <a:pt x="2459" y="0"/>
                  </a:cubicBezTo>
                  <a:lnTo>
                    <a:pt x="2124" y="0"/>
                  </a:lnTo>
                  <a:cubicBezTo>
                    <a:pt x="2103" y="0"/>
                    <a:pt x="2086" y="9"/>
                    <a:pt x="2076" y="24"/>
                  </a:cubicBezTo>
                  <a:cubicBezTo>
                    <a:pt x="2075" y="25"/>
                    <a:pt x="2075" y="26"/>
                    <a:pt x="2075" y="27"/>
                  </a:cubicBezTo>
                  <a:cubicBezTo>
                    <a:pt x="2055" y="11"/>
                    <a:pt x="2031" y="0"/>
                    <a:pt x="2007" y="0"/>
                  </a:cubicBezTo>
                  <a:lnTo>
                    <a:pt x="1771" y="0"/>
                  </a:lnTo>
                  <a:cubicBezTo>
                    <a:pt x="1747" y="0"/>
                    <a:pt x="1726" y="12"/>
                    <a:pt x="1712" y="30"/>
                  </a:cubicBezTo>
                  <a:cubicBezTo>
                    <a:pt x="1698" y="12"/>
                    <a:pt x="1677" y="0"/>
                    <a:pt x="1653" y="0"/>
                  </a:cubicBezTo>
                  <a:lnTo>
                    <a:pt x="290" y="0"/>
                  </a:lnTo>
                  <a:cubicBezTo>
                    <a:pt x="248" y="0"/>
                    <a:pt x="215" y="35"/>
                    <a:pt x="215" y="78"/>
                  </a:cubicBezTo>
                  <a:lnTo>
                    <a:pt x="215" y="343"/>
                  </a:lnTo>
                  <a:cubicBezTo>
                    <a:pt x="215" y="368"/>
                    <a:pt x="226" y="390"/>
                    <a:pt x="243" y="404"/>
                  </a:cubicBezTo>
                  <a:cubicBezTo>
                    <a:pt x="226" y="418"/>
                    <a:pt x="215" y="440"/>
                    <a:pt x="215" y="465"/>
                  </a:cubicBezTo>
                  <a:lnTo>
                    <a:pt x="215" y="730"/>
                  </a:lnTo>
                  <a:cubicBezTo>
                    <a:pt x="215" y="754"/>
                    <a:pt x="226" y="776"/>
                    <a:pt x="243" y="791"/>
                  </a:cubicBezTo>
                  <a:cubicBezTo>
                    <a:pt x="226" y="805"/>
                    <a:pt x="215" y="827"/>
                    <a:pt x="215" y="852"/>
                  </a:cubicBezTo>
                  <a:lnTo>
                    <a:pt x="215" y="1062"/>
                  </a:lnTo>
                  <a:cubicBezTo>
                    <a:pt x="215" y="1087"/>
                    <a:pt x="226" y="1109"/>
                    <a:pt x="243" y="1123"/>
                  </a:cubicBezTo>
                  <a:cubicBezTo>
                    <a:pt x="226" y="1137"/>
                    <a:pt x="215" y="1159"/>
                    <a:pt x="215" y="1184"/>
                  </a:cubicBezTo>
                  <a:lnTo>
                    <a:pt x="215" y="1449"/>
                  </a:lnTo>
                  <a:cubicBezTo>
                    <a:pt x="215" y="1473"/>
                    <a:pt x="226" y="1495"/>
                    <a:pt x="243" y="1510"/>
                  </a:cubicBezTo>
                  <a:cubicBezTo>
                    <a:pt x="226" y="1524"/>
                    <a:pt x="215" y="1546"/>
                    <a:pt x="215" y="1571"/>
                  </a:cubicBezTo>
                  <a:lnTo>
                    <a:pt x="215" y="1844"/>
                  </a:lnTo>
                  <a:cubicBezTo>
                    <a:pt x="215" y="1869"/>
                    <a:pt x="226" y="1890"/>
                    <a:pt x="243" y="1905"/>
                  </a:cubicBezTo>
                  <a:cubicBezTo>
                    <a:pt x="226" y="1919"/>
                    <a:pt x="215" y="1941"/>
                    <a:pt x="215" y="1966"/>
                  </a:cubicBezTo>
                  <a:lnTo>
                    <a:pt x="215" y="2216"/>
                  </a:lnTo>
                  <a:cubicBezTo>
                    <a:pt x="215" y="2241"/>
                    <a:pt x="226" y="2262"/>
                    <a:pt x="243" y="2277"/>
                  </a:cubicBezTo>
                  <a:cubicBezTo>
                    <a:pt x="226" y="2291"/>
                    <a:pt x="215" y="2313"/>
                    <a:pt x="215" y="2338"/>
                  </a:cubicBezTo>
                  <a:lnTo>
                    <a:pt x="215" y="2588"/>
                  </a:lnTo>
                  <a:cubicBezTo>
                    <a:pt x="215" y="2613"/>
                    <a:pt x="226" y="2635"/>
                    <a:pt x="243" y="2649"/>
                  </a:cubicBezTo>
                  <a:cubicBezTo>
                    <a:pt x="226" y="2663"/>
                    <a:pt x="215" y="2685"/>
                    <a:pt x="215" y="2710"/>
                  </a:cubicBezTo>
                  <a:lnTo>
                    <a:pt x="215" y="2960"/>
                  </a:lnTo>
                  <a:cubicBezTo>
                    <a:pt x="215" y="2985"/>
                    <a:pt x="226" y="3007"/>
                    <a:pt x="243" y="3021"/>
                  </a:cubicBezTo>
                  <a:cubicBezTo>
                    <a:pt x="226" y="3035"/>
                    <a:pt x="215" y="3057"/>
                    <a:pt x="215" y="3082"/>
                  </a:cubicBezTo>
                  <a:lnTo>
                    <a:pt x="215" y="3332"/>
                  </a:lnTo>
                  <a:cubicBezTo>
                    <a:pt x="215" y="3357"/>
                    <a:pt x="226" y="3379"/>
                    <a:pt x="243" y="3393"/>
                  </a:cubicBezTo>
                  <a:cubicBezTo>
                    <a:pt x="226" y="3407"/>
                    <a:pt x="215" y="3429"/>
                    <a:pt x="215" y="3454"/>
                  </a:cubicBezTo>
                  <a:lnTo>
                    <a:pt x="215" y="3704"/>
                  </a:lnTo>
                  <a:cubicBezTo>
                    <a:pt x="215" y="3729"/>
                    <a:pt x="226" y="3751"/>
                    <a:pt x="243" y="3765"/>
                  </a:cubicBezTo>
                  <a:cubicBezTo>
                    <a:pt x="226" y="3779"/>
                    <a:pt x="215" y="3801"/>
                    <a:pt x="215" y="3826"/>
                  </a:cubicBezTo>
                  <a:lnTo>
                    <a:pt x="215" y="4076"/>
                  </a:lnTo>
                  <a:cubicBezTo>
                    <a:pt x="215" y="4101"/>
                    <a:pt x="226" y="4123"/>
                    <a:pt x="243" y="4137"/>
                  </a:cubicBezTo>
                  <a:cubicBezTo>
                    <a:pt x="226" y="4151"/>
                    <a:pt x="215" y="4173"/>
                    <a:pt x="215" y="4198"/>
                  </a:cubicBezTo>
                  <a:lnTo>
                    <a:pt x="215" y="4448"/>
                  </a:lnTo>
                  <a:cubicBezTo>
                    <a:pt x="215" y="4473"/>
                    <a:pt x="226" y="4495"/>
                    <a:pt x="243" y="4509"/>
                  </a:cubicBezTo>
                  <a:cubicBezTo>
                    <a:pt x="226" y="4523"/>
                    <a:pt x="215" y="4545"/>
                    <a:pt x="215" y="4570"/>
                  </a:cubicBezTo>
                  <a:lnTo>
                    <a:pt x="215" y="4820"/>
                  </a:lnTo>
                  <a:cubicBezTo>
                    <a:pt x="215" y="4845"/>
                    <a:pt x="226" y="4867"/>
                    <a:pt x="243" y="4881"/>
                  </a:cubicBezTo>
                  <a:cubicBezTo>
                    <a:pt x="226" y="4895"/>
                    <a:pt x="215" y="4917"/>
                    <a:pt x="215" y="4942"/>
                  </a:cubicBezTo>
                  <a:lnTo>
                    <a:pt x="215" y="5192"/>
                  </a:lnTo>
                  <a:cubicBezTo>
                    <a:pt x="215" y="5212"/>
                    <a:pt x="222" y="5231"/>
                    <a:pt x="235" y="5245"/>
                  </a:cubicBezTo>
                  <a:lnTo>
                    <a:pt x="60" y="5245"/>
                  </a:lnTo>
                  <a:lnTo>
                    <a:pt x="60" y="5442"/>
                  </a:lnTo>
                  <a:lnTo>
                    <a:pt x="228" y="5442"/>
                  </a:lnTo>
                  <a:cubicBezTo>
                    <a:pt x="220" y="5455"/>
                    <a:pt x="215" y="5470"/>
                    <a:pt x="215" y="5486"/>
                  </a:cubicBezTo>
                  <a:lnTo>
                    <a:pt x="215" y="5877"/>
                  </a:lnTo>
                  <a:cubicBezTo>
                    <a:pt x="215" y="5902"/>
                    <a:pt x="226" y="5924"/>
                    <a:pt x="243" y="5938"/>
                  </a:cubicBezTo>
                  <a:cubicBezTo>
                    <a:pt x="226" y="5952"/>
                    <a:pt x="215" y="5974"/>
                    <a:pt x="215" y="5999"/>
                  </a:cubicBezTo>
                  <a:lnTo>
                    <a:pt x="215" y="6316"/>
                  </a:lnTo>
                  <a:cubicBezTo>
                    <a:pt x="215" y="6340"/>
                    <a:pt x="226" y="6362"/>
                    <a:pt x="243" y="6377"/>
                  </a:cubicBezTo>
                  <a:cubicBezTo>
                    <a:pt x="226" y="6391"/>
                    <a:pt x="215" y="6413"/>
                    <a:pt x="215" y="6438"/>
                  </a:cubicBezTo>
                  <a:lnTo>
                    <a:pt x="215" y="6786"/>
                  </a:lnTo>
                  <a:cubicBezTo>
                    <a:pt x="215" y="6802"/>
                    <a:pt x="220" y="6817"/>
                    <a:pt x="228" y="6830"/>
                  </a:cubicBezTo>
                  <a:lnTo>
                    <a:pt x="60" y="6830"/>
                  </a:lnTo>
                  <a:lnTo>
                    <a:pt x="60" y="6995"/>
                  </a:lnTo>
                  <a:cubicBezTo>
                    <a:pt x="28" y="7005"/>
                    <a:pt x="5" y="7035"/>
                    <a:pt x="5" y="7071"/>
                  </a:cubicBezTo>
                  <a:lnTo>
                    <a:pt x="5" y="7522"/>
                  </a:lnTo>
                  <a:cubicBezTo>
                    <a:pt x="5" y="7545"/>
                    <a:pt x="15" y="7566"/>
                    <a:pt x="31" y="7581"/>
                  </a:cubicBezTo>
                  <a:cubicBezTo>
                    <a:pt x="12" y="7595"/>
                    <a:pt x="0" y="7618"/>
                    <a:pt x="0" y="7644"/>
                  </a:cubicBezTo>
                  <a:lnTo>
                    <a:pt x="0" y="7839"/>
                  </a:lnTo>
                  <a:close/>
                  <a:moveTo>
                    <a:pt x="38" y="7071"/>
                  </a:moveTo>
                  <a:cubicBezTo>
                    <a:pt x="38" y="7046"/>
                    <a:pt x="57" y="7027"/>
                    <a:pt x="80" y="7027"/>
                  </a:cubicBezTo>
                  <a:lnTo>
                    <a:pt x="1836" y="7027"/>
                  </a:lnTo>
                  <a:cubicBezTo>
                    <a:pt x="1854" y="7027"/>
                    <a:pt x="1869" y="7038"/>
                    <a:pt x="1875" y="7053"/>
                  </a:cubicBezTo>
                  <a:cubicBezTo>
                    <a:pt x="1874" y="7059"/>
                    <a:pt x="1873" y="7065"/>
                    <a:pt x="1873" y="7071"/>
                  </a:cubicBezTo>
                  <a:lnTo>
                    <a:pt x="1873" y="7522"/>
                  </a:lnTo>
                  <a:cubicBezTo>
                    <a:pt x="1873" y="7528"/>
                    <a:pt x="1874" y="7533"/>
                    <a:pt x="1875" y="7539"/>
                  </a:cubicBezTo>
                  <a:cubicBezTo>
                    <a:pt x="1869" y="7555"/>
                    <a:pt x="1854" y="7566"/>
                    <a:pt x="1836" y="7566"/>
                  </a:cubicBezTo>
                  <a:lnTo>
                    <a:pt x="1012" y="7566"/>
                  </a:lnTo>
                  <a:lnTo>
                    <a:pt x="894" y="7566"/>
                  </a:lnTo>
                  <a:lnTo>
                    <a:pt x="80" y="7566"/>
                  </a:lnTo>
                  <a:cubicBezTo>
                    <a:pt x="57" y="7566"/>
                    <a:pt x="38" y="7546"/>
                    <a:pt x="38" y="7522"/>
                  </a:cubicBezTo>
                  <a:lnTo>
                    <a:pt x="38" y="7071"/>
                  </a:lnTo>
                  <a:close/>
                  <a:moveTo>
                    <a:pt x="248" y="6786"/>
                  </a:moveTo>
                  <a:lnTo>
                    <a:pt x="248" y="6438"/>
                  </a:lnTo>
                  <a:cubicBezTo>
                    <a:pt x="248" y="6414"/>
                    <a:pt x="267" y="6394"/>
                    <a:pt x="290" y="6394"/>
                  </a:cubicBezTo>
                  <a:lnTo>
                    <a:pt x="964" y="6394"/>
                  </a:lnTo>
                  <a:cubicBezTo>
                    <a:pt x="988" y="6394"/>
                    <a:pt x="1007" y="6414"/>
                    <a:pt x="1007" y="6438"/>
                  </a:cubicBezTo>
                  <a:lnTo>
                    <a:pt x="1007" y="6786"/>
                  </a:lnTo>
                  <a:cubicBezTo>
                    <a:pt x="1007" y="6810"/>
                    <a:pt x="988" y="6830"/>
                    <a:pt x="964" y="6830"/>
                  </a:cubicBezTo>
                  <a:lnTo>
                    <a:pt x="290" y="6830"/>
                  </a:lnTo>
                  <a:cubicBezTo>
                    <a:pt x="267" y="6830"/>
                    <a:pt x="248" y="6810"/>
                    <a:pt x="248" y="6786"/>
                  </a:cubicBezTo>
                  <a:close/>
                  <a:moveTo>
                    <a:pt x="248" y="6316"/>
                  </a:moveTo>
                  <a:lnTo>
                    <a:pt x="248" y="5999"/>
                  </a:lnTo>
                  <a:cubicBezTo>
                    <a:pt x="248" y="5975"/>
                    <a:pt x="267" y="5955"/>
                    <a:pt x="290" y="5955"/>
                  </a:cubicBezTo>
                  <a:lnTo>
                    <a:pt x="919" y="5955"/>
                  </a:lnTo>
                  <a:lnTo>
                    <a:pt x="1037" y="5955"/>
                  </a:lnTo>
                  <a:lnTo>
                    <a:pt x="1469" y="5955"/>
                  </a:lnTo>
                  <a:cubicBezTo>
                    <a:pt x="1492" y="5955"/>
                    <a:pt x="1511" y="5975"/>
                    <a:pt x="1511" y="5999"/>
                  </a:cubicBezTo>
                  <a:lnTo>
                    <a:pt x="1511" y="6316"/>
                  </a:lnTo>
                  <a:cubicBezTo>
                    <a:pt x="1511" y="6340"/>
                    <a:pt x="1492" y="6360"/>
                    <a:pt x="1469" y="6360"/>
                  </a:cubicBezTo>
                  <a:lnTo>
                    <a:pt x="1082" y="6360"/>
                  </a:lnTo>
                  <a:lnTo>
                    <a:pt x="964" y="6360"/>
                  </a:lnTo>
                  <a:lnTo>
                    <a:pt x="290" y="6360"/>
                  </a:lnTo>
                  <a:cubicBezTo>
                    <a:pt x="267" y="6360"/>
                    <a:pt x="248" y="6340"/>
                    <a:pt x="248" y="6316"/>
                  </a:cubicBezTo>
                  <a:close/>
                  <a:moveTo>
                    <a:pt x="248" y="5877"/>
                  </a:moveTo>
                  <a:lnTo>
                    <a:pt x="248" y="5486"/>
                  </a:lnTo>
                  <a:cubicBezTo>
                    <a:pt x="248" y="5462"/>
                    <a:pt x="267" y="5442"/>
                    <a:pt x="290" y="5442"/>
                  </a:cubicBezTo>
                  <a:lnTo>
                    <a:pt x="919" y="5442"/>
                  </a:lnTo>
                  <a:cubicBezTo>
                    <a:pt x="943" y="5442"/>
                    <a:pt x="961" y="5462"/>
                    <a:pt x="961" y="5486"/>
                  </a:cubicBezTo>
                  <a:lnTo>
                    <a:pt x="961" y="5877"/>
                  </a:lnTo>
                  <a:cubicBezTo>
                    <a:pt x="961" y="5901"/>
                    <a:pt x="943" y="5921"/>
                    <a:pt x="919" y="5921"/>
                  </a:cubicBezTo>
                  <a:lnTo>
                    <a:pt x="290" y="5921"/>
                  </a:lnTo>
                  <a:cubicBezTo>
                    <a:pt x="267" y="5921"/>
                    <a:pt x="248" y="5901"/>
                    <a:pt x="248" y="5877"/>
                  </a:cubicBezTo>
                  <a:close/>
                  <a:moveTo>
                    <a:pt x="1329" y="5240"/>
                  </a:moveTo>
                  <a:cubicBezTo>
                    <a:pt x="1330" y="5242"/>
                    <a:pt x="1332" y="5243"/>
                    <a:pt x="1333" y="5245"/>
                  </a:cubicBezTo>
                  <a:lnTo>
                    <a:pt x="1326" y="5245"/>
                  </a:lnTo>
                  <a:cubicBezTo>
                    <a:pt x="1327" y="5243"/>
                    <a:pt x="1328" y="5242"/>
                    <a:pt x="1329" y="5240"/>
                  </a:cubicBezTo>
                  <a:close/>
                  <a:moveTo>
                    <a:pt x="919" y="4898"/>
                  </a:moveTo>
                  <a:lnTo>
                    <a:pt x="1037" y="4898"/>
                  </a:lnTo>
                  <a:lnTo>
                    <a:pt x="1271" y="4898"/>
                  </a:lnTo>
                  <a:cubicBezTo>
                    <a:pt x="1294" y="4898"/>
                    <a:pt x="1313" y="4918"/>
                    <a:pt x="1313" y="4942"/>
                  </a:cubicBezTo>
                  <a:lnTo>
                    <a:pt x="1313" y="5192"/>
                  </a:lnTo>
                  <a:cubicBezTo>
                    <a:pt x="1313" y="5216"/>
                    <a:pt x="1294" y="5236"/>
                    <a:pt x="1271" y="5236"/>
                  </a:cubicBezTo>
                  <a:lnTo>
                    <a:pt x="290" y="5236"/>
                  </a:lnTo>
                  <a:cubicBezTo>
                    <a:pt x="267" y="5236"/>
                    <a:pt x="248" y="5216"/>
                    <a:pt x="248" y="5192"/>
                  </a:cubicBezTo>
                  <a:lnTo>
                    <a:pt x="248" y="4942"/>
                  </a:lnTo>
                  <a:cubicBezTo>
                    <a:pt x="248" y="4918"/>
                    <a:pt x="267" y="4898"/>
                    <a:pt x="290" y="4898"/>
                  </a:cubicBezTo>
                  <a:lnTo>
                    <a:pt x="919" y="4898"/>
                  </a:lnTo>
                  <a:close/>
                  <a:moveTo>
                    <a:pt x="248" y="4820"/>
                  </a:moveTo>
                  <a:lnTo>
                    <a:pt x="248" y="4570"/>
                  </a:lnTo>
                  <a:cubicBezTo>
                    <a:pt x="248" y="4546"/>
                    <a:pt x="267" y="4526"/>
                    <a:pt x="290" y="4526"/>
                  </a:cubicBezTo>
                  <a:lnTo>
                    <a:pt x="919" y="4526"/>
                  </a:lnTo>
                  <a:cubicBezTo>
                    <a:pt x="943" y="4526"/>
                    <a:pt x="961" y="4546"/>
                    <a:pt x="961" y="4570"/>
                  </a:cubicBezTo>
                  <a:lnTo>
                    <a:pt x="961" y="4820"/>
                  </a:lnTo>
                  <a:cubicBezTo>
                    <a:pt x="961" y="4844"/>
                    <a:pt x="943" y="4864"/>
                    <a:pt x="919" y="4864"/>
                  </a:cubicBezTo>
                  <a:lnTo>
                    <a:pt x="290" y="4864"/>
                  </a:lnTo>
                  <a:cubicBezTo>
                    <a:pt x="267" y="4864"/>
                    <a:pt x="248" y="4844"/>
                    <a:pt x="248" y="4820"/>
                  </a:cubicBezTo>
                  <a:close/>
                  <a:moveTo>
                    <a:pt x="248" y="4448"/>
                  </a:moveTo>
                  <a:lnTo>
                    <a:pt x="248" y="4198"/>
                  </a:lnTo>
                  <a:cubicBezTo>
                    <a:pt x="248" y="4174"/>
                    <a:pt x="267" y="4154"/>
                    <a:pt x="290" y="4154"/>
                  </a:cubicBezTo>
                  <a:lnTo>
                    <a:pt x="919" y="4154"/>
                  </a:lnTo>
                  <a:lnTo>
                    <a:pt x="1037" y="4154"/>
                  </a:lnTo>
                  <a:lnTo>
                    <a:pt x="1271" y="4154"/>
                  </a:lnTo>
                  <a:cubicBezTo>
                    <a:pt x="1294" y="4154"/>
                    <a:pt x="1313" y="4174"/>
                    <a:pt x="1313" y="4198"/>
                  </a:cubicBezTo>
                  <a:lnTo>
                    <a:pt x="1313" y="4448"/>
                  </a:lnTo>
                  <a:cubicBezTo>
                    <a:pt x="1313" y="4472"/>
                    <a:pt x="1294" y="4492"/>
                    <a:pt x="1271" y="4492"/>
                  </a:cubicBezTo>
                  <a:lnTo>
                    <a:pt x="1037" y="4492"/>
                  </a:lnTo>
                  <a:lnTo>
                    <a:pt x="919" y="4492"/>
                  </a:lnTo>
                  <a:lnTo>
                    <a:pt x="290" y="4492"/>
                  </a:lnTo>
                  <a:cubicBezTo>
                    <a:pt x="267" y="4492"/>
                    <a:pt x="248" y="4472"/>
                    <a:pt x="248" y="4448"/>
                  </a:cubicBezTo>
                  <a:close/>
                  <a:moveTo>
                    <a:pt x="248" y="4076"/>
                  </a:moveTo>
                  <a:lnTo>
                    <a:pt x="248" y="3826"/>
                  </a:lnTo>
                  <a:cubicBezTo>
                    <a:pt x="248" y="3802"/>
                    <a:pt x="267" y="3782"/>
                    <a:pt x="290" y="3782"/>
                  </a:cubicBezTo>
                  <a:lnTo>
                    <a:pt x="919" y="3782"/>
                  </a:lnTo>
                  <a:cubicBezTo>
                    <a:pt x="943" y="3782"/>
                    <a:pt x="961" y="3802"/>
                    <a:pt x="961" y="3826"/>
                  </a:cubicBezTo>
                  <a:lnTo>
                    <a:pt x="961" y="4076"/>
                  </a:lnTo>
                  <a:cubicBezTo>
                    <a:pt x="961" y="4100"/>
                    <a:pt x="943" y="4120"/>
                    <a:pt x="919" y="4120"/>
                  </a:cubicBezTo>
                  <a:lnTo>
                    <a:pt x="290" y="4120"/>
                  </a:lnTo>
                  <a:cubicBezTo>
                    <a:pt x="267" y="4120"/>
                    <a:pt x="248" y="4100"/>
                    <a:pt x="248" y="4076"/>
                  </a:cubicBezTo>
                  <a:close/>
                  <a:moveTo>
                    <a:pt x="248" y="3704"/>
                  </a:moveTo>
                  <a:lnTo>
                    <a:pt x="248" y="3454"/>
                  </a:lnTo>
                  <a:cubicBezTo>
                    <a:pt x="248" y="3430"/>
                    <a:pt x="267" y="3410"/>
                    <a:pt x="290" y="3410"/>
                  </a:cubicBezTo>
                  <a:lnTo>
                    <a:pt x="919" y="3410"/>
                  </a:lnTo>
                  <a:lnTo>
                    <a:pt x="1037" y="3410"/>
                  </a:lnTo>
                  <a:lnTo>
                    <a:pt x="1271" y="3410"/>
                  </a:lnTo>
                  <a:cubicBezTo>
                    <a:pt x="1294" y="3410"/>
                    <a:pt x="1313" y="3430"/>
                    <a:pt x="1313" y="3454"/>
                  </a:cubicBezTo>
                  <a:lnTo>
                    <a:pt x="1313" y="3704"/>
                  </a:lnTo>
                  <a:cubicBezTo>
                    <a:pt x="1313" y="3728"/>
                    <a:pt x="1294" y="3748"/>
                    <a:pt x="1271" y="3748"/>
                  </a:cubicBezTo>
                  <a:lnTo>
                    <a:pt x="1037" y="3748"/>
                  </a:lnTo>
                  <a:lnTo>
                    <a:pt x="919" y="3748"/>
                  </a:lnTo>
                  <a:lnTo>
                    <a:pt x="290" y="3748"/>
                  </a:lnTo>
                  <a:cubicBezTo>
                    <a:pt x="267" y="3748"/>
                    <a:pt x="248" y="3728"/>
                    <a:pt x="248" y="3704"/>
                  </a:cubicBezTo>
                  <a:close/>
                  <a:moveTo>
                    <a:pt x="248" y="3332"/>
                  </a:moveTo>
                  <a:lnTo>
                    <a:pt x="248" y="3082"/>
                  </a:lnTo>
                  <a:cubicBezTo>
                    <a:pt x="248" y="3058"/>
                    <a:pt x="267" y="3038"/>
                    <a:pt x="290" y="3038"/>
                  </a:cubicBezTo>
                  <a:lnTo>
                    <a:pt x="919" y="3038"/>
                  </a:lnTo>
                  <a:cubicBezTo>
                    <a:pt x="943" y="3038"/>
                    <a:pt x="961" y="3058"/>
                    <a:pt x="961" y="3082"/>
                  </a:cubicBezTo>
                  <a:lnTo>
                    <a:pt x="961" y="3332"/>
                  </a:lnTo>
                  <a:cubicBezTo>
                    <a:pt x="961" y="3356"/>
                    <a:pt x="943" y="3376"/>
                    <a:pt x="919" y="3376"/>
                  </a:cubicBezTo>
                  <a:lnTo>
                    <a:pt x="290" y="3376"/>
                  </a:lnTo>
                  <a:cubicBezTo>
                    <a:pt x="267" y="3376"/>
                    <a:pt x="248" y="3356"/>
                    <a:pt x="248" y="3332"/>
                  </a:cubicBezTo>
                  <a:close/>
                  <a:moveTo>
                    <a:pt x="248" y="2960"/>
                  </a:moveTo>
                  <a:lnTo>
                    <a:pt x="248" y="2710"/>
                  </a:lnTo>
                  <a:cubicBezTo>
                    <a:pt x="248" y="2686"/>
                    <a:pt x="267" y="2666"/>
                    <a:pt x="290" y="2666"/>
                  </a:cubicBezTo>
                  <a:lnTo>
                    <a:pt x="919" y="2666"/>
                  </a:lnTo>
                  <a:lnTo>
                    <a:pt x="1037" y="2666"/>
                  </a:lnTo>
                  <a:lnTo>
                    <a:pt x="1271" y="2666"/>
                  </a:lnTo>
                  <a:cubicBezTo>
                    <a:pt x="1294" y="2666"/>
                    <a:pt x="1313" y="2686"/>
                    <a:pt x="1313" y="2710"/>
                  </a:cubicBezTo>
                  <a:lnTo>
                    <a:pt x="1313" y="2960"/>
                  </a:lnTo>
                  <a:cubicBezTo>
                    <a:pt x="1313" y="2984"/>
                    <a:pt x="1294" y="3004"/>
                    <a:pt x="1271" y="3004"/>
                  </a:cubicBezTo>
                  <a:lnTo>
                    <a:pt x="1037" y="3004"/>
                  </a:lnTo>
                  <a:lnTo>
                    <a:pt x="919" y="3004"/>
                  </a:lnTo>
                  <a:lnTo>
                    <a:pt x="290" y="3004"/>
                  </a:lnTo>
                  <a:cubicBezTo>
                    <a:pt x="267" y="3004"/>
                    <a:pt x="248" y="2984"/>
                    <a:pt x="248" y="2960"/>
                  </a:cubicBezTo>
                  <a:close/>
                  <a:moveTo>
                    <a:pt x="248" y="2588"/>
                  </a:moveTo>
                  <a:lnTo>
                    <a:pt x="248" y="2338"/>
                  </a:lnTo>
                  <a:cubicBezTo>
                    <a:pt x="248" y="2314"/>
                    <a:pt x="267" y="2294"/>
                    <a:pt x="290" y="2294"/>
                  </a:cubicBezTo>
                  <a:lnTo>
                    <a:pt x="919" y="2294"/>
                  </a:lnTo>
                  <a:cubicBezTo>
                    <a:pt x="943" y="2294"/>
                    <a:pt x="961" y="2314"/>
                    <a:pt x="961" y="2338"/>
                  </a:cubicBezTo>
                  <a:lnTo>
                    <a:pt x="961" y="2588"/>
                  </a:lnTo>
                  <a:cubicBezTo>
                    <a:pt x="961" y="2612"/>
                    <a:pt x="943" y="2632"/>
                    <a:pt x="919" y="2632"/>
                  </a:cubicBezTo>
                  <a:lnTo>
                    <a:pt x="290" y="2632"/>
                  </a:lnTo>
                  <a:cubicBezTo>
                    <a:pt x="267" y="2632"/>
                    <a:pt x="248" y="2612"/>
                    <a:pt x="248" y="2588"/>
                  </a:cubicBezTo>
                  <a:close/>
                  <a:moveTo>
                    <a:pt x="248" y="2216"/>
                  </a:moveTo>
                  <a:lnTo>
                    <a:pt x="248" y="1966"/>
                  </a:lnTo>
                  <a:cubicBezTo>
                    <a:pt x="248" y="1942"/>
                    <a:pt x="267" y="1922"/>
                    <a:pt x="290" y="1922"/>
                  </a:cubicBezTo>
                  <a:lnTo>
                    <a:pt x="951" y="1922"/>
                  </a:lnTo>
                  <a:lnTo>
                    <a:pt x="1068" y="1922"/>
                  </a:lnTo>
                  <a:lnTo>
                    <a:pt x="1271" y="1922"/>
                  </a:lnTo>
                  <a:cubicBezTo>
                    <a:pt x="1294" y="1922"/>
                    <a:pt x="1313" y="1942"/>
                    <a:pt x="1313" y="1966"/>
                  </a:cubicBezTo>
                  <a:lnTo>
                    <a:pt x="1313" y="2216"/>
                  </a:lnTo>
                  <a:cubicBezTo>
                    <a:pt x="1313" y="2240"/>
                    <a:pt x="1294" y="2260"/>
                    <a:pt x="1271" y="2260"/>
                  </a:cubicBezTo>
                  <a:lnTo>
                    <a:pt x="1037" y="2260"/>
                  </a:lnTo>
                  <a:lnTo>
                    <a:pt x="919" y="2260"/>
                  </a:lnTo>
                  <a:lnTo>
                    <a:pt x="290" y="2260"/>
                  </a:lnTo>
                  <a:cubicBezTo>
                    <a:pt x="267" y="2260"/>
                    <a:pt x="248" y="2240"/>
                    <a:pt x="248" y="2216"/>
                  </a:cubicBezTo>
                  <a:close/>
                  <a:moveTo>
                    <a:pt x="248" y="1844"/>
                  </a:moveTo>
                  <a:lnTo>
                    <a:pt x="248" y="1571"/>
                  </a:lnTo>
                  <a:cubicBezTo>
                    <a:pt x="248" y="1547"/>
                    <a:pt x="267" y="1527"/>
                    <a:pt x="290" y="1527"/>
                  </a:cubicBezTo>
                  <a:lnTo>
                    <a:pt x="771" y="1527"/>
                  </a:lnTo>
                  <a:lnTo>
                    <a:pt x="888" y="1527"/>
                  </a:lnTo>
                  <a:lnTo>
                    <a:pt x="951" y="1527"/>
                  </a:lnTo>
                  <a:cubicBezTo>
                    <a:pt x="974" y="1527"/>
                    <a:pt x="993" y="1547"/>
                    <a:pt x="993" y="1571"/>
                  </a:cubicBezTo>
                  <a:lnTo>
                    <a:pt x="993" y="1844"/>
                  </a:lnTo>
                  <a:cubicBezTo>
                    <a:pt x="993" y="1868"/>
                    <a:pt x="974" y="1888"/>
                    <a:pt x="951" y="1888"/>
                  </a:cubicBezTo>
                  <a:lnTo>
                    <a:pt x="290" y="1888"/>
                  </a:lnTo>
                  <a:cubicBezTo>
                    <a:pt x="267" y="1888"/>
                    <a:pt x="248" y="1868"/>
                    <a:pt x="248" y="1844"/>
                  </a:cubicBezTo>
                  <a:close/>
                  <a:moveTo>
                    <a:pt x="248" y="1449"/>
                  </a:moveTo>
                  <a:lnTo>
                    <a:pt x="248" y="1184"/>
                  </a:lnTo>
                  <a:cubicBezTo>
                    <a:pt x="248" y="1160"/>
                    <a:pt x="267" y="1140"/>
                    <a:pt x="290" y="1140"/>
                  </a:cubicBezTo>
                  <a:lnTo>
                    <a:pt x="606" y="1140"/>
                  </a:lnTo>
                  <a:lnTo>
                    <a:pt x="723" y="1140"/>
                  </a:lnTo>
                  <a:lnTo>
                    <a:pt x="771" y="1140"/>
                  </a:lnTo>
                  <a:cubicBezTo>
                    <a:pt x="794" y="1140"/>
                    <a:pt x="813" y="1160"/>
                    <a:pt x="813" y="1184"/>
                  </a:cubicBezTo>
                  <a:lnTo>
                    <a:pt x="813" y="1449"/>
                  </a:lnTo>
                  <a:cubicBezTo>
                    <a:pt x="813" y="1473"/>
                    <a:pt x="794" y="1492"/>
                    <a:pt x="771" y="1492"/>
                  </a:cubicBezTo>
                  <a:lnTo>
                    <a:pt x="290" y="1492"/>
                  </a:lnTo>
                  <a:cubicBezTo>
                    <a:pt x="267" y="1492"/>
                    <a:pt x="248" y="1473"/>
                    <a:pt x="248" y="1449"/>
                  </a:cubicBezTo>
                  <a:close/>
                  <a:moveTo>
                    <a:pt x="248" y="1062"/>
                  </a:moveTo>
                  <a:lnTo>
                    <a:pt x="248" y="852"/>
                  </a:lnTo>
                  <a:cubicBezTo>
                    <a:pt x="248" y="828"/>
                    <a:pt x="267" y="808"/>
                    <a:pt x="290" y="808"/>
                  </a:cubicBezTo>
                  <a:lnTo>
                    <a:pt x="606" y="808"/>
                  </a:lnTo>
                  <a:cubicBezTo>
                    <a:pt x="629" y="808"/>
                    <a:pt x="648" y="828"/>
                    <a:pt x="648" y="852"/>
                  </a:cubicBezTo>
                  <a:lnTo>
                    <a:pt x="648" y="1062"/>
                  </a:lnTo>
                  <a:cubicBezTo>
                    <a:pt x="648" y="1086"/>
                    <a:pt x="629" y="1106"/>
                    <a:pt x="606" y="1106"/>
                  </a:cubicBezTo>
                  <a:lnTo>
                    <a:pt x="290" y="1106"/>
                  </a:lnTo>
                  <a:cubicBezTo>
                    <a:pt x="267" y="1106"/>
                    <a:pt x="248" y="1086"/>
                    <a:pt x="248" y="1062"/>
                  </a:cubicBezTo>
                  <a:close/>
                  <a:moveTo>
                    <a:pt x="248" y="730"/>
                  </a:moveTo>
                  <a:lnTo>
                    <a:pt x="248" y="465"/>
                  </a:lnTo>
                  <a:cubicBezTo>
                    <a:pt x="248" y="441"/>
                    <a:pt x="267" y="421"/>
                    <a:pt x="290" y="421"/>
                  </a:cubicBezTo>
                  <a:lnTo>
                    <a:pt x="951" y="421"/>
                  </a:lnTo>
                  <a:cubicBezTo>
                    <a:pt x="974" y="421"/>
                    <a:pt x="993" y="441"/>
                    <a:pt x="993" y="465"/>
                  </a:cubicBezTo>
                  <a:lnTo>
                    <a:pt x="993" y="730"/>
                  </a:lnTo>
                  <a:cubicBezTo>
                    <a:pt x="993" y="754"/>
                    <a:pt x="974" y="774"/>
                    <a:pt x="951" y="774"/>
                  </a:cubicBezTo>
                  <a:lnTo>
                    <a:pt x="723" y="774"/>
                  </a:lnTo>
                  <a:lnTo>
                    <a:pt x="606" y="774"/>
                  </a:lnTo>
                  <a:lnTo>
                    <a:pt x="290" y="774"/>
                  </a:lnTo>
                  <a:cubicBezTo>
                    <a:pt x="267" y="774"/>
                    <a:pt x="248" y="754"/>
                    <a:pt x="248" y="730"/>
                  </a:cubicBezTo>
                  <a:close/>
                  <a:moveTo>
                    <a:pt x="248" y="343"/>
                  </a:moveTo>
                  <a:lnTo>
                    <a:pt x="248" y="78"/>
                  </a:lnTo>
                  <a:cubicBezTo>
                    <a:pt x="248" y="54"/>
                    <a:pt x="267" y="34"/>
                    <a:pt x="290" y="34"/>
                  </a:cubicBezTo>
                  <a:lnTo>
                    <a:pt x="1653" y="34"/>
                  </a:lnTo>
                  <a:cubicBezTo>
                    <a:pt x="1677" y="34"/>
                    <a:pt x="1695" y="54"/>
                    <a:pt x="1695" y="78"/>
                  </a:cubicBezTo>
                  <a:lnTo>
                    <a:pt x="1695" y="343"/>
                  </a:lnTo>
                  <a:cubicBezTo>
                    <a:pt x="1695" y="367"/>
                    <a:pt x="1677" y="387"/>
                    <a:pt x="1653" y="387"/>
                  </a:cubicBezTo>
                  <a:lnTo>
                    <a:pt x="1600" y="387"/>
                  </a:lnTo>
                  <a:lnTo>
                    <a:pt x="1482" y="387"/>
                  </a:lnTo>
                  <a:lnTo>
                    <a:pt x="1068" y="387"/>
                  </a:lnTo>
                  <a:lnTo>
                    <a:pt x="951" y="387"/>
                  </a:lnTo>
                  <a:lnTo>
                    <a:pt x="290" y="387"/>
                  </a:lnTo>
                  <a:cubicBezTo>
                    <a:pt x="267" y="387"/>
                    <a:pt x="248" y="367"/>
                    <a:pt x="248" y="343"/>
                  </a:cubicBezTo>
                  <a:close/>
                  <a:moveTo>
                    <a:pt x="1771" y="34"/>
                  </a:moveTo>
                  <a:lnTo>
                    <a:pt x="2007" y="34"/>
                  </a:lnTo>
                  <a:cubicBezTo>
                    <a:pt x="2033" y="34"/>
                    <a:pt x="2064" y="56"/>
                    <a:pt x="2074" y="80"/>
                  </a:cubicBezTo>
                  <a:lnTo>
                    <a:pt x="2370" y="811"/>
                  </a:lnTo>
                  <a:cubicBezTo>
                    <a:pt x="2380" y="833"/>
                    <a:pt x="2370" y="862"/>
                    <a:pt x="2349" y="873"/>
                  </a:cubicBezTo>
                  <a:lnTo>
                    <a:pt x="2221" y="942"/>
                  </a:lnTo>
                  <a:cubicBezTo>
                    <a:pt x="2201" y="953"/>
                    <a:pt x="2172" y="944"/>
                    <a:pt x="2160" y="924"/>
                  </a:cubicBezTo>
                  <a:lnTo>
                    <a:pt x="1877" y="447"/>
                  </a:lnTo>
                  <a:cubicBezTo>
                    <a:pt x="1857" y="413"/>
                    <a:pt x="1812" y="387"/>
                    <a:pt x="1774" y="387"/>
                  </a:cubicBezTo>
                  <a:lnTo>
                    <a:pt x="1771" y="387"/>
                  </a:lnTo>
                  <a:cubicBezTo>
                    <a:pt x="1747" y="387"/>
                    <a:pt x="1728" y="367"/>
                    <a:pt x="1728" y="343"/>
                  </a:cubicBezTo>
                  <a:lnTo>
                    <a:pt x="1728" y="78"/>
                  </a:lnTo>
                  <a:cubicBezTo>
                    <a:pt x="1728" y="54"/>
                    <a:pt x="1747" y="34"/>
                    <a:pt x="1771" y="34"/>
                  </a:cubicBezTo>
                  <a:close/>
                  <a:moveTo>
                    <a:pt x="2104" y="43"/>
                  </a:moveTo>
                  <a:cubicBezTo>
                    <a:pt x="2107" y="38"/>
                    <a:pt x="2115" y="34"/>
                    <a:pt x="2124" y="34"/>
                  </a:cubicBezTo>
                  <a:lnTo>
                    <a:pt x="2459" y="34"/>
                  </a:lnTo>
                  <a:cubicBezTo>
                    <a:pt x="2483" y="34"/>
                    <a:pt x="2506" y="55"/>
                    <a:pt x="2510" y="80"/>
                  </a:cubicBezTo>
                  <a:lnTo>
                    <a:pt x="2603" y="761"/>
                  </a:lnTo>
                  <a:cubicBezTo>
                    <a:pt x="2607" y="786"/>
                    <a:pt x="2591" y="809"/>
                    <a:pt x="2568" y="813"/>
                  </a:cubicBezTo>
                  <a:lnTo>
                    <a:pt x="2463" y="833"/>
                  </a:lnTo>
                  <a:cubicBezTo>
                    <a:pt x="2439" y="837"/>
                    <a:pt x="2410" y="820"/>
                    <a:pt x="2401" y="797"/>
                  </a:cubicBezTo>
                  <a:lnTo>
                    <a:pt x="2104" y="67"/>
                  </a:lnTo>
                  <a:cubicBezTo>
                    <a:pt x="2100" y="57"/>
                    <a:pt x="2100" y="49"/>
                    <a:pt x="2104" y="43"/>
                  </a:cubicBezTo>
                  <a:close/>
                  <a:moveTo>
                    <a:pt x="2550" y="46"/>
                  </a:moveTo>
                  <a:cubicBezTo>
                    <a:pt x="2556" y="39"/>
                    <a:pt x="2566" y="34"/>
                    <a:pt x="2577" y="34"/>
                  </a:cubicBezTo>
                  <a:lnTo>
                    <a:pt x="2932" y="34"/>
                  </a:lnTo>
                  <a:cubicBezTo>
                    <a:pt x="2943" y="34"/>
                    <a:pt x="2952" y="39"/>
                    <a:pt x="2959" y="47"/>
                  </a:cubicBezTo>
                  <a:cubicBezTo>
                    <a:pt x="2966" y="54"/>
                    <a:pt x="2969" y="65"/>
                    <a:pt x="2967" y="76"/>
                  </a:cubicBezTo>
                  <a:lnTo>
                    <a:pt x="2893" y="757"/>
                  </a:lnTo>
                  <a:cubicBezTo>
                    <a:pt x="2890" y="781"/>
                    <a:pt x="2868" y="802"/>
                    <a:pt x="2844" y="802"/>
                  </a:cubicBezTo>
                  <a:lnTo>
                    <a:pt x="2687" y="802"/>
                  </a:lnTo>
                  <a:cubicBezTo>
                    <a:pt x="2663" y="802"/>
                    <a:pt x="2640" y="781"/>
                    <a:pt x="2636" y="756"/>
                  </a:cubicBezTo>
                  <a:lnTo>
                    <a:pt x="2543" y="75"/>
                  </a:lnTo>
                  <a:cubicBezTo>
                    <a:pt x="2541" y="64"/>
                    <a:pt x="2544" y="54"/>
                    <a:pt x="2550" y="46"/>
                  </a:cubicBezTo>
                  <a:close/>
                  <a:moveTo>
                    <a:pt x="3049" y="34"/>
                  </a:moveTo>
                  <a:lnTo>
                    <a:pt x="3386" y="34"/>
                  </a:lnTo>
                  <a:cubicBezTo>
                    <a:pt x="3396" y="34"/>
                    <a:pt x="3404" y="38"/>
                    <a:pt x="3407" y="43"/>
                  </a:cubicBezTo>
                  <a:cubicBezTo>
                    <a:pt x="3411" y="49"/>
                    <a:pt x="3411" y="57"/>
                    <a:pt x="3407" y="67"/>
                  </a:cubicBezTo>
                  <a:lnTo>
                    <a:pt x="3110" y="797"/>
                  </a:lnTo>
                  <a:cubicBezTo>
                    <a:pt x="3101" y="820"/>
                    <a:pt x="3072" y="837"/>
                    <a:pt x="3048" y="832"/>
                  </a:cubicBezTo>
                  <a:lnTo>
                    <a:pt x="2963" y="814"/>
                  </a:lnTo>
                  <a:cubicBezTo>
                    <a:pt x="2940" y="810"/>
                    <a:pt x="2923" y="785"/>
                    <a:pt x="2925" y="761"/>
                  </a:cubicBezTo>
                  <a:lnTo>
                    <a:pt x="3000" y="80"/>
                  </a:lnTo>
                  <a:cubicBezTo>
                    <a:pt x="3003" y="55"/>
                    <a:pt x="3025" y="34"/>
                    <a:pt x="3049" y="34"/>
                  </a:cubicBezTo>
                  <a:close/>
                  <a:moveTo>
                    <a:pt x="3504" y="34"/>
                  </a:moveTo>
                  <a:lnTo>
                    <a:pt x="3740" y="34"/>
                  </a:lnTo>
                  <a:cubicBezTo>
                    <a:pt x="3763" y="34"/>
                    <a:pt x="3782" y="54"/>
                    <a:pt x="3782" y="78"/>
                  </a:cubicBezTo>
                  <a:lnTo>
                    <a:pt x="3782" y="343"/>
                  </a:lnTo>
                  <a:cubicBezTo>
                    <a:pt x="3782" y="367"/>
                    <a:pt x="3765" y="387"/>
                    <a:pt x="3745" y="387"/>
                  </a:cubicBezTo>
                  <a:cubicBezTo>
                    <a:pt x="3709" y="387"/>
                    <a:pt x="3665" y="413"/>
                    <a:pt x="3645" y="446"/>
                  </a:cubicBezTo>
                  <a:lnTo>
                    <a:pt x="3352" y="924"/>
                  </a:lnTo>
                  <a:cubicBezTo>
                    <a:pt x="3340" y="945"/>
                    <a:pt x="3310" y="953"/>
                    <a:pt x="3290" y="942"/>
                  </a:cubicBezTo>
                  <a:lnTo>
                    <a:pt x="3162" y="873"/>
                  </a:lnTo>
                  <a:cubicBezTo>
                    <a:pt x="3141" y="862"/>
                    <a:pt x="3131" y="833"/>
                    <a:pt x="3140" y="811"/>
                  </a:cubicBezTo>
                  <a:lnTo>
                    <a:pt x="3437" y="80"/>
                  </a:lnTo>
                  <a:cubicBezTo>
                    <a:pt x="3447" y="56"/>
                    <a:pt x="3478" y="34"/>
                    <a:pt x="3504" y="34"/>
                  </a:cubicBezTo>
                  <a:close/>
                  <a:moveTo>
                    <a:pt x="3857" y="34"/>
                  </a:moveTo>
                  <a:lnTo>
                    <a:pt x="5457" y="34"/>
                  </a:lnTo>
                  <a:cubicBezTo>
                    <a:pt x="5480" y="34"/>
                    <a:pt x="5499" y="54"/>
                    <a:pt x="5499" y="78"/>
                  </a:cubicBezTo>
                  <a:lnTo>
                    <a:pt x="5499" y="343"/>
                  </a:lnTo>
                  <a:cubicBezTo>
                    <a:pt x="5499" y="367"/>
                    <a:pt x="5480" y="387"/>
                    <a:pt x="5457" y="387"/>
                  </a:cubicBezTo>
                  <a:lnTo>
                    <a:pt x="5403" y="387"/>
                  </a:lnTo>
                  <a:lnTo>
                    <a:pt x="5286" y="387"/>
                  </a:lnTo>
                  <a:lnTo>
                    <a:pt x="4667" y="387"/>
                  </a:lnTo>
                  <a:lnTo>
                    <a:pt x="4549" y="387"/>
                  </a:lnTo>
                  <a:lnTo>
                    <a:pt x="4028" y="387"/>
                  </a:lnTo>
                  <a:lnTo>
                    <a:pt x="3911" y="387"/>
                  </a:lnTo>
                  <a:lnTo>
                    <a:pt x="3857" y="387"/>
                  </a:lnTo>
                  <a:cubicBezTo>
                    <a:pt x="3834" y="387"/>
                    <a:pt x="3815" y="367"/>
                    <a:pt x="3815" y="343"/>
                  </a:cubicBezTo>
                  <a:lnTo>
                    <a:pt x="3815" y="78"/>
                  </a:lnTo>
                  <a:cubicBezTo>
                    <a:pt x="3815" y="54"/>
                    <a:pt x="3834" y="34"/>
                    <a:pt x="3857" y="34"/>
                  </a:cubicBezTo>
                  <a:close/>
                  <a:moveTo>
                    <a:pt x="5574" y="34"/>
                  </a:moveTo>
                  <a:lnTo>
                    <a:pt x="5811" y="34"/>
                  </a:lnTo>
                  <a:cubicBezTo>
                    <a:pt x="5836" y="34"/>
                    <a:pt x="5867" y="56"/>
                    <a:pt x="5877" y="80"/>
                  </a:cubicBezTo>
                  <a:lnTo>
                    <a:pt x="6174" y="811"/>
                  </a:lnTo>
                  <a:cubicBezTo>
                    <a:pt x="6183" y="833"/>
                    <a:pt x="6173" y="862"/>
                    <a:pt x="6152" y="873"/>
                  </a:cubicBezTo>
                  <a:lnTo>
                    <a:pt x="6025" y="942"/>
                  </a:lnTo>
                  <a:cubicBezTo>
                    <a:pt x="6004" y="953"/>
                    <a:pt x="5975" y="944"/>
                    <a:pt x="5963" y="924"/>
                  </a:cubicBezTo>
                  <a:lnTo>
                    <a:pt x="5681" y="447"/>
                  </a:lnTo>
                  <a:cubicBezTo>
                    <a:pt x="5661" y="413"/>
                    <a:pt x="5616" y="387"/>
                    <a:pt x="5577" y="387"/>
                  </a:cubicBezTo>
                  <a:lnTo>
                    <a:pt x="5574" y="387"/>
                  </a:lnTo>
                  <a:cubicBezTo>
                    <a:pt x="5551" y="387"/>
                    <a:pt x="5532" y="367"/>
                    <a:pt x="5532" y="343"/>
                  </a:cubicBezTo>
                  <a:lnTo>
                    <a:pt x="5532" y="78"/>
                  </a:lnTo>
                  <a:cubicBezTo>
                    <a:pt x="5532" y="54"/>
                    <a:pt x="5551" y="34"/>
                    <a:pt x="5574" y="34"/>
                  </a:cubicBezTo>
                  <a:close/>
                  <a:moveTo>
                    <a:pt x="5907" y="43"/>
                  </a:moveTo>
                  <a:cubicBezTo>
                    <a:pt x="5911" y="38"/>
                    <a:pt x="5918" y="34"/>
                    <a:pt x="5928" y="34"/>
                  </a:cubicBezTo>
                  <a:lnTo>
                    <a:pt x="6263" y="34"/>
                  </a:lnTo>
                  <a:cubicBezTo>
                    <a:pt x="6287" y="34"/>
                    <a:pt x="6310" y="55"/>
                    <a:pt x="6314" y="80"/>
                  </a:cubicBezTo>
                  <a:lnTo>
                    <a:pt x="6407" y="761"/>
                  </a:lnTo>
                  <a:cubicBezTo>
                    <a:pt x="6410" y="786"/>
                    <a:pt x="6394" y="809"/>
                    <a:pt x="6371" y="813"/>
                  </a:cubicBezTo>
                  <a:lnTo>
                    <a:pt x="6267" y="833"/>
                  </a:lnTo>
                  <a:cubicBezTo>
                    <a:pt x="6242" y="837"/>
                    <a:pt x="6214" y="820"/>
                    <a:pt x="6204" y="797"/>
                  </a:cubicBezTo>
                  <a:lnTo>
                    <a:pt x="5908" y="67"/>
                  </a:lnTo>
                  <a:cubicBezTo>
                    <a:pt x="5904" y="57"/>
                    <a:pt x="5904" y="49"/>
                    <a:pt x="5907" y="43"/>
                  </a:cubicBezTo>
                  <a:close/>
                  <a:moveTo>
                    <a:pt x="6354" y="46"/>
                  </a:moveTo>
                  <a:cubicBezTo>
                    <a:pt x="6360" y="39"/>
                    <a:pt x="6369" y="34"/>
                    <a:pt x="6380" y="34"/>
                  </a:cubicBezTo>
                  <a:lnTo>
                    <a:pt x="6736" y="34"/>
                  </a:lnTo>
                  <a:cubicBezTo>
                    <a:pt x="6746" y="34"/>
                    <a:pt x="6756" y="39"/>
                    <a:pt x="6763" y="47"/>
                  </a:cubicBezTo>
                  <a:cubicBezTo>
                    <a:pt x="6769" y="54"/>
                    <a:pt x="6772" y="65"/>
                    <a:pt x="6771" y="76"/>
                  </a:cubicBezTo>
                  <a:lnTo>
                    <a:pt x="6696" y="757"/>
                  </a:lnTo>
                  <a:cubicBezTo>
                    <a:pt x="6694" y="781"/>
                    <a:pt x="6671" y="802"/>
                    <a:pt x="6647" y="802"/>
                  </a:cubicBezTo>
                  <a:lnTo>
                    <a:pt x="6490" y="802"/>
                  </a:lnTo>
                  <a:cubicBezTo>
                    <a:pt x="6466" y="802"/>
                    <a:pt x="6443" y="781"/>
                    <a:pt x="6440" y="756"/>
                  </a:cubicBezTo>
                  <a:lnTo>
                    <a:pt x="6346" y="75"/>
                  </a:lnTo>
                  <a:cubicBezTo>
                    <a:pt x="6345" y="64"/>
                    <a:pt x="6347" y="54"/>
                    <a:pt x="6354" y="46"/>
                  </a:cubicBezTo>
                  <a:close/>
                  <a:moveTo>
                    <a:pt x="6853" y="34"/>
                  </a:moveTo>
                  <a:lnTo>
                    <a:pt x="7190" y="34"/>
                  </a:lnTo>
                  <a:cubicBezTo>
                    <a:pt x="7200" y="34"/>
                    <a:pt x="7207" y="38"/>
                    <a:pt x="7211" y="43"/>
                  </a:cubicBezTo>
                  <a:cubicBezTo>
                    <a:pt x="7214" y="49"/>
                    <a:pt x="7214" y="57"/>
                    <a:pt x="7210" y="67"/>
                  </a:cubicBezTo>
                  <a:lnTo>
                    <a:pt x="6914" y="797"/>
                  </a:lnTo>
                  <a:cubicBezTo>
                    <a:pt x="6904" y="820"/>
                    <a:pt x="6876" y="837"/>
                    <a:pt x="6852" y="832"/>
                  </a:cubicBezTo>
                  <a:lnTo>
                    <a:pt x="6767" y="814"/>
                  </a:lnTo>
                  <a:cubicBezTo>
                    <a:pt x="6744" y="810"/>
                    <a:pt x="6726" y="785"/>
                    <a:pt x="6729" y="761"/>
                  </a:cubicBezTo>
                  <a:lnTo>
                    <a:pt x="6804" y="80"/>
                  </a:lnTo>
                  <a:cubicBezTo>
                    <a:pt x="6807" y="55"/>
                    <a:pt x="6829" y="34"/>
                    <a:pt x="6853" y="34"/>
                  </a:cubicBezTo>
                  <a:close/>
                  <a:moveTo>
                    <a:pt x="7307" y="34"/>
                  </a:moveTo>
                  <a:lnTo>
                    <a:pt x="7544" y="34"/>
                  </a:lnTo>
                  <a:cubicBezTo>
                    <a:pt x="7567" y="34"/>
                    <a:pt x="7586" y="54"/>
                    <a:pt x="7586" y="78"/>
                  </a:cubicBezTo>
                  <a:lnTo>
                    <a:pt x="7586" y="343"/>
                  </a:lnTo>
                  <a:cubicBezTo>
                    <a:pt x="7586" y="367"/>
                    <a:pt x="7569" y="387"/>
                    <a:pt x="7548" y="387"/>
                  </a:cubicBezTo>
                  <a:cubicBezTo>
                    <a:pt x="7513" y="387"/>
                    <a:pt x="7469" y="413"/>
                    <a:pt x="7449" y="446"/>
                  </a:cubicBezTo>
                  <a:lnTo>
                    <a:pt x="7156" y="924"/>
                  </a:lnTo>
                  <a:cubicBezTo>
                    <a:pt x="7143" y="945"/>
                    <a:pt x="7114" y="953"/>
                    <a:pt x="7093" y="942"/>
                  </a:cubicBezTo>
                  <a:lnTo>
                    <a:pt x="6966" y="873"/>
                  </a:lnTo>
                  <a:cubicBezTo>
                    <a:pt x="6945" y="862"/>
                    <a:pt x="6935" y="833"/>
                    <a:pt x="6944" y="811"/>
                  </a:cubicBezTo>
                  <a:lnTo>
                    <a:pt x="7241" y="80"/>
                  </a:lnTo>
                  <a:cubicBezTo>
                    <a:pt x="7251" y="56"/>
                    <a:pt x="7282" y="34"/>
                    <a:pt x="7307" y="34"/>
                  </a:cubicBezTo>
                  <a:close/>
                  <a:moveTo>
                    <a:pt x="7661" y="34"/>
                  </a:moveTo>
                  <a:lnTo>
                    <a:pt x="9236" y="34"/>
                  </a:lnTo>
                  <a:cubicBezTo>
                    <a:pt x="9259" y="34"/>
                    <a:pt x="9278" y="54"/>
                    <a:pt x="9278" y="78"/>
                  </a:cubicBezTo>
                  <a:lnTo>
                    <a:pt x="9278" y="343"/>
                  </a:lnTo>
                  <a:cubicBezTo>
                    <a:pt x="9278" y="367"/>
                    <a:pt x="9259" y="387"/>
                    <a:pt x="9236" y="387"/>
                  </a:cubicBezTo>
                  <a:lnTo>
                    <a:pt x="9182" y="387"/>
                  </a:lnTo>
                  <a:lnTo>
                    <a:pt x="9065" y="387"/>
                  </a:lnTo>
                  <a:lnTo>
                    <a:pt x="8446" y="387"/>
                  </a:lnTo>
                  <a:lnTo>
                    <a:pt x="8328" y="387"/>
                  </a:lnTo>
                  <a:lnTo>
                    <a:pt x="7832" y="387"/>
                  </a:lnTo>
                  <a:lnTo>
                    <a:pt x="7715" y="387"/>
                  </a:lnTo>
                  <a:lnTo>
                    <a:pt x="7661" y="387"/>
                  </a:lnTo>
                  <a:cubicBezTo>
                    <a:pt x="7638" y="387"/>
                    <a:pt x="7619" y="367"/>
                    <a:pt x="7619" y="343"/>
                  </a:cubicBezTo>
                  <a:lnTo>
                    <a:pt x="7619" y="78"/>
                  </a:lnTo>
                  <a:cubicBezTo>
                    <a:pt x="7619" y="54"/>
                    <a:pt x="7638" y="34"/>
                    <a:pt x="7661" y="34"/>
                  </a:cubicBezTo>
                  <a:close/>
                  <a:moveTo>
                    <a:pt x="9353" y="34"/>
                  </a:moveTo>
                  <a:lnTo>
                    <a:pt x="9590" y="34"/>
                  </a:lnTo>
                  <a:cubicBezTo>
                    <a:pt x="9615" y="34"/>
                    <a:pt x="9646" y="56"/>
                    <a:pt x="9656" y="80"/>
                  </a:cubicBezTo>
                  <a:lnTo>
                    <a:pt x="9953" y="811"/>
                  </a:lnTo>
                  <a:cubicBezTo>
                    <a:pt x="9962" y="833"/>
                    <a:pt x="9952" y="862"/>
                    <a:pt x="9932" y="873"/>
                  </a:cubicBezTo>
                  <a:lnTo>
                    <a:pt x="9804" y="942"/>
                  </a:lnTo>
                  <a:cubicBezTo>
                    <a:pt x="9783" y="953"/>
                    <a:pt x="9754" y="944"/>
                    <a:pt x="9742" y="924"/>
                  </a:cubicBezTo>
                  <a:lnTo>
                    <a:pt x="9460" y="447"/>
                  </a:lnTo>
                  <a:cubicBezTo>
                    <a:pt x="9440" y="413"/>
                    <a:pt x="9395" y="387"/>
                    <a:pt x="9357" y="387"/>
                  </a:cubicBezTo>
                  <a:lnTo>
                    <a:pt x="9353" y="387"/>
                  </a:lnTo>
                  <a:cubicBezTo>
                    <a:pt x="9330" y="387"/>
                    <a:pt x="9311" y="367"/>
                    <a:pt x="9311" y="343"/>
                  </a:cubicBezTo>
                  <a:lnTo>
                    <a:pt x="9311" y="78"/>
                  </a:lnTo>
                  <a:cubicBezTo>
                    <a:pt x="9311" y="54"/>
                    <a:pt x="9330" y="34"/>
                    <a:pt x="9353" y="34"/>
                  </a:cubicBezTo>
                  <a:close/>
                  <a:moveTo>
                    <a:pt x="9686" y="43"/>
                  </a:moveTo>
                  <a:cubicBezTo>
                    <a:pt x="9690" y="38"/>
                    <a:pt x="9697" y="34"/>
                    <a:pt x="9707" y="34"/>
                  </a:cubicBezTo>
                  <a:lnTo>
                    <a:pt x="10042" y="34"/>
                  </a:lnTo>
                  <a:cubicBezTo>
                    <a:pt x="10066" y="34"/>
                    <a:pt x="10089" y="55"/>
                    <a:pt x="10093" y="80"/>
                  </a:cubicBezTo>
                  <a:lnTo>
                    <a:pt x="10186" y="761"/>
                  </a:lnTo>
                  <a:cubicBezTo>
                    <a:pt x="10189" y="786"/>
                    <a:pt x="10173" y="809"/>
                    <a:pt x="10150" y="813"/>
                  </a:cubicBezTo>
                  <a:lnTo>
                    <a:pt x="10046" y="833"/>
                  </a:lnTo>
                  <a:cubicBezTo>
                    <a:pt x="10021" y="837"/>
                    <a:pt x="9993" y="820"/>
                    <a:pt x="9984" y="797"/>
                  </a:cubicBezTo>
                  <a:lnTo>
                    <a:pt x="9687" y="67"/>
                  </a:lnTo>
                  <a:cubicBezTo>
                    <a:pt x="9683" y="57"/>
                    <a:pt x="9683" y="49"/>
                    <a:pt x="9686" y="43"/>
                  </a:cubicBezTo>
                  <a:close/>
                  <a:moveTo>
                    <a:pt x="8937" y="5240"/>
                  </a:moveTo>
                  <a:cubicBezTo>
                    <a:pt x="8938" y="5242"/>
                    <a:pt x="8939" y="5243"/>
                    <a:pt x="8940" y="5245"/>
                  </a:cubicBezTo>
                  <a:lnTo>
                    <a:pt x="8933" y="5245"/>
                  </a:lnTo>
                  <a:cubicBezTo>
                    <a:pt x="8934" y="5243"/>
                    <a:pt x="8935" y="5242"/>
                    <a:pt x="8937" y="5240"/>
                  </a:cubicBezTo>
                  <a:close/>
                  <a:moveTo>
                    <a:pt x="7966" y="5240"/>
                  </a:moveTo>
                  <a:cubicBezTo>
                    <a:pt x="7968" y="5242"/>
                    <a:pt x="7969" y="5243"/>
                    <a:pt x="7970" y="5245"/>
                  </a:cubicBezTo>
                  <a:lnTo>
                    <a:pt x="7963" y="5245"/>
                  </a:lnTo>
                  <a:cubicBezTo>
                    <a:pt x="7964" y="5243"/>
                    <a:pt x="7965" y="5242"/>
                    <a:pt x="7966" y="5240"/>
                  </a:cubicBezTo>
                  <a:close/>
                  <a:moveTo>
                    <a:pt x="5503" y="4769"/>
                  </a:moveTo>
                  <a:cubicBezTo>
                    <a:pt x="5521" y="4754"/>
                    <a:pt x="5532" y="4732"/>
                    <a:pt x="5532" y="4708"/>
                  </a:cubicBezTo>
                  <a:lnTo>
                    <a:pt x="5532" y="4483"/>
                  </a:lnTo>
                  <a:cubicBezTo>
                    <a:pt x="5532" y="4459"/>
                    <a:pt x="5521" y="4437"/>
                    <a:pt x="5503" y="4422"/>
                  </a:cubicBezTo>
                  <a:cubicBezTo>
                    <a:pt x="5521" y="4408"/>
                    <a:pt x="5532" y="4386"/>
                    <a:pt x="5532" y="4361"/>
                  </a:cubicBezTo>
                  <a:lnTo>
                    <a:pt x="5532" y="4302"/>
                  </a:lnTo>
                  <a:lnTo>
                    <a:pt x="7586" y="4302"/>
                  </a:lnTo>
                  <a:lnTo>
                    <a:pt x="7586" y="4361"/>
                  </a:lnTo>
                  <a:cubicBezTo>
                    <a:pt x="7586" y="4386"/>
                    <a:pt x="7597" y="4408"/>
                    <a:pt x="7615" y="4422"/>
                  </a:cubicBezTo>
                  <a:cubicBezTo>
                    <a:pt x="7597" y="4437"/>
                    <a:pt x="7586" y="4459"/>
                    <a:pt x="7586" y="4483"/>
                  </a:cubicBezTo>
                  <a:lnTo>
                    <a:pt x="7586" y="4708"/>
                  </a:lnTo>
                  <a:cubicBezTo>
                    <a:pt x="7586" y="4732"/>
                    <a:pt x="7597" y="4754"/>
                    <a:pt x="7615" y="4769"/>
                  </a:cubicBezTo>
                  <a:cubicBezTo>
                    <a:pt x="7597" y="4783"/>
                    <a:pt x="7586" y="4805"/>
                    <a:pt x="7586" y="4830"/>
                  </a:cubicBezTo>
                  <a:lnTo>
                    <a:pt x="7586" y="5192"/>
                  </a:lnTo>
                  <a:cubicBezTo>
                    <a:pt x="7586" y="5212"/>
                    <a:pt x="7594" y="5231"/>
                    <a:pt x="7606" y="5245"/>
                  </a:cubicBezTo>
                  <a:lnTo>
                    <a:pt x="5512" y="5245"/>
                  </a:lnTo>
                  <a:cubicBezTo>
                    <a:pt x="5524" y="5231"/>
                    <a:pt x="5532" y="5212"/>
                    <a:pt x="5532" y="5192"/>
                  </a:cubicBezTo>
                  <a:lnTo>
                    <a:pt x="5532" y="4830"/>
                  </a:lnTo>
                  <a:cubicBezTo>
                    <a:pt x="5532" y="4805"/>
                    <a:pt x="5521" y="4783"/>
                    <a:pt x="5503" y="4769"/>
                  </a:cubicBezTo>
                  <a:close/>
                  <a:moveTo>
                    <a:pt x="5133" y="5240"/>
                  </a:moveTo>
                  <a:cubicBezTo>
                    <a:pt x="5134" y="5242"/>
                    <a:pt x="5135" y="5243"/>
                    <a:pt x="5137" y="5245"/>
                  </a:cubicBezTo>
                  <a:lnTo>
                    <a:pt x="5129" y="5245"/>
                  </a:lnTo>
                  <a:cubicBezTo>
                    <a:pt x="5131" y="5243"/>
                    <a:pt x="5132" y="5242"/>
                    <a:pt x="5133" y="5240"/>
                  </a:cubicBezTo>
                  <a:close/>
                  <a:moveTo>
                    <a:pt x="4163" y="5240"/>
                  </a:moveTo>
                  <a:cubicBezTo>
                    <a:pt x="4164" y="5242"/>
                    <a:pt x="4165" y="5243"/>
                    <a:pt x="4166" y="5245"/>
                  </a:cubicBezTo>
                  <a:lnTo>
                    <a:pt x="4159" y="5245"/>
                  </a:lnTo>
                  <a:cubicBezTo>
                    <a:pt x="4160" y="5243"/>
                    <a:pt x="4162" y="5242"/>
                    <a:pt x="4163" y="5240"/>
                  </a:cubicBezTo>
                  <a:close/>
                  <a:moveTo>
                    <a:pt x="1700" y="4881"/>
                  </a:moveTo>
                  <a:cubicBezTo>
                    <a:pt x="1717" y="4867"/>
                    <a:pt x="1728" y="4845"/>
                    <a:pt x="1728" y="4820"/>
                  </a:cubicBezTo>
                  <a:lnTo>
                    <a:pt x="1728" y="4570"/>
                  </a:lnTo>
                  <a:cubicBezTo>
                    <a:pt x="1728" y="4545"/>
                    <a:pt x="1717" y="4523"/>
                    <a:pt x="1700" y="4509"/>
                  </a:cubicBezTo>
                  <a:cubicBezTo>
                    <a:pt x="1717" y="4495"/>
                    <a:pt x="1728" y="4473"/>
                    <a:pt x="1728" y="4448"/>
                  </a:cubicBezTo>
                  <a:lnTo>
                    <a:pt x="1728" y="4302"/>
                  </a:lnTo>
                  <a:lnTo>
                    <a:pt x="3782" y="4302"/>
                  </a:lnTo>
                  <a:lnTo>
                    <a:pt x="3782" y="4361"/>
                  </a:lnTo>
                  <a:cubicBezTo>
                    <a:pt x="3782" y="4386"/>
                    <a:pt x="3794" y="4408"/>
                    <a:pt x="3811" y="4422"/>
                  </a:cubicBezTo>
                  <a:cubicBezTo>
                    <a:pt x="3794" y="4437"/>
                    <a:pt x="3782" y="4459"/>
                    <a:pt x="3782" y="4483"/>
                  </a:cubicBezTo>
                  <a:lnTo>
                    <a:pt x="3782" y="4708"/>
                  </a:lnTo>
                  <a:cubicBezTo>
                    <a:pt x="3782" y="4732"/>
                    <a:pt x="3794" y="4754"/>
                    <a:pt x="3811" y="4769"/>
                  </a:cubicBezTo>
                  <a:cubicBezTo>
                    <a:pt x="3794" y="4783"/>
                    <a:pt x="3782" y="4805"/>
                    <a:pt x="3782" y="4830"/>
                  </a:cubicBezTo>
                  <a:lnTo>
                    <a:pt x="3782" y="5192"/>
                  </a:lnTo>
                  <a:cubicBezTo>
                    <a:pt x="3782" y="5212"/>
                    <a:pt x="3790" y="5231"/>
                    <a:pt x="3802" y="5245"/>
                  </a:cubicBezTo>
                  <a:lnTo>
                    <a:pt x="1708" y="5245"/>
                  </a:lnTo>
                  <a:cubicBezTo>
                    <a:pt x="1721" y="5231"/>
                    <a:pt x="1728" y="5212"/>
                    <a:pt x="1728" y="5192"/>
                  </a:cubicBezTo>
                  <a:lnTo>
                    <a:pt x="1728" y="4942"/>
                  </a:lnTo>
                  <a:cubicBezTo>
                    <a:pt x="1728" y="4917"/>
                    <a:pt x="1717" y="4895"/>
                    <a:pt x="1700" y="4881"/>
                  </a:cubicBezTo>
                  <a:close/>
                  <a:moveTo>
                    <a:pt x="1346" y="4942"/>
                  </a:moveTo>
                  <a:cubicBezTo>
                    <a:pt x="1346" y="4918"/>
                    <a:pt x="1365" y="4898"/>
                    <a:pt x="1388" y="4898"/>
                  </a:cubicBezTo>
                  <a:lnTo>
                    <a:pt x="1653" y="4898"/>
                  </a:lnTo>
                  <a:cubicBezTo>
                    <a:pt x="1677" y="4898"/>
                    <a:pt x="1695" y="4918"/>
                    <a:pt x="1695" y="4942"/>
                  </a:cubicBezTo>
                  <a:lnTo>
                    <a:pt x="1695" y="5192"/>
                  </a:lnTo>
                  <a:cubicBezTo>
                    <a:pt x="1695" y="5216"/>
                    <a:pt x="1677" y="5236"/>
                    <a:pt x="1653" y="5236"/>
                  </a:cubicBezTo>
                  <a:lnTo>
                    <a:pt x="1388" y="5236"/>
                  </a:lnTo>
                  <a:cubicBezTo>
                    <a:pt x="1365" y="5236"/>
                    <a:pt x="1346" y="5216"/>
                    <a:pt x="1346" y="5192"/>
                  </a:cubicBezTo>
                  <a:lnTo>
                    <a:pt x="1346" y="4942"/>
                  </a:lnTo>
                  <a:close/>
                  <a:moveTo>
                    <a:pt x="1346" y="4198"/>
                  </a:moveTo>
                  <a:cubicBezTo>
                    <a:pt x="1346" y="4174"/>
                    <a:pt x="1365" y="4154"/>
                    <a:pt x="1388" y="4154"/>
                  </a:cubicBezTo>
                  <a:lnTo>
                    <a:pt x="1653" y="4154"/>
                  </a:lnTo>
                  <a:cubicBezTo>
                    <a:pt x="1677" y="4154"/>
                    <a:pt x="1695" y="4174"/>
                    <a:pt x="1695" y="4198"/>
                  </a:cubicBezTo>
                  <a:lnTo>
                    <a:pt x="1695" y="4448"/>
                  </a:lnTo>
                  <a:cubicBezTo>
                    <a:pt x="1695" y="4472"/>
                    <a:pt x="1677" y="4492"/>
                    <a:pt x="1653" y="4492"/>
                  </a:cubicBezTo>
                  <a:lnTo>
                    <a:pt x="1388" y="4492"/>
                  </a:lnTo>
                  <a:cubicBezTo>
                    <a:pt x="1365" y="4492"/>
                    <a:pt x="1346" y="4472"/>
                    <a:pt x="1346" y="4448"/>
                  </a:cubicBezTo>
                  <a:lnTo>
                    <a:pt x="1346" y="4198"/>
                  </a:lnTo>
                  <a:close/>
                  <a:moveTo>
                    <a:pt x="1346" y="3454"/>
                  </a:moveTo>
                  <a:cubicBezTo>
                    <a:pt x="1346" y="3430"/>
                    <a:pt x="1365" y="3410"/>
                    <a:pt x="1388" y="3410"/>
                  </a:cubicBezTo>
                  <a:lnTo>
                    <a:pt x="1653" y="3410"/>
                  </a:lnTo>
                  <a:cubicBezTo>
                    <a:pt x="1677" y="3410"/>
                    <a:pt x="1695" y="3430"/>
                    <a:pt x="1695" y="3454"/>
                  </a:cubicBezTo>
                  <a:lnTo>
                    <a:pt x="1695" y="3704"/>
                  </a:lnTo>
                  <a:cubicBezTo>
                    <a:pt x="1695" y="3728"/>
                    <a:pt x="1677" y="3748"/>
                    <a:pt x="1653" y="3748"/>
                  </a:cubicBezTo>
                  <a:lnTo>
                    <a:pt x="1388" y="3748"/>
                  </a:lnTo>
                  <a:cubicBezTo>
                    <a:pt x="1365" y="3748"/>
                    <a:pt x="1346" y="3728"/>
                    <a:pt x="1346" y="3704"/>
                  </a:cubicBezTo>
                  <a:lnTo>
                    <a:pt x="1346" y="3454"/>
                  </a:lnTo>
                  <a:close/>
                  <a:moveTo>
                    <a:pt x="1346" y="2710"/>
                  </a:moveTo>
                  <a:cubicBezTo>
                    <a:pt x="1346" y="2686"/>
                    <a:pt x="1365" y="2666"/>
                    <a:pt x="1388" y="2666"/>
                  </a:cubicBezTo>
                  <a:lnTo>
                    <a:pt x="1653" y="2666"/>
                  </a:lnTo>
                  <a:cubicBezTo>
                    <a:pt x="1677" y="2666"/>
                    <a:pt x="1695" y="2686"/>
                    <a:pt x="1695" y="2710"/>
                  </a:cubicBezTo>
                  <a:lnTo>
                    <a:pt x="1695" y="2960"/>
                  </a:lnTo>
                  <a:cubicBezTo>
                    <a:pt x="1695" y="2984"/>
                    <a:pt x="1677" y="3004"/>
                    <a:pt x="1653" y="3004"/>
                  </a:cubicBezTo>
                  <a:lnTo>
                    <a:pt x="1388" y="3004"/>
                  </a:lnTo>
                  <a:cubicBezTo>
                    <a:pt x="1365" y="3004"/>
                    <a:pt x="1346" y="2984"/>
                    <a:pt x="1346" y="2960"/>
                  </a:cubicBezTo>
                  <a:lnTo>
                    <a:pt x="1346" y="2710"/>
                  </a:lnTo>
                  <a:close/>
                  <a:moveTo>
                    <a:pt x="1346" y="1966"/>
                  </a:moveTo>
                  <a:cubicBezTo>
                    <a:pt x="1346" y="1942"/>
                    <a:pt x="1365" y="1922"/>
                    <a:pt x="1388" y="1922"/>
                  </a:cubicBezTo>
                  <a:lnTo>
                    <a:pt x="1653" y="1922"/>
                  </a:lnTo>
                  <a:cubicBezTo>
                    <a:pt x="1677" y="1922"/>
                    <a:pt x="1695" y="1942"/>
                    <a:pt x="1695" y="1966"/>
                  </a:cubicBezTo>
                  <a:lnTo>
                    <a:pt x="1695" y="2216"/>
                  </a:lnTo>
                  <a:cubicBezTo>
                    <a:pt x="1695" y="2240"/>
                    <a:pt x="1677" y="2260"/>
                    <a:pt x="1653" y="2260"/>
                  </a:cubicBezTo>
                  <a:lnTo>
                    <a:pt x="1388" y="2260"/>
                  </a:lnTo>
                  <a:cubicBezTo>
                    <a:pt x="1365" y="2260"/>
                    <a:pt x="1346" y="2240"/>
                    <a:pt x="1346" y="2216"/>
                  </a:cubicBezTo>
                  <a:lnTo>
                    <a:pt x="1346" y="1966"/>
                  </a:lnTo>
                  <a:close/>
                  <a:moveTo>
                    <a:pt x="1329" y="852"/>
                  </a:moveTo>
                  <a:cubicBezTo>
                    <a:pt x="1329" y="828"/>
                    <a:pt x="1348" y="808"/>
                    <a:pt x="1372" y="808"/>
                  </a:cubicBezTo>
                  <a:lnTo>
                    <a:pt x="1482" y="808"/>
                  </a:lnTo>
                  <a:lnTo>
                    <a:pt x="1590" y="808"/>
                  </a:lnTo>
                  <a:cubicBezTo>
                    <a:pt x="1618" y="808"/>
                    <a:pt x="1659" y="825"/>
                    <a:pt x="1680" y="846"/>
                  </a:cubicBezTo>
                  <a:lnTo>
                    <a:pt x="1952" y="1117"/>
                  </a:lnTo>
                  <a:cubicBezTo>
                    <a:pt x="1969" y="1134"/>
                    <a:pt x="1971" y="1165"/>
                    <a:pt x="1956" y="1184"/>
                  </a:cubicBezTo>
                  <a:lnTo>
                    <a:pt x="1867" y="1299"/>
                  </a:lnTo>
                  <a:cubicBezTo>
                    <a:pt x="1858" y="1310"/>
                    <a:pt x="1843" y="1318"/>
                    <a:pt x="1826" y="1318"/>
                  </a:cubicBezTo>
                  <a:cubicBezTo>
                    <a:pt x="1817" y="1318"/>
                    <a:pt x="1808" y="1315"/>
                    <a:pt x="1801" y="1311"/>
                  </a:cubicBezTo>
                  <a:lnTo>
                    <a:pt x="1529" y="1140"/>
                  </a:lnTo>
                  <a:cubicBezTo>
                    <a:pt x="1499" y="1121"/>
                    <a:pt x="1447" y="1106"/>
                    <a:pt x="1411" y="1106"/>
                  </a:cubicBezTo>
                  <a:lnTo>
                    <a:pt x="1372" y="1106"/>
                  </a:lnTo>
                  <a:cubicBezTo>
                    <a:pt x="1348" y="1106"/>
                    <a:pt x="1329" y="1086"/>
                    <a:pt x="1329" y="1062"/>
                  </a:cubicBezTo>
                  <a:lnTo>
                    <a:pt x="1329" y="852"/>
                  </a:lnTo>
                  <a:close/>
                  <a:moveTo>
                    <a:pt x="1206" y="1449"/>
                  </a:moveTo>
                  <a:lnTo>
                    <a:pt x="1206" y="1184"/>
                  </a:lnTo>
                  <a:cubicBezTo>
                    <a:pt x="1206" y="1160"/>
                    <a:pt x="1225" y="1140"/>
                    <a:pt x="1248" y="1140"/>
                  </a:cubicBezTo>
                  <a:lnTo>
                    <a:pt x="1254" y="1140"/>
                  </a:lnTo>
                  <a:lnTo>
                    <a:pt x="1372" y="1140"/>
                  </a:lnTo>
                  <a:lnTo>
                    <a:pt x="1411" y="1140"/>
                  </a:lnTo>
                  <a:cubicBezTo>
                    <a:pt x="1441" y="1140"/>
                    <a:pt x="1487" y="1153"/>
                    <a:pt x="1512" y="1169"/>
                  </a:cubicBezTo>
                  <a:lnTo>
                    <a:pt x="1784" y="1340"/>
                  </a:lnTo>
                  <a:cubicBezTo>
                    <a:pt x="1805" y="1353"/>
                    <a:pt x="1815" y="1384"/>
                    <a:pt x="1807" y="1408"/>
                  </a:cubicBezTo>
                  <a:lnTo>
                    <a:pt x="1761" y="1534"/>
                  </a:lnTo>
                  <a:cubicBezTo>
                    <a:pt x="1753" y="1557"/>
                    <a:pt x="1726" y="1572"/>
                    <a:pt x="1702" y="1567"/>
                  </a:cubicBezTo>
                  <a:lnTo>
                    <a:pt x="1430" y="1506"/>
                  </a:lnTo>
                  <a:cubicBezTo>
                    <a:pt x="1397" y="1498"/>
                    <a:pt x="1344" y="1492"/>
                    <a:pt x="1311" y="1492"/>
                  </a:cubicBezTo>
                  <a:lnTo>
                    <a:pt x="1248" y="1492"/>
                  </a:lnTo>
                  <a:cubicBezTo>
                    <a:pt x="1225" y="1492"/>
                    <a:pt x="1206" y="1473"/>
                    <a:pt x="1206" y="1449"/>
                  </a:cubicBezTo>
                  <a:close/>
                  <a:moveTo>
                    <a:pt x="4591" y="465"/>
                  </a:moveTo>
                  <a:lnTo>
                    <a:pt x="4591" y="730"/>
                  </a:lnTo>
                  <a:cubicBezTo>
                    <a:pt x="4591" y="754"/>
                    <a:pt x="4573" y="774"/>
                    <a:pt x="4549" y="774"/>
                  </a:cubicBezTo>
                  <a:lnTo>
                    <a:pt x="4139" y="774"/>
                  </a:lnTo>
                  <a:lnTo>
                    <a:pt x="4028" y="774"/>
                  </a:lnTo>
                  <a:cubicBezTo>
                    <a:pt x="4005" y="774"/>
                    <a:pt x="3986" y="754"/>
                    <a:pt x="3986" y="730"/>
                  </a:cubicBezTo>
                  <a:lnTo>
                    <a:pt x="3986" y="465"/>
                  </a:lnTo>
                  <a:cubicBezTo>
                    <a:pt x="3986" y="441"/>
                    <a:pt x="4005" y="421"/>
                    <a:pt x="4028" y="421"/>
                  </a:cubicBezTo>
                  <a:lnTo>
                    <a:pt x="4549" y="421"/>
                  </a:lnTo>
                  <a:cubicBezTo>
                    <a:pt x="4573" y="421"/>
                    <a:pt x="4591" y="441"/>
                    <a:pt x="4591" y="465"/>
                  </a:cubicBezTo>
                  <a:close/>
                  <a:moveTo>
                    <a:pt x="5328" y="465"/>
                  </a:moveTo>
                  <a:lnTo>
                    <a:pt x="5328" y="730"/>
                  </a:lnTo>
                  <a:cubicBezTo>
                    <a:pt x="5328" y="754"/>
                    <a:pt x="5309" y="774"/>
                    <a:pt x="5286" y="774"/>
                  </a:cubicBezTo>
                  <a:lnTo>
                    <a:pt x="5071" y="774"/>
                  </a:lnTo>
                  <a:lnTo>
                    <a:pt x="4667" y="774"/>
                  </a:lnTo>
                  <a:cubicBezTo>
                    <a:pt x="4643" y="774"/>
                    <a:pt x="4624" y="754"/>
                    <a:pt x="4624" y="730"/>
                  </a:cubicBezTo>
                  <a:lnTo>
                    <a:pt x="4624" y="465"/>
                  </a:lnTo>
                  <a:cubicBezTo>
                    <a:pt x="4624" y="441"/>
                    <a:pt x="4643" y="421"/>
                    <a:pt x="4667" y="421"/>
                  </a:cubicBezTo>
                  <a:lnTo>
                    <a:pt x="5286" y="421"/>
                  </a:lnTo>
                  <a:cubicBezTo>
                    <a:pt x="5309" y="421"/>
                    <a:pt x="5328" y="441"/>
                    <a:pt x="5328" y="465"/>
                  </a:cubicBezTo>
                  <a:close/>
                  <a:moveTo>
                    <a:pt x="3727" y="1340"/>
                  </a:moveTo>
                  <a:lnTo>
                    <a:pt x="3999" y="1169"/>
                  </a:lnTo>
                  <a:cubicBezTo>
                    <a:pt x="4024" y="1153"/>
                    <a:pt x="4070" y="1140"/>
                    <a:pt x="4099" y="1140"/>
                  </a:cubicBezTo>
                  <a:lnTo>
                    <a:pt x="4139" y="1140"/>
                  </a:lnTo>
                  <a:lnTo>
                    <a:pt x="4256" y="1140"/>
                  </a:lnTo>
                  <a:lnTo>
                    <a:pt x="4352" y="1140"/>
                  </a:lnTo>
                  <a:cubicBezTo>
                    <a:pt x="4376" y="1140"/>
                    <a:pt x="4395" y="1160"/>
                    <a:pt x="4395" y="1184"/>
                  </a:cubicBezTo>
                  <a:lnTo>
                    <a:pt x="4395" y="1449"/>
                  </a:lnTo>
                  <a:cubicBezTo>
                    <a:pt x="4395" y="1473"/>
                    <a:pt x="4376" y="1492"/>
                    <a:pt x="4352" y="1492"/>
                  </a:cubicBezTo>
                  <a:lnTo>
                    <a:pt x="4200" y="1492"/>
                  </a:lnTo>
                  <a:cubicBezTo>
                    <a:pt x="4167" y="1492"/>
                    <a:pt x="4113" y="1498"/>
                    <a:pt x="4081" y="1506"/>
                  </a:cubicBezTo>
                  <a:lnTo>
                    <a:pt x="3808" y="1567"/>
                  </a:lnTo>
                  <a:cubicBezTo>
                    <a:pt x="3785" y="1572"/>
                    <a:pt x="3758" y="1557"/>
                    <a:pt x="3749" y="1534"/>
                  </a:cubicBezTo>
                  <a:lnTo>
                    <a:pt x="3704" y="1408"/>
                  </a:lnTo>
                  <a:cubicBezTo>
                    <a:pt x="3695" y="1384"/>
                    <a:pt x="3706" y="1353"/>
                    <a:pt x="3727" y="1340"/>
                  </a:cubicBezTo>
                  <a:close/>
                  <a:moveTo>
                    <a:pt x="4214" y="1062"/>
                  </a:moveTo>
                  <a:lnTo>
                    <a:pt x="4214" y="853"/>
                  </a:lnTo>
                  <a:cubicBezTo>
                    <a:pt x="4214" y="829"/>
                    <a:pt x="4233" y="809"/>
                    <a:pt x="4256" y="809"/>
                  </a:cubicBezTo>
                  <a:lnTo>
                    <a:pt x="4954" y="809"/>
                  </a:lnTo>
                  <a:cubicBezTo>
                    <a:pt x="4977" y="809"/>
                    <a:pt x="4996" y="829"/>
                    <a:pt x="4996" y="853"/>
                  </a:cubicBezTo>
                  <a:lnTo>
                    <a:pt x="4996" y="1062"/>
                  </a:lnTo>
                  <a:cubicBezTo>
                    <a:pt x="4996" y="1086"/>
                    <a:pt x="4977" y="1106"/>
                    <a:pt x="4954" y="1106"/>
                  </a:cubicBezTo>
                  <a:lnTo>
                    <a:pt x="4837" y="1106"/>
                  </a:lnTo>
                  <a:lnTo>
                    <a:pt x="4719" y="1106"/>
                  </a:lnTo>
                  <a:lnTo>
                    <a:pt x="4470" y="1106"/>
                  </a:lnTo>
                  <a:lnTo>
                    <a:pt x="4352" y="1106"/>
                  </a:lnTo>
                  <a:lnTo>
                    <a:pt x="4256" y="1106"/>
                  </a:lnTo>
                  <a:cubicBezTo>
                    <a:pt x="4233" y="1106"/>
                    <a:pt x="4214" y="1086"/>
                    <a:pt x="4214" y="1062"/>
                  </a:cubicBezTo>
                  <a:close/>
                  <a:moveTo>
                    <a:pt x="4428" y="1449"/>
                  </a:moveTo>
                  <a:lnTo>
                    <a:pt x="4428" y="1184"/>
                  </a:lnTo>
                  <a:cubicBezTo>
                    <a:pt x="4428" y="1160"/>
                    <a:pt x="4447" y="1140"/>
                    <a:pt x="4470" y="1140"/>
                  </a:cubicBezTo>
                  <a:lnTo>
                    <a:pt x="4719" y="1140"/>
                  </a:lnTo>
                  <a:cubicBezTo>
                    <a:pt x="4743" y="1140"/>
                    <a:pt x="4761" y="1160"/>
                    <a:pt x="4761" y="1184"/>
                  </a:cubicBezTo>
                  <a:lnTo>
                    <a:pt x="4761" y="1449"/>
                  </a:lnTo>
                  <a:cubicBezTo>
                    <a:pt x="4761" y="1473"/>
                    <a:pt x="4743" y="1492"/>
                    <a:pt x="4719" y="1492"/>
                  </a:cubicBezTo>
                  <a:lnTo>
                    <a:pt x="4650" y="1492"/>
                  </a:lnTo>
                  <a:lnTo>
                    <a:pt x="4533" y="1492"/>
                  </a:lnTo>
                  <a:lnTo>
                    <a:pt x="4470" y="1492"/>
                  </a:lnTo>
                  <a:cubicBezTo>
                    <a:pt x="4447" y="1492"/>
                    <a:pt x="4428" y="1473"/>
                    <a:pt x="4428" y="1449"/>
                  </a:cubicBezTo>
                  <a:close/>
                  <a:moveTo>
                    <a:pt x="5459" y="1888"/>
                  </a:moveTo>
                  <a:lnTo>
                    <a:pt x="5457" y="1888"/>
                  </a:lnTo>
                  <a:lnTo>
                    <a:pt x="5192" y="1888"/>
                  </a:lnTo>
                  <a:lnTo>
                    <a:pt x="5074" y="1888"/>
                  </a:lnTo>
                  <a:lnTo>
                    <a:pt x="4650" y="1888"/>
                  </a:lnTo>
                  <a:cubicBezTo>
                    <a:pt x="4627" y="1888"/>
                    <a:pt x="4608" y="1868"/>
                    <a:pt x="4608" y="1844"/>
                  </a:cubicBezTo>
                  <a:lnTo>
                    <a:pt x="4608" y="1571"/>
                  </a:lnTo>
                  <a:cubicBezTo>
                    <a:pt x="4608" y="1547"/>
                    <a:pt x="4627" y="1527"/>
                    <a:pt x="4650" y="1527"/>
                  </a:cubicBezTo>
                  <a:lnTo>
                    <a:pt x="4719" y="1527"/>
                  </a:lnTo>
                  <a:lnTo>
                    <a:pt x="4837" y="1527"/>
                  </a:lnTo>
                  <a:lnTo>
                    <a:pt x="5114" y="1527"/>
                  </a:lnTo>
                  <a:cubicBezTo>
                    <a:pt x="5145" y="1527"/>
                    <a:pt x="5196" y="1533"/>
                    <a:pt x="5227" y="1540"/>
                  </a:cubicBezTo>
                  <a:lnTo>
                    <a:pt x="5499" y="1602"/>
                  </a:lnTo>
                  <a:cubicBezTo>
                    <a:pt x="5522" y="1608"/>
                    <a:pt x="5538" y="1633"/>
                    <a:pt x="5535" y="1657"/>
                  </a:cubicBezTo>
                  <a:lnTo>
                    <a:pt x="5510" y="1842"/>
                  </a:lnTo>
                  <a:cubicBezTo>
                    <a:pt x="5506" y="1867"/>
                    <a:pt x="5483" y="1888"/>
                    <a:pt x="5459" y="1888"/>
                  </a:cubicBezTo>
                  <a:close/>
                  <a:moveTo>
                    <a:pt x="4179" y="2216"/>
                  </a:moveTo>
                  <a:lnTo>
                    <a:pt x="4179" y="1966"/>
                  </a:lnTo>
                  <a:cubicBezTo>
                    <a:pt x="4179" y="1942"/>
                    <a:pt x="4198" y="1922"/>
                    <a:pt x="4221" y="1922"/>
                  </a:cubicBezTo>
                  <a:lnTo>
                    <a:pt x="4533" y="1922"/>
                  </a:lnTo>
                  <a:lnTo>
                    <a:pt x="4650" y="1922"/>
                  </a:lnTo>
                  <a:lnTo>
                    <a:pt x="5074" y="1922"/>
                  </a:lnTo>
                  <a:cubicBezTo>
                    <a:pt x="5098" y="1922"/>
                    <a:pt x="5116" y="1942"/>
                    <a:pt x="5116" y="1966"/>
                  </a:cubicBezTo>
                  <a:lnTo>
                    <a:pt x="5116" y="2216"/>
                  </a:lnTo>
                  <a:cubicBezTo>
                    <a:pt x="5116" y="2240"/>
                    <a:pt x="5098" y="2260"/>
                    <a:pt x="5074" y="2260"/>
                  </a:cubicBezTo>
                  <a:lnTo>
                    <a:pt x="4650" y="2260"/>
                  </a:lnTo>
                  <a:lnTo>
                    <a:pt x="4533" y="2260"/>
                  </a:lnTo>
                  <a:lnTo>
                    <a:pt x="4221" y="2260"/>
                  </a:lnTo>
                  <a:cubicBezTo>
                    <a:pt x="4198" y="2260"/>
                    <a:pt x="4179" y="2240"/>
                    <a:pt x="4179" y="2216"/>
                  </a:cubicBezTo>
                  <a:close/>
                  <a:moveTo>
                    <a:pt x="4179" y="2931"/>
                  </a:moveTo>
                  <a:lnTo>
                    <a:pt x="4179" y="2681"/>
                  </a:lnTo>
                  <a:cubicBezTo>
                    <a:pt x="4179" y="2657"/>
                    <a:pt x="4198" y="2637"/>
                    <a:pt x="4221" y="2637"/>
                  </a:cubicBezTo>
                  <a:lnTo>
                    <a:pt x="4533" y="2637"/>
                  </a:lnTo>
                  <a:lnTo>
                    <a:pt x="4650" y="2637"/>
                  </a:lnTo>
                  <a:lnTo>
                    <a:pt x="5074" y="2637"/>
                  </a:lnTo>
                  <a:cubicBezTo>
                    <a:pt x="5098" y="2637"/>
                    <a:pt x="5116" y="2657"/>
                    <a:pt x="5116" y="2681"/>
                  </a:cubicBezTo>
                  <a:lnTo>
                    <a:pt x="5116" y="2931"/>
                  </a:lnTo>
                  <a:cubicBezTo>
                    <a:pt x="5116" y="2955"/>
                    <a:pt x="5098" y="2975"/>
                    <a:pt x="5074" y="2975"/>
                  </a:cubicBezTo>
                  <a:lnTo>
                    <a:pt x="4650" y="2975"/>
                  </a:lnTo>
                  <a:lnTo>
                    <a:pt x="4533" y="2975"/>
                  </a:lnTo>
                  <a:lnTo>
                    <a:pt x="4221" y="2975"/>
                  </a:lnTo>
                  <a:cubicBezTo>
                    <a:pt x="4198" y="2975"/>
                    <a:pt x="4179" y="2955"/>
                    <a:pt x="4179" y="2931"/>
                  </a:cubicBezTo>
                  <a:close/>
                  <a:moveTo>
                    <a:pt x="4179" y="3646"/>
                  </a:moveTo>
                  <a:lnTo>
                    <a:pt x="4179" y="3396"/>
                  </a:lnTo>
                  <a:cubicBezTo>
                    <a:pt x="4179" y="3372"/>
                    <a:pt x="4198" y="3352"/>
                    <a:pt x="4221" y="3352"/>
                  </a:cubicBezTo>
                  <a:lnTo>
                    <a:pt x="4533" y="3352"/>
                  </a:lnTo>
                  <a:lnTo>
                    <a:pt x="4650" y="3352"/>
                  </a:lnTo>
                  <a:lnTo>
                    <a:pt x="5074" y="3352"/>
                  </a:lnTo>
                  <a:cubicBezTo>
                    <a:pt x="5098" y="3352"/>
                    <a:pt x="5116" y="3372"/>
                    <a:pt x="5116" y="3396"/>
                  </a:cubicBezTo>
                  <a:lnTo>
                    <a:pt x="5116" y="3646"/>
                  </a:lnTo>
                  <a:cubicBezTo>
                    <a:pt x="5116" y="3670"/>
                    <a:pt x="5098" y="3690"/>
                    <a:pt x="5074" y="3690"/>
                  </a:cubicBezTo>
                  <a:lnTo>
                    <a:pt x="4650" y="3690"/>
                  </a:lnTo>
                  <a:lnTo>
                    <a:pt x="4533" y="3690"/>
                  </a:lnTo>
                  <a:lnTo>
                    <a:pt x="4221" y="3690"/>
                  </a:lnTo>
                  <a:cubicBezTo>
                    <a:pt x="4198" y="3690"/>
                    <a:pt x="4179" y="3670"/>
                    <a:pt x="4179" y="3646"/>
                  </a:cubicBezTo>
                  <a:close/>
                  <a:moveTo>
                    <a:pt x="5116" y="4361"/>
                  </a:moveTo>
                  <a:cubicBezTo>
                    <a:pt x="5116" y="4385"/>
                    <a:pt x="5098" y="4405"/>
                    <a:pt x="5074" y="4405"/>
                  </a:cubicBezTo>
                  <a:lnTo>
                    <a:pt x="4650" y="4405"/>
                  </a:lnTo>
                  <a:lnTo>
                    <a:pt x="4533" y="4405"/>
                  </a:lnTo>
                  <a:lnTo>
                    <a:pt x="4221" y="4405"/>
                  </a:lnTo>
                  <a:cubicBezTo>
                    <a:pt x="4198" y="4405"/>
                    <a:pt x="4179" y="4385"/>
                    <a:pt x="4179" y="4361"/>
                  </a:cubicBezTo>
                  <a:lnTo>
                    <a:pt x="4179" y="4111"/>
                  </a:lnTo>
                  <a:cubicBezTo>
                    <a:pt x="4179" y="4087"/>
                    <a:pt x="4198" y="4068"/>
                    <a:pt x="4221" y="4068"/>
                  </a:cubicBezTo>
                  <a:lnTo>
                    <a:pt x="4533" y="4068"/>
                  </a:lnTo>
                  <a:lnTo>
                    <a:pt x="4650" y="4068"/>
                  </a:lnTo>
                  <a:lnTo>
                    <a:pt x="5074" y="4068"/>
                  </a:lnTo>
                  <a:cubicBezTo>
                    <a:pt x="5098" y="4068"/>
                    <a:pt x="5116" y="4087"/>
                    <a:pt x="5116" y="4111"/>
                  </a:cubicBezTo>
                  <a:lnTo>
                    <a:pt x="5116" y="4361"/>
                  </a:lnTo>
                  <a:close/>
                  <a:moveTo>
                    <a:pt x="5499" y="3768"/>
                  </a:moveTo>
                  <a:lnTo>
                    <a:pt x="5499" y="3989"/>
                  </a:lnTo>
                  <a:cubicBezTo>
                    <a:pt x="5499" y="4013"/>
                    <a:pt x="5480" y="4033"/>
                    <a:pt x="5457" y="4033"/>
                  </a:cubicBezTo>
                  <a:lnTo>
                    <a:pt x="5192" y="4033"/>
                  </a:lnTo>
                  <a:lnTo>
                    <a:pt x="5074" y="4033"/>
                  </a:lnTo>
                  <a:lnTo>
                    <a:pt x="4650" y="4033"/>
                  </a:lnTo>
                  <a:cubicBezTo>
                    <a:pt x="4627" y="4033"/>
                    <a:pt x="4608" y="4013"/>
                    <a:pt x="4608" y="3989"/>
                  </a:cubicBezTo>
                  <a:lnTo>
                    <a:pt x="4608" y="3768"/>
                  </a:lnTo>
                  <a:cubicBezTo>
                    <a:pt x="4608" y="3744"/>
                    <a:pt x="4627" y="3724"/>
                    <a:pt x="4650" y="3724"/>
                  </a:cubicBezTo>
                  <a:lnTo>
                    <a:pt x="5074" y="3724"/>
                  </a:lnTo>
                  <a:lnTo>
                    <a:pt x="5192" y="3724"/>
                  </a:lnTo>
                  <a:lnTo>
                    <a:pt x="5457" y="3724"/>
                  </a:lnTo>
                  <a:cubicBezTo>
                    <a:pt x="5480" y="3724"/>
                    <a:pt x="5499" y="3744"/>
                    <a:pt x="5499" y="3768"/>
                  </a:cubicBezTo>
                  <a:close/>
                  <a:moveTo>
                    <a:pt x="5499" y="3396"/>
                  </a:moveTo>
                  <a:lnTo>
                    <a:pt x="5499" y="3646"/>
                  </a:lnTo>
                  <a:cubicBezTo>
                    <a:pt x="5499" y="3670"/>
                    <a:pt x="5480" y="3690"/>
                    <a:pt x="5457" y="3690"/>
                  </a:cubicBezTo>
                  <a:lnTo>
                    <a:pt x="5192" y="3690"/>
                  </a:lnTo>
                  <a:cubicBezTo>
                    <a:pt x="5168" y="3690"/>
                    <a:pt x="5149" y="3670"/>
                    <a:pt x="5149" y="3646"/>
                  </a:cubicBezTo>
                  <a:lnTo>
                    <a:pt x="5149" y="3396"/>
                  </a:lnTo>
                  <a:cubicBezTo>
                    <a:pt x="5149" y="3372"/>
                    <a:pt x="5168" y="3352"/>
                    <a:pt x="5192" y="3352"/>
                  </a:cubicBezTo>
                  <a:lnTo>
                    <a:pt x="5457" y="3352"/>
                  </a:lnTo>
                  <a:cubicBezTo>
                    <a:pt x="5480" y="3352"/>
                    <a:pt x="5499" y="3372"/>
                    <a:pt x="5499" y="3396"/>
                  </a:cubicBezTo>
                  <a:close/>
                  <a:moveTo>
                    <a:pt x="5499" y="3053"/>
                  </a:moveTo>
                  <a:lnTo>
                    <a:pt x="5499" y="3274"/>
                  </a:lnTo>
                  <a:cubicBezTo>
                    <a:pt x="5499" y="3298"/>
                    <a:pt x="5480" y="3318"/>
                    <a:pt x="5457" y="3318"/>
                  </a:cubicBezTo>
                  <a:lnTo>
                    <a:pt x="5192" y="3318"/>
                  </a:lnTo>
                  <a:lnTo>
                    <a:pt x="5074" y="3318"/>
                  </a:lnTo>
                  <a:lnTo>
                    <a:pt x="4650" y="3318"/>
                  </a:lnTo>
                  <a:cubicBezTo>
                    <a:pt x="4627" y="3318"/>
                    <a:pt x="4608" y="3298"/>
                    <a:pt x="4608" y="3274"/>
                  </a:cubicBezTo>
                  <a:lnTo>
                    <a:pt x="4608" y="3053"/>
                  </a:lnTo>
                  <a:cubicBezTo>
                    <a:pt x="4608" y="3029"/>
                    <a:pt x="4627" y="3009"/>
                    <a:pt x="4650" y="3009"/>
                  </a:cubicBezTo>
                  <a:lnTo>
                    <a:pt x="5074" y="3009"/>
                  </a:lnTo>
                  <a:lnTo>
                    <a:pt x="5192" y="3009"/>
                  </a:lnTo>
                  <a:lnTo>
                    <a:pt x="5457" y="3009"/>
                  </a:lnTo>
                  <a:cubicBezTo>
                    <a:pt x="5480" y="3009"/>
                    <a:pt x="5499" y="3029"/>
                    <a:pt x="5499" y="3053"/>
                  </a:cubicBezTo>
                  <a:close/>
                  <a:moveTo>
                    <a:pt x="5499" y="2681"/>
                  </a:moveTo>
                  <a:lnTo>
                    <a:pt x="5499" y="2931"/>
                  </a:lnTo>
                  <a:cubicBezTo>
                    <a:pt x="5499" y="2955"/>
                    <a:pt x="5480" y="2975"/>
                    <a:pt x="5457" y="2975"/>
                  </a:cubicBezTo>
                  <a:lnTo>
                    <a:pt x="5192" y="2975"/>
                  </a:lnTo>
                  <a:cubicBezTo>
                    <a:pt x="5168" y="2975"/>
                    <a:pt x="5149" y="2955"/>
                    <a:pt x="5149" y="2931"/>
                  </a:cubicBezTo>
                  <a:lnTo>
                    <a:pt x="5149" y="2681"/>
                  </a:lnTo>
                  <a:cubicBezTo>
                    <a:pt x="5149" y="2657"/>
                    <a:pt x="5168" y="2637"/>
                    <a:pt x="5192" y="2637"/>
                  </a:cubicBezTo>
                  <a:lnTo>
                    <a:pt x="5457" y="2637"/>
                  </a:lnTo>
                  <a:cubicBezTo>
                    <a:pt x="5480" y="2637"/>
                    <a:pt x="5499" y="2657"/>
                    <a:pt x="5499" y="2681"/>
                  </a:cubicBezTo>
                  <a:close/>
                  <a:moveTo>
                    <a:pt x="5499" y="2338"/>
                  </a:moveTo>
                  <a:lnTo>
                    <a:pt x="5499" y="2559"/>
                  </a:lnTo>
                  <a:cubicBezTo>
                    <a:pt x="5499" y="2583"/>
                    <a:pt x="5480" y="2603"/>
                    <a:pt x="5457" y="2603"/>
                  </a:cubicBezTo>
                  <a:lnTo>
                    <a:pt x="5192" y="2603"/>
                  </a:lnTo>
                  <a:lnTo>
                    <a:pt x="5074" y="2603"/>
                  </a:lnTo>
                  <a:lnTo>
                    <a:pt x="4650" y="2603"/>
                  </a:lnTo>
                  <a:cubicBezTo>
                    <a:pt x="4627" y="2603"/>
                    <a:pt x="4608" y="2583"/>
                    <a:pt x="4608" y="2559"/>
                  </a:cubicBezTo>
                  <a:lnTo>
                    <a:pt x="4608" y="2338"/>
                  </a:lnTo>
                  <a:cubicBezTo>
                    <a:pt x="4608" y="2314"/>
                    <a:pt x="4627" y="2294"/>
                    <a:pt x="4650" y="2294"/>
                  </a:cubicBezTo>
                  <a:lnTo>
                    <a:pt x="5074" y="2294"/>
                  </a:lnTo>
                  <a:lnTo>
                    <a:pt x="5192" y="2294"/>
                  </a:lnTo>
                  <a:lnTo>
                    <a:pt x="5457" y="2294"/>
                  </a:lnTo>
                  <a:cubicBezTo>
                    <a:pt x="5480" y="2294"/>
                    <a:pt x="5499" y="2314"/>
                    <a:pt x="5499" y="2338"/>
                  </a:cubicBezTo>
                  <a:close/>
                  <a:moveTo>
                    <a:pt x="5499" y="2216"/>
                  </a:moveTo>
                  <a:cubicBezTo>
                    <a:pt x="5499" y="2240"/>
                    <a:pt x="5480" y="2260"/>
                    <a:pt x="5457" y="2260"/>
                  </a:cubicBezTo>
                  <a:lnTo>
                    <a:pt x="5192" y="2260"/>
                  </a:lnTo>
                  <a:cubicBezTo>
                    <a:pt x="5168" y="2260"/>
                    <a:pt x="5149" y="2240"/>
                    <a:pt x="5149" y="2216"/>
                  </a:cubicBezTo>
                  <a:lnTo>
                    <a:pt x="5149" y="1966"/>
                  </a:lnTo>
                  <a:cubicBezTo>
                    <a:pt x="5149" y="1942"/>
                    <a:pt x="5168" y="1922"/>
                    <a:pt x="5192" y="1922"/>
                  </a:cubicBezTo>
                  <a:lnTo>
                    <a:pt x="5457" y="1922"/>
                  </a:lnTo>
                  <a:cubicBezTo>
                    <a:pt x="5480" y="1922"/>
                    <a:pt x="5499" y="1942"/>
                    <a:pt x="5499" y="1966"/>
                  </a:cubicBezTo>
                  <a:lnTo>
                    <a:pt x="5499" y="2216"/>
                  </a:lnTo>
                  <a:close/>
                  <a:moveTo>
                    <a:pt x="5610" y="1408"/>
                  </a:moveTo>
                  <a:lnTo>
                    <a:pt x="5565" y="1534"/>
                  </a:lnTo>
                  <a:cubicBezTo>
                    <a:pt x="5557" y="1557"/>
                    <a:pt x="5529" y="1572"/>
                    <a:pt x="5506" y="1567"/>
                  </a:cubicBezTo>
                  <a:lnTo>
                    <a:pt x="5234" y="1506"/>
                  </a:lnTo>
                  <a:cubicBezTo>
                    <a:pt x="5201" y="1498"/>
                    <a:pt x="5147" y="1492"/>
                    <a:pt x="5114" y="1492"/>
                  </a:cubicBezTo>
                  <a:lnTo>
                    <a:pt x="4837" y="1492"/>
                  </a:lnTo>
                  <a:cubicBezTo>
                    <a:pt x="4813" y="1492"/>
                    <a:pt x="4795" y="1473"/>
                    <a:pt x="4795" y="1449"/>
                  </a:cubicBezTo>
                  <a:lnTo>
                    <a:pt x="4795" y="1184"/>
                  </a:lnTo>
                  <a:cubicBezTo>
                    <a:pt x="4795" y="1160"/>
                    <a:pt x="4813" y="1140"/>
                    <a:pt x="4837" y="1140"/>
                  </a:cubicBezTo>
                  <a:lnTo>
                    <a:pt x="4954" y="1140"/>
                  </a:lnTo>
                  <a:lnTo>
                    <a:pt x="5071" y="1140"/>
                  </a:lnTo>
                  <a:lnTo>
                    <a:pt x="5215" y="1140"/>
                  </a:lnTo>
                  <a:cubicBezTo>
                    <a:pt x="5244" y="1140"/>
                    <a:pt x="5290" y="1153"/>
                    <a:pt x="5315" y="1169"/>
                  </a:cubicBezTo>
                  <a:lnTo>
                    <a:pt x="5588" y="1340"/>
                  </a:lnTo>
                  <a:cubicBezTo>
                    <a:pt x="5609" y="1353"/>
                    <a:pt x="5619" y="1384"/>
                    <a:pt x="5610" y="1408"/>
                  </a:cubicBezTo>
                  <a:close/>
                  <a:moveTo>
                    <a:pt x="5394" y="808"/>
                  </a:moveTo>
                  <a:cubicBezTo>
                    <a:pt x="5422" y="808"/>
                    <a:pt x="5463" y="825"/>
                    <a:pt x="5483" y="846"/>
                  </a:cubicBezTo>
                  <a:lnTo>
                    <a:pt x="5756" y="1117"/>
                  </a:lnTo>
                  <a:cubicBezTo>
                    <a:pt x="5773" y="1134"/>
                    <a:pt x="5775" y="1165"/>
                    <a:pt x="5760" y="1184"/>
                  </a:cubicBezTo>
                  <a:lnTo>
                    <a:pt x="5671" y="1299"/>
                  </a:lnTo>
                  <a:cubicBezTo>
                    <a:pt x="5661" y="1310"/>
                    <a:pt x="5646" y="1318"/>
                    <a:pt x="5630" y="1318"/>
                  </a:cubicBezTo>
                  <a:cubicBezTo>
                    <a:pt x="5621" y="1318"/>
                    <a:pt x="5612" y="1315"/>
                    <a:pt x="5605" y="1311"/>
                  </a:cubicBezTo>
                  <a:lnTo>
                    <a:pt x="5333" y="1140"/>
                  </a:lnTo>
                  <a:cubicBezTo>
                    <a:pt x="5302" y="1121"/>
                    <a:pt x="5251" y="1106"/>
                    <a:pt x="5215" y="1106"/>
                  </a:cubicBezTo>
                  <a:lnTo>
                    <a:pt x="5071" y="1106"/>
                  </a:lnTo>
                  <a:cubicBezTo>
                    <a:pt x="5048" y="1106"/>
                    <a:pt x="5029" y="1086"/>
                    <a:pt x="5029" y="1062"/>
                  </a:cubicBezTo>
                  <a:lnTo>
                    <a:pt x="5029" y="853"/>
                  </a:lnTo>
                  <a:lnTo>
                    <a:pt x="5029" y="852"/>
                  </a:lnTo>
                  <a:cubicBezTo>
                    <a:pt x="5029" y="828"/>
                    <a:pt x="5048" y="808"/>
                    <a:pt x="5071" y="808"/>
                  </a:cubicBezTo>
                  <a:lnTo>
                    <a:pt x="5286" y="808"/>
                  </a:lnTo>
                  <a:lnTo>
                    <a:pt x="5394" y="808"/>
                  </a:lnTo>
                  <a:close/>
                  <a:moveTo>
                    <a:pt x="3559" y="1118"/>
                  </a:moveTo>
                  <a:lnTo>
                    <a:pt x="3831" y="846"/>
                  </a:lnTo>
                  <a:cubicBezTo>
                    <a:pt x="3851" y="825"/>
                    <a:pt x="3892" y="808"/>
                    <a:pt x="3920" y="808"/>
                  </a:cubicBezTo>
                  <a:lnTo>
                    <a:pt x="4028" y="808"/>
                  </a:lnTo>
                  <a:lnTo>
                    <a:pt x="4139" y="808"/>
                  </a:lnTo>
                  <a:cubicBezTo>
                    <a:pt x="4162" y="808"/>
                    <a:pt x="4181" y="828"/>
                    <a:pt x="4181" y="852"/>
                  </a:cubicBezTo>
                  <a:lnTo>
                    <a:pt x="4181" y="853"/>
                  </a:lnTo>
                  <a:lnTo>
                    <a:pt x="4181" y="1062"/>
                  </a:lnTo>
                  <a:cubicBezTo>
                    <a:pt x="4181" y="1086"/>
                    <a:pt x="4162" y="1106"/>
                    <a:pt x="4139" y="1106"/>
                  </a:cubicBezTo>
                  <a:lnTo>
                    <a:pt x="4099" y="1106"/>
                  </a:lnTo>
                  <a:cubicBezTo>
                    <a:pt x="4064" y="1106"/>
                    <a:pt x="4012" y="1121"/>
                    <a:pt x="3982" y="1140"/>
                  </a:cubicBezTo>
                  <a:lnTo>
                    <a:pt x="3710" y="1311"/>
                  </a:lnTo>
                  <a:cubicBezTo>
                    <a:pt x="3690" y="1323"/>
                    <a:pt x="3658" y="1317"/>
                    <a:pt x="3644" y="1299"/>
                  </a:cubicBezTo>
                  <a:lnTo>
                    <a:pt x="3555" y="1184"/>
                  </a:lnTo>
                  <a:cubicBezTo>
                    <a:pt x="3540" y="1165"/>
                    <a:pt x="3542" y="1134"/>
                    <a:pt x="3559" y="1118"/>
                  </a:cubicBezTo>
                  <a:close/>
                  <a:moveTo>
                    <a:pt x="3855" y="1888"/>
                  </a:moveTo>
                  <a:cubicBezTo>
                    <a:pt x="3831" y="1888"/>
                    <a:pt x="3808" y="1867"/>
                    <a:pt x="3805" y="1842"/>
                  </a:cubicBezTo>
                  <a:lnTo>
                    <a:pt x="3779" y="1655"/>
                  </a:lnTo>
                  <a:cubicBezTo>
                    <a:pt x="3776" y="1631"/>
                    <a:pt x="3793" y="1606"/>
                    <a:pt x="3815" y="1601"/>
                  </a:cubicBezTo>
                  <a:lnTo>
                    <a:pt x="4088" y="1540"/>
                  </a:lnTo>
                  <a:cubicBezTo>
                    <a:pt x="4118" y="1533"/>
                    <a:pt x="4169" y="1527"/>
                    <a:pt x="4200" y="1527"/>
                  </a:cubicBezTo>
                  <a:lnTo>
                    <a:pt x="4352" y="1527"/>
                  </a:lnTo>
                  <a:lnTo>
                    <a:pt x="4470" y="1527"/>
                  </a:lnTo>
                  <a:lnTo>
                    <a:pt x="4533" y="1527"/>
                  </a:lnTo>
                  <a:cubicBezTo>
                    <a:pt x="4556" y="1527"/>
                    <a:pt x="4575" y="1547"/>
                    <a:pt x="4575" y="1571"/>
                  </a:cubicBezTo>
                  <a:lnTo>
                    <a:pt x="4575" y="1844"/>
                  </a:lnTo>
                  <a:cubicBezTo>
                    <a:pt x="4575" y="1868"/>
                    <a:pt x="4556" y="1888"/>
                    <a:pt x="4533" y="1888"/>
                  </a:cubicBezTo>
                  <a:lnTo>
                    <a:pt x="4221" y="1888"/>
                  </a:lnTo>
                  <a:lnTo>
                    <a:pt x="4104" y="1888"/>
                  </a:lnTo>
                  <a:lnTo>
                    <a:pt x="3857" y="1888"/>
                  </a:lnTo>
                  <a:lnTo>
                    <a:pt x="3855" y="1888"/>
                  </a:lnTo>
                  <a:close/>
                  <a:moveTo>
                    <a:pt x="3815" y="2216"/>
                  </a:moveTo>
                  <a:lnTo>
                    <a:pt x="3815" y="1966"/>
                  </a:lnTo>
                  <a:cubicBezTo>
                    <a:pt x="3815" y="1942"/>
                    <a:pt x="3834" y="1922"/>
                    <a:pt x="3857" y="1922"/>
                  </a:cubicBezTo>
                  <a:lnTo>
                    <a:pt x="4104" y="1922"/>
                  </a:lnTo>
                  <a:cubicBezTo>
                    <a:pt x="4127" y="1922"/>
                    <a:pt x="4146" y="1942"/>
                    <a:pt x="4146" y="1966"/>
                  </a:cubicBezTo>
                  <a:lnTo>
                    <a:pt x="4146" y="2216"/>
                  </a:lnTo>
                  <a:cubicBezTo>
                    <a:pt x="4146" y="2240"/>
                    <a:pt x="4127" y="2260"/>
                    <a:pt x="4104" y="2260"/>
                  </a:cubicBezTo>
                  <a:lnTo>
                    <a:pt x="3857" y="2260"/>
                  </a:lnTo>
                  <a:cubicBezTo>
                    <a:pt x="3834" y="2260"/>
                    <a:pt x="3815" y="2240"/>
                    <a:pt x="3815" y="2216"/>
                  </a:cubicBezTo>
                  <a:close/>
                  <a:moveTo>
                    <a:pt x="3815" y="2559"/>
                  </a:moveTo>
                  <a:lnTo>
                    <a:pt x="3815" y="2338"/>
                  </a:lnTo>
                  <a:cubicBezTo>
                    <a:pt x="3815" y="2314"/>
                    <a:pt x="3834" y="2294"/>
                    <a:pt x="3857" y="2294"/>
                  </a:cubicBezTo>
                  <a:lnTo>
                    <a:pt x="4104" y="2294"/>
                  </a:lnTo>
                  <a:lnTo>
                    <a:pt x="4221" y="2294"/>
                  </a:lnTo>
                  <a:lnTo>
                    <a:pt x="4533" y="2294"/>
                  </a:lnTo>
                  <a:cubicBezTo>
                    <a:pt x="4556" y="2294"/>
                    <a:pt x="4575" y="2314"/>
                    <a:pt x="4575" y="2338"/>
                  </a:cubicBezTo>
                  <a:lnTo>
                    <a:pt x="4575" y="2559"/>
                  </a:lnTo>
                  <a:cubicBezTo>
                    <a:pt x="4575" y="2583"/>
                    <a:pt x="4556" y="2603"/>
                    <a:pt x="4533" y="2603"/>
                  </a:cubicBezTo>
                  <a:lnTo>
                    <a:pt x="4221" y="2603"/>
                  </a:lnTo>
                  <a:lnTo>
                    <a:pt x="4104" y="2603"/>
                  </a:lnTo>
                  <a:lnTo>
                    <a:pt x="3857" y="2603"/>
                  </a:lnTo>
                  <a:cubicBezTo>
                    <a:pt x="3834" y="2603"/>
                    <a:pt x="3815" y="2583"/>
                    <a:pt x="3815" y="2559"/>
                  </a:cubicBezTo>
                  <a:close/>
                  <a:moveTo>
                    <a:pt x="3815" y="2931"/>
                  </a:moveTo>
                  <a:lnTo>
                    <a:pt x="3815" y="2681"/>
                  </a:lnTo>
                  <a:cubicBezTo>
                    <a:pt x="3815" y="2657"/>
                    <a:pt x="3834" y="2637"/>
                    <a:pt x="3857" y="2637"/>
                  </a:cubicBezTo>
                  <a:lnTo>
                    <a:pt x="4104" y="2637"/>
                  </a:lnTo>
                  <a:cubicBezTo>
                    <a:pt x="4127" y="2637"/>
                    <a:pt x="4146" y="2657"/>
                    <a:pt x="4146" y="2681"/>
                  </a:cubicBezTo>
                  <a:lnTo>
                    <a:pt x="4146" y="2931"/>
                  </a:lnTo>
                  <a:cubicBezTo>
                    <a:pt x="4146" y="2955"/>
                    <a:pt x="4127" y="2975"/>
                    <a:pt x="4104" y="2975"/>
                  </a:cubicBezTo>
                  <a:lnTo>
                    <a:pt x="3857" y="2975"/>
                  </a:lnTo>
                  <a:cubicBezTo>
                    <a:pt x="3834" y="2975"/>
                    <a:pt x="3815" y="2955"/>
                    <a:pt x="3815" y="2931"/>
                  </a:cubicBezTo>
                  <a:close/>
                  <a:moveTo>
                    <a:pt x="3815" y="3274"/>
                  </a:moveTo>
                  <a:lnTo>
                    <a:pt x="3815" y="3053"/>
                  </a:lnTo>
                  <a:cubicBezTo>
                    <a:pt x="3815" y="3029"/>
                    <a:pt x="3834" y="3009"/>
                    <a:pt x="3857" y="3009"/>
                  </a:cubicBezTo>
                  <a:lnTo>
                    <a:pt x="4104" y="3009"/>
                  </a:lnTo>
                  <a:lnTo>
                    <a:pt x="4221" y="3009"/>
                  </a:lnTo>
                  <a:lnTo>
                    <a:pt x="4533" y="3009"/>
                  </a:lnTo>
                  <a:cubicBezTo>
                    <a:pt x="4556" y="3009"/>
                    <a:pt x="4575" y="3029"/>
                    <a:pt x="4575" y="3053"/>
                  </a:cubicBezTo>
                  <a:lnTo>
                    <a:pt x="4575" y="3274"/>
                  </a:lnTo>
                  <a:cubicBezTo>
                    <a:pt x="4575" y="3298"/>
                    <a:pt x="4556" y="3318"/>
                    <a:pt x="4533" y="3318"/>
                  </a:cubicBezTo>
                  <a:lnTo>
                    <a:pt x="4221" y="3318"/>
                  </a:lnTo>
                  <a:lnTo>
                    <a:pt x="4104" y="3318"/>
                  </a:lnTo>
                  <a:lnTo>
                    <a:pt x="3857" y="3318"/>
                  </a:lnTo>
                  <a:cubicBezTo>
                    <a:pt x="3834" y="3318"/>
                    <a:pt x="3815" y="3298"/>
                    <a:pt x="3815" y="3274"/>
                  </a:cubicBezTo>
                  <a:close/>
                  <a:moveTo>
                    <a:pt x="3815" y="3646"/>
                  </a:moveTo>
                  <a:lnTo>
                    <a:pt x="3815" y="3396"/>
                  </a:lnTo>
                  <a:cubicBezTo>
                    <a:pt x="3815" y="3372"/>
                    <a:pt x="3834" y="3352"/>
                    <a:pt x="3857" y="3352"/>
                  </a:cubicBezTo>
                  <a:lnTo>
                    <a:pt x="4104" y="3352"/>
                  </a:lnTo>
                  <a:cubicBezTo>
                    <a:pt x="4127" y="3352"/>
                    <a:pt x="4146" y="3372"/>
                    <a:pt x="4146" y="3396"/>
                  </a:cubicBezTo>
                  <a:lnTo>
                    <a:pt x="4146" y="3646"/>
                  </a:lnTo>
                  <a:cubicBezTo>
                    <a:pt x="4146" y="3670"/>
                    <a:pt x="4127" y="3690"/>
                    <a:pt x="4104" y="3690"/>
                  </a:cubicBezTo>
                  <a:lnTo>
                    <a:pt x="3857" y="3690"/>
                  </a:lnTo>
                  <a:cubicBezTo>
                    <a:pt x="3834" y="3690"/>
                    <a:pt x="3815" y="3670"/>
                    <a:pt x="3815" y="3646"/>
                  </a:cubicBezTo>
                  <a:close/>
                  <a:moveTo>
                    <a:pt x="3815" y="3989"/>
                  </a:moveTo>
                  <a:lnTo>
                    <a:pt x="3815" y="3768"/>
                  </a:lnTo>
                  <a:cubicBezTo>
                    <a:pt x="3815" y="3744"/>
                    <a:pt x="3834" y="3724"/>
                    <a:pt x="3857" y="3724"/>
                  </a:cubicBezTo>
                  <a:lnTo>
                    <a:pt x="4104" y="3724"/>
                  </a:lnTo>
                  <a:lnTo>
                    <a:pt x="4221" y="3724"/>
                  </a:lnTo>
                  <a:lnTo>
                    <a:pt x="4533" y="3724"/>
                  </a:lnTo>
                  <a:cubicBezTo>
                    <a:pt x="4556" y="3724"/>
                    <a:pt x="4575" y="3744"/>
                    <a:pt x="4575" y="3768"/>
                  </a:cubicBezTo>
                  <a:lnTo>
                    <a:pt x="4575" y="3989"/>
                  </a:lnTo>
                  <a:cubicBezTo>
                    <a:pt x="4575" y="4013"/>
                    <a:pt x="4556" y="4033"/>
                    <a:pt x="4533" y="4033"/>
                  </a:cubicBezTo>
                  <a:lnTo>
                    <a:pt x="4221" y="4033"/>
                  </a:lnTo>
                  <a:lnTo>
                    <a:pt x="4104" y="4033"/>
                  </a:lnTo>
                  <a:lnTo>
                    <a:pt x="3857" y="4033"/>
                  </a:lnTo>
                  <a:cubicBezTo>
                    <a:pt x="3834" y="4033"/>
                    <a:pt x="3815" y="4013"/>
                    <a:pt x="3815" y="3989"/>
                  </a:cubicBezTo>
                  <a:close/>
                  <a:moveTo>
                    <a:pt x="3815" y="4361"/>
                  </a:moveTo>
                  <a:lnTo>
                    <a:pt x="3815" y="4111"/>
                  </a:lnTo>
                  <a:cubicBezTo>
                    <a:pt x="3815" y="4087"/>
                    <a:pt x="3834" y="4068"/>
                    <a:pt x="3857" y="4068"/>
                  </a:cubicBezTo>
                  <a:lnTo>
                    <a:pt x="4104" y="4068"/>
                  </a:lnTo>
                  <a:cubicBezTo>
                    <a:pt x="4127" y="4068"/>
                    <a:pt x="4146" y="4087"/>
                    <a:pt x="4146" y="4111"/>
                  </a:cubicBezTo>
                  <a:lnTo>
                    <a:pt x="4146" y="4361"/>
                  </a:lnTo>
                  <a:cubicBezTo>
                    <a:pt x="4146" y="4385"/>
                    <a:pt x="4127" y="4405"/>
                    <a:pt x="4104" y="4405"/>
                  </a:cubicBezTo>
                  <a:lnTo>
                    <a:pt x="3857" y="4405"/>
                  </a:lnTo>
                  <a:cubicBezTo>
                    <a:pt x="3834" y="4405"/>
                    <a:pt x="3815" y="4385"/>
                    <a:pt x="3815" y="4361"/>
                  </a:cubicBezTo>
                  <a:close/>
                  <a:moveTo>
                    <a:pt x="3815" y="4708"/>
                  </a:moveTo>
                  <a:lnTo>
                    <a:pt x="3815" y="4483"/>
                  </a:lnTo>
                  <a:cubicBezTo>
                    <a:pt x="3815" y="4459"/>
                    <a:pt x="3834" y="4440"/>
                    <a:pt x="3857" y="4440"/>
                  </a:cubicBezTo>
                  <a:lnTo>
                    <a:pt x="4104" y="4440"/>
                  </a:lnTo>
                  <a:lnTo>
                    <a:pt x="4221" y="4440"/>
                  </a:lnTo>
                  <a:lnTo>
                    <a:pt x="4533" y="4440"/>
                  </a:lnTo>
                  <a:cubicBezTo>
                    <a:pt x="4556" y="4440"/>
                    <a:pt x="4575" y="4459"/>
                    <a:pt x="4575" y="4483"/>
                  </a:cubicBezTo>
                  <a:lnTo>
                    <a:pt x="4575" y="4708"/>
                  </a:lnTo>
                  <a:cubicBezTo>
                    <a:pt x="4575" y="4732"/>
                    <a:pt x="4556" y="4752"/>
                    <a:pt x="4533" y="4752"/>
                  </a:cubicBezTo>
                  <a:lnTo>
                    <a:pt x="4221" y="4752"/>
                  </a:lnTo>
                  <a:lnTo>
                    <a:pt x="4104" y="4752"/>
                  </a:lnTo>
                  <a:lnTo>
                    <a:pt x="3857" y="4752"/>
                  </a:lnTo>
                  <a:cubicBezTo>
                    <a:pt x="3834" y="4752"/>
                    <a:pt x="3815" y="4732"/>
                    <a:pt x="3815" y="4708"/>
                  </a:cubicBezTo>
                  <a:close/>
                  <a:moveTo>
                    <a:pt x="4146" y="5192"/>
                  </a:moveTo>
                  <a:cubicBezTo>
                    <a:pt x="4146" y="5216"/>
                    <a:pt x="4127" y="5236"/>
                    <a:pt x="4104" y="5236"/>
                  </a:cubicBezTo>
                  <a:lnTo>
                    <a:pt x="3857" y="5236"/>
                  </a:lnTo>
                  <a:cubicBezTo>
                    <a:pt x="3834" y="5236"/>
                    <a:pt x="3815" y="5216"/>
                    <a:pt x="3815" y="5192"/>
                  </a:cubicBezTo>
                  <a:lnTo>
                    <a:pt x="3815" y="4830"/>
                  </a:lnTo>
                  <a:cubicBezTo>
                    <a:pt x="3815" y="4806"/>
                    <a:pt x="3834" y="4786"/>
                    <a:pt x="3857" y="4786"/>
                  </a:cubicBezTo>
                  <a:lnTo>
                    <a:pt x="4104" y="4786"/>
                  </a:lnTo>
                  <a:cubicBezTo>
                    <a:pt x="4127" y="4786"/>
                    <a:pt x="4146" y="4806"/>
                    <a:pt x="4146" y="4830"/>
                  </a:cubicBezTo>
                  <a:lnTo>
                    <a:pt x="4146" y="5192"/>
                  </a:lnTo>
                  <a:close/>
                  <a:moveTo>
                    <a:pt x="5116" y="5192"/>
                  </a:moveTo>
                  <a:cubicBezTo>
                    <a:pt x="5116" y="5216"/>
                    <a:pt x="5098" y="5236"/>
                    <a:pt x="5074" y="5236"/>
                  </a:cubicBezTo>
                  <a:lnTo>
                    <a:pt x="4221" y="5236"/>
                  </a:lnTo>
                  <a:cubicBezTo>
                    <a:pt x="4198" y="5236"/>
                    <a:pt x="4179" y="5216"/>
                    <a:pt x="4179" y="5192"/>
                  </a:cubicBezTo>
                  <a:lnTo>
                    <a:pt x="4179" y="4830"/>
                  </a:lnTo>
                  <a:cubicBezTo>
                    <a:pt x="4179" y="4806"/>
                    <a:pt x="4198" y="4786"/>
                    <a:pt x="4221" y="4786"/>
                  </a:cubicBezTo>
                  <a:lnTo>
                    <a:pt x="4533" y="4786"/>
                  </a:lnTo>
                  <a:lnTo>
                    <a:pt x="4650" y="4786"/>
                  </a:lnTo>
                  <a:lnTo>
                    <a:pt x="5074" y="4786"/>
                  </a:lnTo>
                  <a:cubicBezTo>
                    <a:pt x="5098" y="4786"/>
                    <a:pt x="5116" y="4806"/>
                    <a:pt x="5116" y="4830"/>
                  </a:cubicBezTo>
                  <a:lnTo>
                    <a:pt x="5116" y="5192"/>
                  </a:lnTo>
                  <a:close/>
                  <a:moveTo>
                    <a:pt x="5499" y="4830"/>
                  </a:moveTo>
                  <a:lnTo>
                    <a:pt x="5499" y="5192"/>
                  </a:lnTo>
                  <a:cubicBezTo>
                    <a:pt x="5499" y="5216"/>
                    <a:pt x="5480" y="5236"/>
                    <a:pt x="5457" y="5236"/>
                  </a:cubicBezTo>
                  <a:lnTo>
                    <a:pt x="5192" y="5236"/>
                  </a:lnTo>
                  <a:cubicBezTo>
                    <a:pt x="5168" y="5236"/>
                    <a:pt x="5149" y="5216"/>
                    <a:pt x="5149" y="5192"/>
                  </a:cubicBezTo>
                  <a:lnTo>
                    <a:pt x="5149" y="4830"/>
                  </a:lnTo>
                  <a:cubicBezTo>
                    <a:pt x="5149" y="4806"/>
                    <a:pt x="5168" y="4786"/>
                    <a:pt x="5192" y="4786"/>
                  </a:cubicBezTo>
                  <a:lnTo>
                    <a:pt x="5457" y="4786"/>
                  </a:lnTo>
                  <a:cubicBezTo>
                    <a:pt x="5480" y="4786"/>
                    <a:pt x="5499" y="4806"/>
                    <a:pt x="5499" y="4830"/>
                  </a:cubicBezTo>
                  <a:close/>
                  <a:moveTo>
                    <a:pt x="5499" y="4483"/>
                  </a:moveTo>
                  <a:lnTo>
                    <a:pt x="5499" y="4708"/>
                  </a:lnTo>
                  <a:cubicBezTo>
                    <a:pt x="5499" y="4732"/>
                    <a:pt x="5480" y="4752"/>
                    <a:pt x="5457" y="4752"/>
                  </a:cubicBezTo>
                  <a:lnTo>
                    <a:pt x="5192" y="4752"/>
                  </a:lnTo>
                  <a:lnTo>
                    <a:pt x="5074" y="4752"/>
                  </a:lnTo>
                  <a:lnTo>
                    <a:pt x="4650" y="4752"/>
                  </a:lnTo>
                  <a:cubicBezTo>
                    <a:pt x="4627" y="4752"/>
                    <a:pt x="4608" y="4732"/>
                    <a:pt x="4608" y="4708"/>
                  </a:cubicBezTo>
                  <a:lnTo>
                    <a:pt x="4608" y="4483"/>
                  </a:lnTo>
                  <a:cubicBezTo>
                    <a:pt x="4608" y="4459"/>
                    <a:pt x="4627" y="4440"/>
                    <a:pt x="4650" y="4440"/>
                  </a:cubicBezTo>
                  <a:lnTo>
                    <a:pt x="5074" y="4440"/>
                  </a:lnTo>
                  <a:lnTo>
                    <a:pt x="5192" y="4440"/>
                  </a:lnTo>
                  <a:lnTo>
                    <a:pt x="5457" y="4440"/>
                  </a:lnTo>
                  <a:cubicBezTo>
                    <a:pt x="5480" y="4440"/>
                    <a:pt x="5499" y="4459"/>
                    <a:pt x="5499" y="4483"/>
                  </a:cubicBezTo>
                  <a:close/>
                  <a:moveTo>
                    <a:pt x="5499" y="4111"/>
                  </a:moveTo>
                  <a:lnTo>
                    <a:pt x="5499" y="4361"/>
                  </a:lnTo>
                  <a:cubicBezTo>
                    <a:pt x="5499" y="4385"/>
                    <a:pt x="5480" y="4405"/>
                    <a:pt x="5457" y="4405"/>
                  </a:cubicBezTo>
                  <a:lnTo>
                    <a:pt x="5192" y="4405"/>
                  </a:lnTo>
                  <a:cubicBezTo>
                    <a:pt x="5168" y="4405"/>
                    <a:pt x="5149" y="4385"/>
                    <a:pt x="5149" y="4361"/>
                  </a:cubicBezTo>
                  <a:lnTo>
                    <a:pt x="5149" y="4111"/>
                  </a:lnTo>
                  <a:cubicBezTo>
                    <a:pt x="5149" y="4087"/>
                    <a:pt x="5168" y="4068"/>
                    <a:pt x="5192" y="4068"/>
                  </a:cubicBezTo>
                  <a:lnTo>
                    <a:pt x="5457" y="4068"/>
                  </a:lnTo>
                  <a:cubicBezTo>
                    <a:pt x="5480" y="4068"/>
                    <a:pt x="5499" y="4087"/>
                    <a:pt x="5499" y="4111"/>
                  </a:cubicBezTo>
                  <a:close/>
                  <a:moveTo>
                    <a:pt x="8370" y="465"/>
                  </a:moveTo>
                  <a:lnTo>
                    <a:pt x="8370" y="730"/>
                  </a:lnTo>
                  <a:cubicBezTo>
                    <a:pt x="8370" y="754"/>
                    <a:pt x="8352" y="774"/>
                    <a:pt x="8328" y="774"/>
                  </a:cubicBezTo>
                  <a:lnTo>
                    <a:pt x="7943" y="774"/>
                  </a:lnTo>
                  <a:lnTo>
                    <a:pt x="7832" y="774"/>
                  </a:lnTo>
                  <a:cubicBezTo>
                    <a:pt x="7809" y="774"/>
                    <a:pt x="7790" y="754"/>
                    <a:pt x="7790" y="730"/>
                  </a:cubicBezTo>
                  <a:lnTo>
                    <a:pt x="7790" y="465"/>
                  </a:lnTo>
                  <a:cubicBezTo>
                    <a:pt x="7790" y="441"/>
                    <a:pt x="7809" y="421"/>
                    <a:pt x="7832" y="421"/>
                  </a:cubicBezTo>
                  <a:lnTo>
                    <a:pt x="8328" y="421"/>
                  </a:lnTo>
                  <a:cubicBezTo>
                    <a:pt x="8352" y="421"/>
                    <a:pt x="8370" y="441"/>
                    <a:pt x="8370" y="465"/>
                  </a:cubicBezTo>
                  <a:close/>
                  <a:moveTo>
                    <a:pt x="9107" y="465"/>
                  </a:moveTo>
                  <a:lnTo>
                    <a:pt x="9107" y="730"/>
                  </a:lnTo>
                  <a:cubicBezTo>
                    <a:pt x="9107" y="754"/>
                    <a:pt x="9088" y="774"/>
                    <a:pt x="9065" y="774"/>
                  </a:cubicBezTo>
                  <a:lnTo>
                    <a:pt x="8850" y="774"/>
                  </a:lnTo>
                  <a:lnTo>
                    <a:pt x="8446" y="774"/>
                  </a:lnTo>
                  <a:cubicBezTo>
                    <a:pt x="8422" y="774"/>
                    <a:pt x="8404" y="754"/>
                    <a:pt x="8404" y="730"/>
                  </a:cubicBezTo>
                  <a:lnTo>
                    <a:pt x="8404" y="465"/>
                  </a:lnTo>
                  <a:cubicBezTo>
                    <a:pt x="8404" y="441"/>
                    <a:pt x="8422" y="421"/>
                    <a:pt x="8446" y="421"/>
                  </a:cubicBezTo>
                  <a:lnTo>
                    <a:pt x="9065" y="421"/>
                  </a:lnTo>
                  <a:cubicBezTo>
                    <a:pt x="9088" y="421"/>
                    <a:pt x="9107" y="441"/>
                    <a:pt x="9107" y="465"/>
                  </a:cubicBezTo>
                  <a:close/>
                  <a:moveTo>
                    <a:pt x="7619" y="1601"/>
                  </a:moveTo>
                  <a:lnTo>
                    <a:pt x="7891" y="1540"/>
                  </a:lnTo>
                  <a:cubicBezTo>
                    <a:pt x="7921" y="1533"/>
                    <a:pt x="7973" y="1527"/>
                    <a:pt x="8004" y="1527"/>
                  </a:cubicBezTo>
                  <a:lnTo>
                    <a:pt x="8156" y="1527"/>
                  </a:lnTo>
                  <a:lnTo>
                    <a:pt x="8273" y="1527"/>
                  </a:lnTo>
                  <a:lnTo>
                    <a:pt x="8336" y="1527"/>
                  </a:lnTo>
                  <a:cubicBezTo>
                    <a:pt x="8360" y="1527"/>
                    <a:pt x="8379" y="1547"/>
                    <a:pt x="8379" y="1571"/>
                  </a:cubicBezTo>
                  <a:lnTo>
                    <a:pt x="8379" y="1835"/>
                  </a:lnTo>
                  <a:cubicBezTo>
                    <a:pt x="8379" y="1860"/>
                    <a:pt x="8360" y="1879"/>
                    <a:pt x="8336" y="1879"/>
                  </a:cubicBezTo>
                  <a:lnTo>
                    <a:pt x="7659" y="1879"/>
                  </a:lnTo>
                  <a:cubicBezTo>
                    <a:pt x="7635" y="1879"/>
                    <a:pt x="7612" y="1858"/>
                    <a:pt x="7608" y="1833"/>
                  </a:cubicBezTo>
                  <a:lnTo>
                    <a:pt x="7583" y="1655"/>
                  </a:lnTo>
                  <a:cubicBezTo>
                    <a:pt x="7580" y="1631"/>
                    <a:pt x="7596" y="1606"/>
                    <a:pt x="7619" y="1601"/>
                  </a:cubicBezTo>
                  <a:close/>
                  <a:moveTo>
                    <a:pt x="7530" y="1340"/>
                  </a:moveTo>
                  <a:lnTo>
                    <a:pt x="7803" y="1169"/>
                  </a:lnTo>
                  <a:cubicBezTo>
                    <a:pt x="7828" y="1153"/>
                    <a:pt x="7874" y="1140"/>
                    <a:pt x="7903" y="1140"/>
                  </a:cubicBezTo>
                  <a:lnTo>
                    <a:pt x="7943" y="1140"/>
                  </a:lnTo>
                  <a:lnTo>
                    <a:pt x="8057" y="1140"/>
                  </a:lnTo>
                  <a:lnTo>
                    <a:pt x="8156" y="1140"/>
                  </a:lnTo>
                  <a:cubicBezTo>
                    <a:pt x="8179" y="1140"/>
                    <a:pt x="8198" y="1160"/>
                    <a:pt x="8198" y="1184"/>
                  </a:cubicBezTo>
                  <a:lnTo>
                    <a:pt x="8198" y="1449"/>
                  </a:lnTo>
                  <a:cubicBezTo>
                    <a:pt x="8198" y="1473"/>
                    <a:pt x="8179" y="1492"/>
                    <a:pt x="8156" y="1492"/>
                  </a:cubicBezTo>
                  <a:lnTo>
                    <a:pt x="8004" y="1492"/>
                  </a:lnTo>
                  <a:cubicBezTo>
                    <a:pt x="7970" y="1492"/>
                    <a:pt x="7917" y="1498"/>
                    <a:pt x="7884" y="1506"/>
                  </a:cubicBezTo>
                  <a:lnTo>
                    <a:pt x="7612" y="1567"/>
                  </a:lnTo>
                  <a:cubicBezTo>
                    <a:pt x="7589" y="1572"/>
                    <a:pt x="7561" y="1557"/>
                    <a:pt x="7553" y="1534"/>
                  </a:cubicBezTo>
                  <a:lnTo>
                    <a:pt x="7508" y="1408"/>
                  </a:lnTo>
                  <a:cubicBezTo>
                    <a:pt x="7499" y="1384"/>
                    <a:pt x="7509" y="1353"/>
                    <a:pt x="7530" y="1340"/>
                  </a:cubicBezTo>
                  <a:close/>
                  <a:moveTo>
                    <a:pt x="8017" y="1073"/>
                  </a:moveTo>
                  <a:cubicBezTo>
                    <a:pt x="8017" y="1069"/>
                    <a:pt x="8018" y="1066"/>
                    <a:pt x="8018" y="1062"/>
                  </a:cubicBezTo>
                  <a:lnTo>
                    <a:pt x="8018" y="852"/>
                  </a:lnTo>
                  <a:cubicBezTo>
                    <a:pt x="8018" y="848"/>
                    <a:pt x="8017" y="845"/>
                    <a:pt x="8017" y="841"/>
                  </a:cubicBezTo>
                  <a:cubicBezTo>
                    <a:pt x="8022" y="823"/>
                    <a:pt x="8038" y="809"/>
                    <a:pt x="8057" y="809"/>
                  </a:cubicBezTo>
                  <a:lnTo>
                    <a:pt x="8733" y="809"/>
                  </a:lnTo>
                  <a:cubicBezTo>
                    <a:pt x="8756" y="809"/>
                    <a:pt x="8775" y="829"/>
                    <a:pt x="8775" y="853"/>
                  </a:cubicBezTo>
                  <a:lnTo>
                    <a:pt x="8775" y="1062"/>
                  </a:lnTo>
                  <a:cubicBezTo>
                    <a:pt x="8775" y="1086"/>
                    <a:pt x="8756" y="1106"/>
                    <a:pt x="8733" y="1106"/>
                  </a:cubicBezTo>
                  <a:lnTo>
                    <a:pt x="8616" y="1106"/>
                  </a:lnTo>
                  <a:lnTo>
                    <a:pt x="8498" y="1106"/>
                  </a:lnTo>
                  <a:lnTo>
                    <a:pt x="8273" y="1106"/>
                  </a:lnTo>
                  <a:lnTo>
                    <a:pt x="8156" y="1106"/>
                  </a:lnTo>
                  <a:lnTo>
                    <a:pt x="8057" y="1106"/>
                  </a:lnTo>
                  <a:cubicBezTo>
                    <a:pt x="8038" y="1106"/>
                    <a:pt x="8022" y="1092"/>
                    <a:pt x="8017" y="1073"/>
                  </a:cubicBezTo>
                  <a:close/>
                  <a:moveTo>
                    <a:pt x="8231" y="1449"/>
                  </a:moveTo>
                  <a:lnTo>
                    <a:pt x="8231" y="1184"/>
                  </a:lnTo>
                  <a:cubicBezTo>
                    <a:pt x="8231" y="1160"/>
                    <a:pt x="8250" y="1140"/>
                    <a:pt x="8273" y="1140"/>
                  </a:cubicBezTo>
                  <a:lnTo>
                    <a:pt x="8498" y="1140"/>
                  </a:lnTo>
                  <a:cubicBezTo>
                    <a:pt x="8522" y="1140"/>
                    <a:pt x="8541" y="1160"/>
                    <a:pt x="8541" y="1184"/>
                  </a:cubicBezTo>
                  <a:lnTo>
                    <a:pt x="8541" y="1449"/>
                  </a:lnTo>
                  <a:cubicBezTo>
                    <a:pt x="8541" y="1473"/>
                    <a:pt x="8522" y="1492"/>
                    <a:pt x="8498" y="1492"/>
                  </a:cubicBezTo>
                  <a:lnTo>
                    <a:pt x="8454" y="1492"/>
                  </a:lnTo>
                  <a:lnTo>
                    <a:pt x="8336" y="1492"/>
                  </a:lnTo>
                  <a:lnTo>
                    <a:pt x="8273" y="1492"/>
                  </a:lnTo>
                  <a:cubicBezTo>
                    <a:pt x="8250" y="1492"/>
                    <a:pt x="8231" y="1473"/>
                    <a:pt x="8231" y="1449"/>
                  </a:cubicBezTo>
                  <a:close/>
                  <a:moveTo>
                    <a:pt x="9239" y="1888"/>
                  </a:moveTo>
                  <a:lnTo>
                    <a:pt x="8995" y="1888"/>
                  </a:lnTo>
                  <a:lnTo>
                    <a:pt x="8878" y="1888"/>
                  </a:lnTo>
                  <a:lnTo>
                    <a:pt x="8454" y="1888"/>
                  </a:lnTo>
                  <a:cubicBezTo>
                    <a:pt x="8430" y="1888"/>
                    <a:pt x="8412" y="1868"/>
                    <a:pt x="8412" y="1844"/>
                  </a:cubicBezTo>
                  <a:lnTo>
                    <a:pt x="8412" y="1835"/>
                  </a:lnTo>
                  <a:lnTo>
                    <a:pt x="8412" y="1571"/>
                  </a:lnTo>
                  <a:cubicBezTo>
                    <a:pt x="8412" y="1547"/>
                    <a:pt x="8430" y="1527"/>
                    <a:pt x="8454" y="1527"/>
                  </a:cubicBezTo>
                  <a:lnTo>
                    <a:pt x="8498" y="1527"/>
                  </a:lnTo>
                  <a:lnTo>
                    <a:pt x="8616" y="1527"/>
                  </a:lnTo>
                  <a:lnTo>
                    <a:pt x="8893" y="1527"/>
                  </a:lnTo>
                  <a:cubicBezTo>
                    <a:pt x="8924" y="1527"/>
                    <a:pt x="8976" y="1533"/>
                    <a:pt x="9006" y="1540"/>
                  </a:cubicBezTo>
                  <a:lnTo>
                    <a:pt x="9163" y="1575"/>
                  </a:lnTo>
                  <a:lnTo>
                    <a:pt x="9278" y="1602"/>
                  </a:lnTo>
                  <a:cubicBezTo>
                    <a:pt x="9301" y="1607"/>
                    <a:pt x="9318" y="1633"/>
                    <a:pt x="9314" y="1657"/>
                  </a:cubicBezTo>
                  <a:lnTo>
                    <a:pt x="9289" y="1842"/>
                  </a:lnTo>
                  <a:cubicBezTo>
                    <a:pt x="9286" y="1867"/>
                    <a:pt x="9263" y="1888"/>
                    <a:pt x="9239" y="1888"/>
                  </a:cubicBezTo>
                  <a:close/>
                  <a:moveTo>
                    <a:pt x="7966" y="1918"/>
                  </a:moveTo>
                  <a:cubicBezTo>
                    <a:pt x="7965" y="1916"/>
                    <a:pt x="7964" y="1915"/>
                    <a:pt x="7963" y="1914"/>
                  </a:cubicBezTo>
                  <a:lnTo>
                    <a:pt x="7969" y="1914"/>
                  </a:lnTo>
                  <a:cubicBezTo>
                    <a:pt x="7968" y="1915"/>
                    <a:pt x="7967" y="1916"/>
                    <a:pt x="7966" y="1918"/>
                  </a:cubicBezTo>
                  <a:close/>
                  <a:moveTo>
                    <a:pt x="7983" y="2216"/>
                  </a:moveTo>
                  <a:lnTo>
                    <a:pt x="7983" y="1966"/>
                  </a:lnTo>
                  <a:cubicBezTo>
                    <a:pt x="7983" y="1942"/>
                    <a:pt x="8002" y="1922"/>
                    <a:pt x="8025" y="1922"/>
                  </a:cubicBezTo>
                  <a:lnTo>
                    <a:pt x="8454" y="1922"/>
                  </a:lnTo>
                  <a:lnTo>
                    <a:pt x="8878" y="1922"/>
                  </a:lnTo>
                  <a:cubicBezTo>
                    <a:pt x="8901" y="1922"/>
                    <a:pt x="8920" y="1942"/>
                    <a:pt x="8920" y="1966"/>
                  </a:cubicBezTo>
                  <a:lnTo>
                    <a:pt x="8920" y="2216"/>
                  </a:lnTo>
                  <a:cubicBezTo>
                    <a:pt x="8920" y="2240"/>
                    <a:pt x="8901" y="2260"/>
                    <a:pt x="8878" y="2260"/>
                  </a:cubicBezTo>
                  <a:lnTo>
                    <a:pt x="8454" y="2260"/>
                  </a:lnTo>
                  <a:lnTo>
                    <a:pt x="8336" y="2260"/>
                  </a:lnTo>
                  <a:lnTo>
                    <a:pt x="8025" y="2260"/>
                  </a:lnTo>
                  <a:cubicBezTo>
                    <a:pt x="8002" y="2260"/>
                    <a:pt x="7983" y="2240"/>
                    <a:pt x="7983" y="2216"/>
                  </a:cubicBezTo>
                  <a:close/>
                  <a:moveTo>
                    <a:pt x="7983" y="2931"/>
                  </a:moveTo>
                  <a:lnTo>
                    <a:pt x="7983" y="2681"/>
                  </a:lnTo>
                  <a:cubicBezTo>
                    <a:pt x="7983" y="2657"/>
                    <a:pt x="8002" y="2637"/>
                    <a:pt x="8025" y="2637"/>
                  </a:cubicBezTo>
                  <a:lnTo>
                    <a:pt x="8336" y="2637"/>
                  </a:lnTo>
                  <a:lnTo>
                    <a:pt x="8454" y="2637"/>
                  </a:lnTo>
                  <a:lnTo>
                    <a:pt x="8878" y="2637"/>
                  </a:lnTo>
                  <a:cubicBezTo>
                    <a:pt x="8901" y="2637"/>
                    <a:pt x="8920" y="2657"/>
                    <a:pt x="8920" y="2681"/>
                  </a:cubicBezTo>
                  <a:lnTo>
                    <a:pt x="8920" y="2931"/>
                  </a:lnTo>
                  <a:cubicBezTo>
                    <a:pt x="8920" y="2955"/>
                    <a:pt x="8901" y="2975"/>
                    <a:pt x="8878" y="2975"/>
                  </a:cubicBezTo>
                  <a:lnTo>
                    <a:pt x="8454" y="2975"/>
                  </a:lnTo>
                  <a:lnTo>
                    <a:pt x="8336" y="2975"/>
                  </a:lnTo>
                  <a:lnTo>
                    <a:pt x="8025" y="2975"/>
                  </a:lnTo>
                  <a:cubicBezTo>
                    <a:pt x="8002" y="2975"/>
                    <a:pt x="7983" y="2955"/>
                    <a:pt x="7983" y="2931"/>
                  </a:cubicBezTo>
                  <a:close/>
                  <a:moveTo>
                    <a:pt x="7983" y="3646"/>
                  </a:moveTo>
                  <a:lnTo>
                    <a:pt x="7983" y="3396"/>
                  </a:lnTo>
                  <a:cubicBezTo>
                    <a:pt x="7983" y="3372"/>
                    <a:pt x="8002" y="3352"/>
                    <a:pt x="8025" y="3352"/>
                  </a:cubicBezTo>
                  <a:lnTo>
                    <a:pt x="8336" y="3352"/>
                  </a:lnTo>
                  <a:lnTo>
                    <a:pt x="8454" y="3352"/>
                  </a:lnTo>
                  <a:lnTo>
                    <a:pt x="8878" y="3352"/>
                  </a:lnTo>
                  <a:cubicBezTo>
                    <a:pt x="8901" y="3352"/>
                    <a:pt x="8920" y="3372"/>
                    <a:pt x="8920" y="3396"/>
                  </a:cubicBezTo>
                  <a:lnTo>
                    <a:pt x="8920" y="3646"/>
                  </a:lnTo>
                  <a:cubicBezTo>
                    <a:pt x="8920" y="3670"/>
                    <a:pt x="8901" y="3690"/>
                    <a:pt x="8878" y="3690"/>
                  </a:cubicBezTo>
                  <a:lnTo>
                    <a:pt x="8454" y="3690"/>
                  </a:lnTo>
                  <a:lnTo>
                    <a:pt x="8336" y="3690"/>
                  </a:lnTo>
                  <a:lnTo>
                    <a:pt x="8025" y="3690"/>
                  </a:lnTo>
                  <a:cubicBezTo>
                    <a:pt x="8002" y="3690"/>
                    <a:pt x="7983" y="3670"/>
                    <a:pt x="7983" y="3646"/>
                  </a:cubicBezTo>
                  <a:close/>
                  <a:moveTo>
                    <a:pt x="8920" y="4361"/>
                  </a:moveTo>
                  <a:cubicBezTo>
                    <a:pt x="8920" y="4385"/>
                    <a:pt x="8901" y="4405"/>
                    <a:pt x="8878" y="4405"/>
                  </a:cubicBezTo>
                  <a:lnTo>
                    <a:pt x="8454" y="4405"/>
                  </a:lnTo>
                  <a:lnTo>
                    <a:pt x="8336" y="4405"/>
                  </a:lnTo>
                  <a:lnTo>
                    <a:pt x="8025" y="4405"/>
                  </a:lnTo>
                  <a:cubicBezTo>
                    <a:pt x="8002" y="4405"/>
                    <a:pt x="7983" y="4385"/>
                    <a:pt x="7983" y="4361"/>
                  </a:cubicBezTo>
                  <a:lnTo>
                    <a:pt x="7983" y="4111"/>
                  </a:lnTo>
                  <a:cubicBezTo>
                    <a:pt x="7983" y="4087"/>
                    <a:pt x="8002" y="4068"/>
                    <a:pt x="8025" y="4068"/>
                  </a:cubicBezTo>
                  <a:lnTo>
                    <a:pt x="8336" y="4068"/>
                  </a:lnTo>
                  <a:lnTo>
                    <a:pt x="8454" y="4068"/>
                  </a:lnTo>
                  <a:lnTo>
                    <a:pt x="8878" y="4068"/>
                  </a:lnTo>
                  <a:cubicBezTo>
                    <a:pt x="8901" y="4068"/>
                    <a:pt x="8920" y="4087"/>
                    <a:pt x="8920" y="4111"/>
                  </a:cubicBezTo>
                  <a:lnTo>
                    <a:pt x="8920" y="4361"/>
                  </a:lnTo>
                  <a:close/>
                  <a:moveTo>
                    <a:pt x="9303" y="3768"/>
                  </a:moveTo>
                  <a:lnTo>
                    <a:pt x="9303" y="3989"/>
                  </a:lnTo>
                  <a:cubicBezTo>
                    <a:pt x="9303" y="4013"/>
                    <a:pt x="9284" y="4033"/>
                    <a:pt x="9261" y="4033"/>
                  </a:cubicBezTo>
                  <a:lnTo>
                    <a:pt x="8995" y="4033"/>
                  </a:lnTo>
                  <a:lnTo>
                    <a:pt x="8878" y="4033"/>
                  </a:lnTo>
                  <a:lnTo>
                    <a:pt x="8454" y="4033"/>
                  </a:lnTo>
                  <a:cubicBezTo>
                    <a:pt x="8430" y="4033"/>
                    <a:pt x="8412" y="4013"/>
                    <a:pt x="8412" y="3989"/>
                  </a:cubicBezTo>
                  <a:lnTo>
                    <a:pt x="8412" y="3768"/>
                  </a:lnTo>
                  <a:cubicBezTo>
                    <a:pt x="8412" y="3744"/>
                    <a:pt x="8430" y="3724"/>
                    <a:pt x="8454" y="3724"/>
                  </a:cubicBezTo>
                  <a:lnTo>
                    <a:pt x="8878" y="3724"/>
                  </a:lnTo>
                  <a:lnTo>
                    <a:pt x="8995" y="3724"/>
                  </a:lnTo>
                  <a:lnTo>
                    <a:pt x="9261" y="3724"/>
                  </a:lnTo>
                  <a:cubicBezTo>
                    <a:pt x="9284" y="3724"/>
                    <a:pt x="9303" y="3744"/>
                    <a:pt x="9303" y="3768"/>
                  </a:cubicBezTo>
                  <a:close/>
                  <a:moveTo>
                    <a:pt x="9303" y="3396"/>
                  </a:moveTo>
                  <a:lnTo>
                    <a:pt x="9303" y="3646"/>
                  </a:lnTo>
                  <a:cubicBezTo>
                    <a:pt x="9303" y="3670"/>
                    <a:pt x="9284" y="3690"/>
                    <a:pt x="9261" y="3690"/>
                  </a:cubicBezTo>
                  <a:lnTo>
                    <a:pt x="8995" y="3690"/>
                  </a:lnTo>
                  <a:cubicBezTo>
                    <a:pt x="8972" y="3690"/>
                    <a:pt x="8953" y="3670"/>
                    <a:pt x="8953" y="3646"/>
                  </a:cubicBezTo>
                  <a:lnTo>
                    <a:pt x="8953" y="3396"/>
                  </a:lnTo>
                  <a:cubicBezTo>
                    <a:pt x="8953" y="3372"/>
                    <a:pt x="8972" y="3352"/>
                    <a:pt x="8995" y="3352"/>
                  </a:cubicBezTo>
                  <a:lnTo>
                    <a:pt x="9261" y="3352"/>
                  </a:lnTo>
                  <a:cubicBezTo>
                    <a:pt x="9284" y="3352"/>
                    <a:pt x="9303" y="3372"/>
                    <a:pt x="9303" y="3396"/>
                  </a:cubicBezTo>
                  <a:close/>
                  <a:moveTo>
                    <a:pt x="9303" y="3053"/>
                  </a:moveTo>
                  <a:lnTo>
                    <a:pt x="9303" y="3274"/>
                  </a:lnTo>
                  <a:cubicBezTo>
                    <a:pt x="9303" y="3298"/>
                    <a:pt x="9284" y="3318"/>
                    <a:pt x="9261" y="3318"/>
                  </a:cubicBezTo>
                  <a:lnTo>
                    <a:pt x="8995" y="3318"/>
                  </a:lnTo>
                  <a:lnTo>
                    <a:pt x="8878" y="3318"/>
                  </a:lnTo>
                  <a:lnTo>
                    <a:pt x="8454" y="3318"/>
                  </a:lnTo>
                  <a:cubicBezTo>
                    <a:pt x="8430" y="3318"/>
                    <a:pt x="8412" y="3298"/>
                    <a:pt x="8412" y="3274"/>
                  </a:cubicBezTo>
                  <a:lnTo>
                    <a:pt x="8412" y="3053"/>
                  </a:lnTo>
                  <a:cubicBezTo>
                    <a:pt x="8412" y="3029"/>
                    <a:pt x="8430" y="3009"/>
                    <a:pt x="8454" y="3009"/>
                  </a:cubicBezTo>
                  <a:lnTo>
                    <a:pt x="8878" y="3009"/>
                  </a:lnTo>
                  <a:lnTo>
                    <a:pt x="8995" y="3009"/>
                  </a:lnTo>
                  <a:lnTo>
                    <a:pt x="9261" y="3009"/>
                  </a:lnTo>
                  <a:cubicBezTo>
                    <a:pt x="9284" y="3009"/>
                    <a:pt x="9303" y="3029"/>
                    <a:pt x="9303" y="3053"/>
                  </a:cubicBezTo>
                  <a:close/>
                  <a:moveTo>
                    <a:pt x="9303" y="2681"/>
                  </a:moveTo>
                  <a:lnTo>
                    <a:pt x="9303" y="2931"/>
                  </a:lnTo>
                  <a:cubicBezTo>
                    <a:pt x="9303" y="2955"/>
                    <a:pt x="9284" y="2975"/>
                    <a:pt x="9261" y="2975"/>
                  </a:cubicBezTo>
                  <a:lnTo>
                    <a:pt x="8995" y="2975"/>
                  </a:lnTo>
                  <a:cubicBezTo>
                    <a:pt x="8972" y="2975"/>
                    <a:pt x="8953" y="2955"/>
                    <a:pt x="8953" y="2931"/>
                  </a:cubicBezTo>
                  <a:lnTo>
                    <a:pt x="8953" y="2681"/>
                  </a:lnTo>
                  <a:cubicBezTo>
                    <a:pt x="8953" y="2657"/>
                    <a:pt x="8972" y="2637"/>
                    <a:pt x="8995" y="2637"/>
                  </a:cubicBezTo>
                  <a:lnTo>
                    <a:pt x="9261" y="2637"/>
                  </a:lnTo>
                  <a:cubicBezTo>
                    <a:pt x="9284" y="2637"/>
                    <a:pt x="9303" y="2657"/>
                    <a:pt x="9303" y="2681"/>
                  </a:cubicBezTo>
                  <a:close/>
                  <a:moveTo>
                    <a:pt x="9303" y="2338"/>
                  </a:moveTo>
                  <a:lnTo>
                    <a:pt x="9303" y="2559"/>
                  </a:lnTo>
                  <a:cubicBezTo>
                    <a:pt x="9303" y="2583"/>
                    <a:pt x="9284" y="2603"/>
                    <a:pt x="9261" y="2603"/>
                  </a:cubicBezTo>
                  <a:lnTo>
                    <a:pt x="8995" y="2603"/>
                  </a:lnTo>
                  <a:lnTo>
                    <a:pt x="8878" y="2603"/>
                  </a:lnTo>
                  <a:lnTo>
                    <a:pt x="8454" y="2603"/>
                  </a:lnTo>
                  <a:cubicBezTo>
                    <a:pt x="8430" y="2603"/>
                    <a:pt x="8412" y="2583"/>
                    <a:pt x="8412" y="2559"/>
                  </a:cubicBezTo>
                  <a:lnTo>
                    <a:pt x="8412" y="2338"/>
                  </a:lnTo>
                  <a:cubicBezTo>
                    <a:pt x="8412" y="2314"/>
                    <a:pt x="8430" y="2294"/>
                    <a:pt x="8454" y="2294"/>
                  </a:cubicBezTo>
                  <a:lnTo>
                    <a:pt x="8878" y="2294"/>
                  </a:lnTo>
                  <a:lnTo>
                    <a:pt x="8995" y="2294"/>
                  </a:lnTo>
                  <a:lnTo>
                    <a:pt x="9261" y="2294"/>
                  </a:lnTo>
                  <a:cubicBezTo>
                    <a:pt x="9284" y="2294"/>
                    <a:pt x="9303" y="2314"/>
                    <a:pt x="9303" y="2338"/>
                  </a:cubicBezTo>
                  <a:close/>
                  <a:moveTo>
                    <a:pt x="9303" y="2216"/>
                  </a:moveTo>
                  <a:cubicBezTo>
                    <a:pt x="9303" y="2240"/>
                    <a:pt x="9284" y="2260"/>
                    <a:pt x="9261" y="2260"/>
                  </a:cubicBezTo>
                  <a:lnTo>
                    <a:pt x="8995" y="2260"/>
                  </a:lnTo>
                  <a:cubicBezTo>
                    <a:pt x="8972" y="2260"/>
                    <a:pt x="8953" y="2240"/>
                    <a:pt x="8953" y="2216"/>
                  </a:cubicBezTo>
                  <a:lnTo>
                    <a:pt x="8953" y="1966"/>
                  </a:lnTo>
                  <a:cubicBezTo>
                    <a:pt x="8953" y="1942"/>
                    <a:pt x="8972" y="1922"/>
                    <a:pt x="8995" y="1922"/>
                  </a:cubicBezTo>
                  <a:lnTo>
                    <a:pt x="9239" y="1922"/>
                  </a:lnTo>
                  <a:lnTo>
                    <a:pt x="9261" y="1922"/>
                  </a:lnTo>
                  <a:cubicBezTo>
                    <a:pt x="9284" y="1922"/>
                    <a:pt x="9303" y="1942"/>
                    <a:pt x="9303" y="1966"/>
                  </a:cubicBezTo>
                  <a:lnTo>
                    <a:pt x="9303" y="2216"/>
                  </a:lnTo>
                  <a:close/>
                  <a:moveTo>
                    <a:pt x="9389" y="1408"/>
                  </a:moveTo>
                  <a:lnTo>
                    <a:pt x="9344" y="1534"/>
                  </a:lnTo>
                  <a:cubicBezTo>
                    <a:pt x="9336" y="1557"/>
                    <a:pt x="9308" y="1572"/>
                    <a:pt x="9285" y="1567"/>
                  </a:cubicBezTo>
                  <a:lnTo>
                    <a:pt x="9169" y="1541"/>
                  </a:lnTo>
                  <a:lnTo>
                    <a:pt x="9023" y="1506"/>
                  </a:lnTo>
                  <a:cubicBezTo>
                    <a:pt x="8990" y="1499"/>
                    <a:pt x="8936" y="1492"/>
                    <a:pt x="8903" y="1492"/>
                  </a:cubicBezTo>
                  <a:lnTo>
                    <a:pt x="8893" y="1492"/>
                  </a:lnTo>
                  <a:lnTo>
                    <a:pt x="8616" y="1492"/>
                  </a:lnTo>
                  <a:cubicBezTo>
                    <a:pt x="8592" y="1492"/>
                    <a:pt x="8574" y="1473"/>
                    <a:pt x="8574" y="1449"/>
                  </a:cubicBezTo>
                  <a:lnTo>
                    <a:pt x="8574" y="1184"/>
                  </a:lnTo>
                  <a:cubicBezTo>
                    <a:pt x="8574" y="1160"/>
                    <a:pt x="8592" y="1140"/>
                    <a:pt x="8616" y="1140"/>
                  </a:cubicBezTo>
                  <a:lnTo>
                    <a:pt x="8733" y="1140"/>
                  </a:lnTo>
                  <a:lnTo>
                    <a:pt x="8850" y="1140"/>
                  </a:lnTo>
                  <a:lnTo>
                    <a:pt x="8994" y="1140"/>
                  </a:lnTo>
                  <a:cubicBezTo>
                    <a:pt x="9023" y="1140"/>
                    <a:pt x="9069" y="1153"/>
                    <a:pt x="9095" y="1169"/>
                  </a:cubicBezTo>
                  <a:lnTo>
                    <a:pt x="9367" y="1340"/>
                  </a:lnTo>
                  <a:cubicBezTo>
                    <a:pt x="9388" y="1353"/>
                    <a:pt x="9398" y="1384"/>
                    <a:pt x="9389" y="1408"/>
                  </a:cubicBezTo>
                  <a:close/>
                  <a:moveTo>
                    <a:pt x="9173" y="808"/>
                  </a:moveTo>
                  <a:cubicBezTo>
                    <a:pt x="9201" y="808"/>
                    <a:pt x="9242" y="825"/>
                    <a:pt x="9263" y="846"/>
                  </a:cubicBezTo>
                  <a:lnTo>
                    <a:pt x="9535" y="1117"/>
                  </a:lnTo>
                  <a:cubicBezTo>
                    <a:pt x="9552" y="1134"/>
                    <a:pt x="9554" y="1165"/>
                    <a:pt x="9539" y="1184"/>
                  </a:cubicBezTo>
                  <a:lnTo>
                    <a:pt x="9450" y="1299"/>
                  </a:lnTo>
                  <a:cubicBezTo>
                    <a:pt x="9440" y="1310"/>
                    <a:pt x="9425" y="1318"/>
                    <a:pt x="9409" y="1318"/>
                  </a:cubicBezTo>
                  <a:cubicBezTo>
                    <a:pt x="9400" y="1318"/>
                    <a:pt x="9391" y="1315"/>
                    <a:pt x="9384" y="1311"/>
                  </a:cubicBezTo>
                  <a:lnTo>
                    <a:pt x="9112" y="1140"/>
                  </a:lnTo>
                  <a:cubicBezTo>
                    <a:pt x="9081" y="1121"/>
                    <a:pt x="9030" y="1106"/>
                    <a:pt x="8994" y="1106"/>
                  </a:cubicBezTo>
                  <a:lnTo>
                    <a:pt x="8850" y="1106"/>
                  </a:lnTo>
                  <a:cubicBezTo>
                    <a:pt x="8827" y="1106"/>
                    <a:pt x="8808" y="1086"/>
                    <a:pt x="8808" y="1062"/>
                  </a:cubicBezTo>
                  <a:lnTo>
                    <a:pt x="8808" y="853"/>
                  </a:lnTo>
                  <a:lnTo>
                    <a:pt x="8808" y="852"/>
                  </a:lnTo>
                  <a:cubicBezTo>
                    <a:pt x="8808" y="828"/>
                    <a:pt x="8827" y="808"/>
                    <a:pt x="8850" y="808"/>
                  </a:cubicBezTo>
                  <a:lnTo>
                    <a:pt x="9065" y="808"/>
                  </a:lnTo>
                  <a:lnTo>
                    <a:pt x="9173" y="808"/>
                  </a:lnTo>
                  <a:close/>
                  <a:moveTo>
                    <a:pt x="7362" y="1118"/>
                  </a:moveTo>
                  <a:lnTo>
                    <a:pt x="7635" y="846"/>
                  </a:lnTo>
                  <a:cubicBezTo>
                    <a:pt x="7655" y="825"/>
                    <a:pt x="7696" y="808"/>
                    <a:pt x="7724" y="808"/>
                  </a:cubicBezTo>
                  <a:lnTo>
                    <a:pt x="7832" y="808"/>
                  </a:lnTo>
                  <a:lnTo>
                    <a:pt x="7943" y="808"/>
                  </a:lnTo>
                  <a:cubicBezTo>
                    <a:pt x="7962" y="808"/>
                    <a:pt x="7979" y="822"/>
                    <a:pt x="7983" y="841"/>
                  </a:cubicBezTo>
                  <a:cubicBezTo>
                    <a:pt x="7983" y="845"/>
                    <a:pt x="7982" y="849"/>
                    <a:pt x="7982" y="853"/>
                  </a:cubicBezTo>
                  <a:lnTo>
                    <a:pt x="7982" y="1062"/>
                  </a:lnTo>
                  <a:cubicBezTo>
                    <a:pt x="7982" y="1066"/>
                    <a:pt x="7983" y="1069"/>
                    <a:pt x="7983" y="1073"/>
                  </a:cubicBezTo>
                  <a:cubicBezTo>
                    <a:pt x="7978" y="1092"/>
                    <a:pt x="7962" y="1106"/>
                    <a:pt x="7943" y="1106"/>
                  </a:cubicBezTo>
                  <a:lnTo>
                    <a:pt x="7903" y="1106"/>
                  </a:lnTo>
                  <a:cubicBezTo>
                    <a:pt x="7867" y="1106"/>
                    <a:pt x="7816" y="1121"/>
                    <a:pt x="7786" y="1140"/>
                  </a:cubicBezTo>
                  <a:lnTo>
                    <a:pt x="7513" y="1311"/>
                  </a:lnTo>
                  <a:cubicBezTo>
                    <a:pt x="7493" y="1323"/>
                    <a:pt x="7462" y="1317"/>
                    <a:pt x="7447" y="1299"/>
                  </a:cubicBezTo>
                  <a:lnTo>
                    <a:pt x="7358" y="1184"/>
                  </a:lnTo>
                  <a:cubicBezTo>
                    <a:pt x="7343" y="1165"/>
                    <a:pt x="7345" y="1134"/>
                    <a:pt x="7362" y="1118"/>
                  </a:cubicBezTo>
                  <a:close/>
                  <a:moveTo>
                    <a:pt x="7619" y="2216"/>
                  </a:moveTo>
                  <a:lnTo>
                    <a:pt x="7619" y="1966"/>
                  </a:lnTo>
                  <a:cubicBezTo>
                    <a:pt x="7619" y="1942"/>
                    <a:pt x="7638" y="1922"/>
                    <a:pt x="7661" y="1922"/>
                  </a:cubicBezTo>
                  <a:lnTo>
                    <a:pt x="7908" y="1922"/>
                  </a:lnTo>
                  <a:cubicBezTo>
                    <a:pt x="7931" y="1922"/>
                    <a:pt x="7950" y="1942"/>
                    <a:pt x="7950" y="1966"/>
                  </a:cubicBezTo>
                  <a:lnTo>
                    <a:pt x="7950" y="2216"/>
                  </a:lnTo>
                  <a:cubicBezTo>
                    <a:pt x="7950" y="2240"/>
                    <a:pt x="7931" y="2260"/>
                    <a:pt x="7908" y="2260"/>
                  </a:cubicBezTo>
                  <a:lnTo>
                    <a:pt x="7661" y="2260"/>
                  </a:lnTo>
                  <a:cubicBezTo>
                    <a:pt x="7638" y="2260"/>
                    <a:pt x="7619" y="2240"/>
                    <a:pt x="7619" y="2216"/>
                  </a:cubicBezTo>
                  <a:close/>
                  <a:moveTo>
                    <a:pt x="7619" y="2559"/>
                  </a:moveTo>
                  <a:lnTo>
                    <a:pt x="7619" y="2338"/>
                  </a:lnTo>
                  <a:cubicBezTo>
                    <a:pt x="7619" y="2314"/>
                    <a:pt x="7638" y="2294"/>
                    <a:pt x="7661" y="2294"/>
                  </a:cubicBezTo>
                  <a:lnTo>
                    <a:pt x="7908" y="2294"/>
                  </a:lnTo>
                  <a:lnTo>
                    <a:pt x="8025" y="2294"/>
                  </a:lnTo>
                  <a:lnTo>
                    <a:pt x="8336" y="2294"/>
                  </a:lnTo>
                  <a:cubicBezTo>
                    <a:pt x="8360" y="2294"/>
                    <a:pt x="8379" y="2314"/>
                    <a:pt x="8379" y="2338"/>
                  </a:cubicBezTo>
                  <a:lnTo>
                    <a:pt x="8379" y="2559"/>
                  </a:lnTo>
                  <a:cubicBezTo>
                    <a:pt x="8379" y="2583"/>
                    <a:pt x="8360" y="2603"/>
                    <a:pt x="8336" y="2603"/>
                  </a:cubicBezTo>
                  <a:lnTo>
                    <a:pt x="8025" y="2603"/>
                  </a:lnTo>
                  <a:lnTo>
                    <a:pt x="7908" y="2603"/>
                  </a:lnTo>
                  <a:lnTo>
                    <a:pt x="7661" y="2603"/>
                  </a:lnTo>
                  <a:cubicBezTo>
                    <a:pt x="7638" y="2603"/>
                    <a:pt x="7619" y="2583"/>
                    <a:pt x="7619" y="2559"/>
                  </a:cubicBezTo>
                  <a:close/>
                  <a:moveTo>
                    <a:pt x="7619" y="2931"/>
                  </a:moveTo>
                  <a:lnTo>
                    <a:pt x="7619" y="2681"/>
                  </a:lnTo>
                  <a:cubicBezTo>
                    <a:pt x="7619" y="2657"/>
                    <a:pt x="7638" y="2637"/>
                    <a:pt x="7661" y="2637"/>
                  </a:cubicBezTo>
                  <a:lnTo>
                    <a:pt x="7908" y="2637"/>
                  </a:lnTo>
                  <a:cubicBezTo>
                    <a:pt x="7931" y="2637"/>
                    <a:pt x="7950" y="2657"/>
                    <a:pt x="7950" y="2681"/>
                  </a:cubicBezTo>
                  <a:lnTo>
                    <a:pt x="7950" y="2931"/>
                  </a:lnTo>
                  <a:cubicBezTo>
                    <a:pt x="7950" y="2955"/>
                    <a:pt x="7931" y="2975"/>
                    <a:pt x="7908" y="2975"/>
                  </a:cubicBezTo>
                  <a:lnTo>
                    <a:pt x="7661" y="2975"/>
                  </a:lnTo>
                  <a:cubicBezTo>
                    <a:pt x="7638" y="2975"/>
                    <a:pt x="7619" y="2955"/>
                    <a:pt x="7619" y="2931"/>
                  </a:cubicBezTo>
                  <a:close/>
                  <a:moveTo>
                    <a:pt x="7619" y="3274"/>
                  </a:moveTo>
                  <a:lnTo>
                    <a:pt x="7619" y="3053"/>
                  </a:lnTo>
                  <a:cubicBezTo>
                    <a:pt x="7619" y="3029"/>
                    <a:pt x="7638" y="3009"/>
                    <a:pt x="7661" y="3009"/>
                  </a:cubicBezTo>
                  <a:lnTo>
                    <a:pt x="7908" y="3009"/>
                  </a:lnTo>
                  <a:lnTo>
                    <a:pt x="8025" y="3009"/>
                  </a:lnTo>
                  <a:lnTo>
                    <a:pt x="8336" y="3009"/>
                  </a:lnTo>
                  <a:cubicBezTo>
                    <a:pt x="8360" y="3009"/>
                    <a:pt x="8379" y="3029"/>
                    <a:pt x="8379" y="3053"/>
                  </a:cubicBezTo>
                  <a:lnTo>
                    <a:pt x="8379" y="3274"/>
                  </a:lnTo>
                  <a:cubicBezTo>
                    <a:pt x="8379" y="3298"/>
                    <a:pt x="8360" y="3318"/>
                    <a:pt x="8336" y="3318"/>
                  </a:cubicBezTo>
                  <a:lnTo>
                    <a:pt x="8025" y="3318"/>
                  </a:lnTo>
                  <a:lnTo>
                    <a:pt x="7908" y="3318"/>
                  </a:lnTo>
                  <a:lnTo>
                    <a:pt x="7661" y="3318"/>
                  </a:lnTo>
                  <a:cubicBezTo>
                    <a:pt x="7638" y="3318"/>
                    <a:pt x="7619" y="3298"/>
                    <a:pt x="7619" y="3274"/>
                  </a:cubicBezTo>
                  <a:close/>
                  <a:moveTo>
                    <a:pt x="7619" y="3646"/>
                  </a:moveTo>
                  <a:lnTo>
                    <a:pt x="7619" y="3396"/>
                  </a:lnTo>
                  <a:cubicBezTo>
                    <a:pt x="7619" y="3372"/>
                    <a:pt x="7638" y="3352"/>
                    <a:pt x="7661" y="3352"/>
                  </a:cubicBezTo>
                  <a:lnTo>
                    <a:pt x="7908" y="3352"/>
                  </a:lnTo>
                  <a:cubicBezTo>
                    <a:pt x="7931" y="3352"/>
                    <a:pt x="7950" y="3372"/>
                    <a:pt x="7950" y="3396"/>
                  </a:cubicBezTo>
                  <a:lnTo>
                    <a:pt x="7950" y="3646"/>
                  </a:lnTo>
                  <a:cubicBezTo>
                    <a:pt x="7950" y="3670"/>
                    <a:pt x="7931" y="3690"/>
                    <a:pt x="7908" y="3690"/>
                  </a:cubicBezTo>
                  <a:lnTo>
                    <a:pt x="7661" y="3690"/>
                  </a:lnTo>
                  <a:cubicBezTo>
                    <a:pt x="7638" y="3690"/>
                    <a:pt x="7619" y="3670"/>
                    <a:pt x="7619" y="3646"/>
                  </a:cubicBezTo>
                  <a:close/>
                  <a:moveTo>
                    <a:pt x="7619" y="3989"/>
                  </a:moveTo>
                  <a:lnTo>
                    <a:pt x="7619" y="3768"/>
                  </a:lnTo>
                  <a:cubicBezTo>
                    <a:pt x="7619" y="3744"/>
                    <a:pt x="7638" y="3724"/>
                    <a:pt x="7661" y="3724"/>
                  </a:cubicBezTo>
                  <a:lnTo>
                    <a:pt x="7908" y="3724"/>
                  </a:lnTo>
                  <a:lnTo>
                    <a:pt x="8025" y="3724"/>
                  </a:lnTo>
                  <a:lnTo>
                    <a:pt x="8336" y="3724"/>
                  </a:lnTo>
                  <a:cubicBezTo>
                    <a:pt x="8360" y="3724"/>
                    <a:pt x="8379" y="3744"/>
                    <a:pt x="8379" y="3768"/>
                  </a:cubicBezTo>
                  <a:lnTo>
                    <a:pt x="8379" y="3989"/>
                  </a:lnTo>
                  <a:cubicBezTo>
                    <a:pt x="8379" y="4013"/>
                    <a:pt x="8360" y="4033"/>
                    <a:pt x="8336" y="4033"/>
                  </a:cubicBezTo>
                  <a:lnTo>
                    <a:pt x="8025" y="4033"/>
                  </a:lnTo>
                  <a:lnTo>
                    <a:pt x="7908" y="4033"/>
                  </a:lnTo>
                  <a:lnTo>
                    <a:pt x="7661" y="4033"/>
                  </a:lnTo>
                  <a:cubicBezTo>
                    <a:pt x="7638" y="4033"/>
                    <a:pt x="7619" y="4013"/>
                    <a:pt x="7619" y="3989"/>
                  </a:cubicBezTo>
                  <a:close/>
                  <a:moveTo>
                    <a:pt x="7619" y="4361"/>
                  </a:moveTo>
                  <a:lnTo>
                    <a:pt x="7619" y="4111"/>
                  </a:lnTo>
                  <a:cubicBezTo>
                    <a:pt x="7619" y="4087"/>
                    <a:pt x="7638" y="4068"/>
                    <a:pt x="7661" y="4068"/>
                  </a:cubicBezTo>
                  <a:lnTo>
                    <a:pt x="7908" y="4068"/>
                  </a:lnTo>
                  <a:cubicBezTo>
                    <a:pt x="7931" y="4068"/>
                    <a:pt x="7950" y="4087"/>
                    <a:pt x="7950" y="4111"/>
                  </a:cubicBezTo>
                  <a:lnTo>
                    <a:pt x="7950" y="4361"/>
                  </a:lnTo>
                  <a:cubicBezTo>
                    <a:pt x="7950" y="4385"/>
                    <a:pt x="7931" y="4405"/>
                    <a:pt x="7908" y="4405"/>
                  </a:cubicBezTo>
                  <a:lnTo>
                    <a:pt x="7661" y="4405"/>
                  </a:lnTo>
                  <a:cubicBezTo>
                    <a:pt x="7638" y="4405"/>
                    <a:pt x="7619" y="4385"/>
                    <a:pt x="7619" y="4361"/>
                  </a:cubicBezTo>
                  <a:close/>
                  <a:moveTo>
                    <a:pt x="7619" y="4708"/>
                  </a:moveTo>
                  <a:lnTo>
                    <a:pt x="7619" y="4483"/>
                  </a:lnTo>
                  <a:cubicBezTo>
                    <a:pt x="7619" y="4459"/>
                    <a:pt x="7638" y="4440"/>
                    <a:pt x="7661" y="4440"/>
                  </a:cubicBezTo>
                  <a:lnTo>
                    <a:pt x="7908" y="4440"/>
                  </a:lnTo>
                  <a:lnTo>
                    <a:pt x="8025" y="4440"/>
                  </a:lnTo>
                  <a:lnTo>
                    <a:pt x="8336" y="4440"/>
                  </a:lnTo>
                  <a:cubicBezTo>
                    <a:pt x="8360" y="4440"/>
                    <a:pt x="8379" y="4459"/>
                    <a:pt x="8379" y="4483"/>
                  </a:cubicBezTo>
                  <a:lnTo>
                    <a:pt x="8379" y="4708"/>
                  </a:lnTo>
                  <a:cubicBezTo>
                    <a:pt x="8379" y="4732"/>
                    <a:pt x="8360" y="4752"/>
                    <a:pt x="8336" y="4752"/>
                  </a:cubicBezTo>
                  <a:lnTo>
                    <a:pt x="8025" y="4752"/>
                  </a:lnTo>
                  <a:lnTo>
                    <a:pt x="7908" y="4752"/>
                  </a:lnTo>
                  <a:lnTo>
                    <a:pt x="7661" y="4752"/>
                  </a:lnTo>
                  <a:cubicBezTo>
                    <a:pt x="7638" y="4752"/>
                    <a:pt x="7619" y="4732"/>
                    <a:pt x="7619" y="4708"/>
                  </a:cubicBezTo>
                  <a:close/>
                  <a:moveTo>
                    <a:pt x="7950" y="5192"/>
                  </a:moveTo>
                  <a:cubicBezTo>
                    <a:pt x="7950" y="5216"/>
                    <a:pt x="7931" y="5236"/>
                    <a:pt x="7908" y="5236"/>
                  </a:cubicBezTo>
                  <a:lnTo>
                    <a:pt x="7661" y="5236"/>
                  </a:lnTo>
                  <a:cubicBezTo>
                    <a:pt x="7638" y="5236"/>
                    <a:pt x="7619" y="5216"/>
                    <a:pt x="7619" y="5192"/>
                  </a:cubicBezTo>
                  <a:lnTo>
                    <a:pt x="7619" y="4830"/>
                  </a:lnTo>
                  <a:cubicBezTo>
                    <a:pt x="7619" y="4806"/>
                    <a:pt x="7638" y="4786"/>
                    <a:pt x="7661" y="4786"/>
                  </a:cubicBezTo>
                  <a:lnTo>
                    <a:pt x="7908" y="4786"/>
                  </a:lnTo>
                  <a:cubicBezTo>
                    <a:pt x="7931" y="4786"/>
                    <a:pt x="7950" y="4806"/>
                    <a:pt x="7950" y="4830"/>
                  </a:cubicBezTo>
                  <a:lnTo>
                    <a:pt x="7950" y="5192"/>
                  </a:lnTo>
                  <a:close/>
                  <a:moveTo>
                    <a:pt x="8920" y="5192"/>
                  </a:moveTo>
                  <a:cubicBezTo>
                    <a:pt x="8920" y="5216"/>
                    <a:pt x="8901" y="5236"/>
                    <a:pt x="8878" y="5236"/>
                  </a:cubicBezTo>
                  <a:lnTo>
                    <a:pt x="8025" y="5236"/>
                  </a:lnTo>
                  <a:cubicBezTo>
                    <a:pt x="8002" y="5236"/>
                    <a:pt x="7983" y="5216"/>
                    <a:pt x="7983" y="5192"/>
                  </a:cubicBezTo>
                  <a:lnTo>
                    <a:pt x="7983" y="4830"/>
                  </a:lnTo>
                  <a:cubicBezTo>
                    <a:pt x="7983" y="4806"/>
                    <a:pt x="8002" y="4786"/>
                    <a:pt x="8025" y="4786"/>
                  </a:cubicBezTo>
                  <a:lnTo>
                    <a:pt x="8336" y="4786"/>
                  </a:lnTo>
                  <a:lnTo>
                    <a:pt x="8454" y="4786"/>
                  </a:lnTo>
                  <a:lnTo>
                    <a:pt x="8878" y="4786"/>
                  </a:lnTo>
                  <a:cubicBezTo>
                    <a:pt x="8901" y="4786"/>
                    <a:pt x="8920" y="4806"/>
                    <a:pt x="8920" y="4830"/>
                  </a:cubicBezTo>
                  <a:lnTo>
                    <a:pt x="8920" y="5192"/>
                  </a:lnTo>
                  <a:close/>
                  <a:moveTo>
                    <a:pt x="9303" y="4830"/>
                  </a:moveTo>
                  <a:lnTo>
                    <a:pt x="9303" y="5192"/>
                  </a:lnTo>
                  <a:cubicBezTo>
                    <a:pt x="9303" y="5216"/>
                    <a:pt x="9284" y="5236"/>
                    <a:pt x="9261" y="5236"/>
                  </a:cubicBezTo>
                  <a:lnTo>
                    <a:pt x="8995" y="5236"/>
                  </a:lnTo>
                  <a:cubicBezTo>
                    <a:pt x="8972" y="5236"/>
                    <a:pt x="8953" y="5216"/>
                    <a:pt x="8953" y="5192"/>
                  </a:cubicBezTo>
                  <a:lnTo>
                    <a:pt x="8953" y="4830"/>
                  </a:lnTo>
                  <a:cubicBezTo>
                    <a:pt x="8953" y="4806"/>
                    <a:pt x="8972" y="4786"/>
                    <a:pt x="8995" y="4786"/>
                  </a:cubicBezTo>
                  <a:lnTo>
                    <a:pt x="9261" y="4786"/>
                  </a:lnTo>
                  <a:cubicBezTo>
                    <a:pt x="9284" y="4786"/>
                    <a:pt x="9303" y="4806"/>
                    <a:pt x="9303" y="4830"/>
                  </a:cubicBezTo>
                  <a:close/>
                  <a:moveTo>
                    <a:pt x="9303" y="4483"/>
                  </a:moveTo>
                  <a:lnTo>
                    <a:pt x="9303" y="4708"/>
                  </a:lnTo>
                  <a:cubicBezTo>
                    <a:pt x="9303" y="4732"/>
                    <a:pt x="9284" y="4752"/>
                    <a:pt x="9261" y="4752"/>
                  </a:cubicBezTo>
                  <a:lnTo>
                    <a:pt x="8995" y="4752"/>
                  </a:lnTo>
                  <a:lnTo>
                    <a:pt x="8878" y="4752"/>
                  </a:lnTo>
                  <a:lnTo>
                    <a:pt x="8454" y="4752"/>
                  </a:lnTo>
                  <a:cubicBezTo>
                    <a:pt x="8430" y="4752"/>
                    <a:pt x="8412" y="4732"/>
                    <a:pt x="8412" y="4708"/>
                  </a:cubicBezTo>
                  <a:lnTo>
                    <a:pt x="8412" y="4483"/>
                  </a:lnTo>
                  <a:cubicBezTo>
                    <a:pt x="8412" y="4459"/>
                    <a:pt x="8430" y="4440"/>
                    <a:pt x="8454" y="4440"/>
                  </a:cubicBezTo>
                  <a:lnTo>
                    <a:pt x="8878" y="4440"/>
                  </a:lnTo>
                  <a:lnTo>
                    <a:pt x="8995" y="4440"/>
                  </a:lnTo>
                  <a:lnTo>
                    <a:pt x="9261" y="4440"/>
                  </a:lnTo>
                  <a:cubicBezTo>
                    <a:pt x="9284" y="4440"/>
                    <a:pt x="9303" y="4459"/>
                    <a:pt x="9303" y="4483"/>
                  </a:cubicBezTo>
                  <a:close/>
                  <a:moveTo>
                    <a:pt x="9303" y="4111"/>
                  </a:moveTo>
                  <a:lnTo>
                    <a:pt x="9303" y="4361"/>
                  </a:lnTo>
                  <a:cubicBezTo>
                    <a:pt x="9303" y="4385"/>
                    <a:pt x="9284" y="4405"/>
                    <a:pt x="9261" y="4405"/>
                  </a:cubicBezTo>
                  <a:lnTo>
                    <a:pt x="8995" y="4405"/>
                  </a:lnTo>
                  <a:cubicBezTo>
                    <a:pt x="8972" y="4405"/>
                    <a:pt x="8953" y="4385"/>
                    <a:pt x="8953" y="4361"/>
                  </a:cubicBezTo>
                  <a:lnTo>
                    <a:pt x="8953" y="4111"/>
                  </a:lnTo>
                  <a:cubicBezTo>
                    <a:pt x="8953" y="4087"/>
                    <a:pt x="8972" y="4068"/>
                    <a:pt x="8995" y="4068"/>
                  </a:cubicBezTo>
                  <a:lnTo>
                    <a:pt x="9261" y="4068"/>
                  </a:lnTo>
                  <a:cubicBezTo>
                    <a:pt x="9284" y="4068"/>
                    <a:pt x="9303" y="4087"/>
                    <a:pt x="9303" y="4111"/>
                  </a:cubicBezTo>
                  <a:close/>
                  <a:moveTo>
                    <a:pt x="9353" y="421"/>
                  </a:moveTo>
                  <a:lnTo>
                    <a:pt x="9357" y="421"/>
                  </a:lnTo>
                  <a:cubicBezTo>
                    <a:pt x="9383" y="421"/>
                    <a:pt x="9418" y="442"/>
                    <a:pt x="9432" y="465"/>
                  </a:cubicBezTo>
                  <a:lnTo>
                    <a:pt x="9714" y="942"/>
                  </a:lnTo>
                  <a:cubicBezTo>
                    <a:pt x="9727" y="964"/>
                    <a:pt x="9723" y="997"/>
                    <a:pt x="9705" y="1014"/>
                  </a:cubicBezTo>
                  <a:lnTo>
                    <a:pt x="9621" y="1093"/>
                  </a:lnTo>
                  <a:cubicBezTo>
                    <a:pt x="9604" y="1109"/>
                    <a:pt x="9574" y="1109"/>
                    <a:pt x="9558" y="1093"/>
                  </a:cubicBezTo>
                  <a:lnTo>
                    <a:pt x="9285" y="821"/>
                  </a:lnTo>
                  <a:cubicBezTo>
                    <a:pt x="9259" y="794"/>
                    <a:pt x="9212" y="774"/>
                    <a:pt x="9178" y="774"/>
                  </a:cubicBezTo>
                  <a:cubicBezTo>
                    <a:pt x="9157" y="774"/>
                    <a:pt x="9140" y="754"/>
                    <a:pt x="9140" y="730"/>
                  </a:cubicBezTo>
                  <a:lnTo>
                    <a:pt x="9140" y="465"/>
                  </a:lnTo>
                  <a:cubicBezTo>
                    <a:pt x="9140" y="441"/>
                    <a:pt x="9159" y="421"/>
                    <a:pt x="9182" y="421"/>
                  </a:cubicBezTo>
                  <a:lnTo>
                    <a:pt x="9236" y="421"/>
                  </a:lnTo>
                  <a:lnTo>
                    <a:pt x="9353" y="421"/>
                  </a:lnTo>
                  <a:close/>
                  <a:moveTo>
                    <a:pt x="7477" y="465"/>
                  </a:moveTo>
                  <a:cubicBezTo>
                    <a:pt x="7491" y="442"/>
                    <a:pt x="7526" y="421"/>
                    <a:pt x="7553" y="421"/>
                  </a:cubicBezTo>
                  <a:lnTo>
                    <a:pt x="7661" y="421"/>
                  </a:lnTo>
                  <a:lnTo>
                    <a:pt x="7715" y="421"/>
                  </a:lnTo>
                  <a:cubicBezTo>
                    <a:pt x="7738" y="421"/>
                    <a:pt x="7757" y="441"/>
                    <a:pt x="7757" y="465"/>
                  </a:cubicBezTo>
                  <a:lnTo>
                    <a:pt x="7757" y="730"/>
                  </a:lnTo>
                  <a:cubicBezTo>
                    <a:pt x="7757" y="754"/>
                    <a:pt x="7740" y="774"/>
                    <a:pt x="7719" y="774"/>
                  </a:cubicBezTo>
                  <a:cubicBezTo>
                    <a:pt x="7685" y="774"/>
                    <a:pt x="7638" y="794"/>
                    <a:pt x="7612" y="821"/>
                  </a:cubicBezTo>
                  <a:lnTo>
                    <a:pt x="7339" y="1093"/>
                  </a:lnTo>
                  <a:cubicBezTo>
                    <a:pt x="7331" y="1101"/>
                    <a:pt x="7320" y="1106"/>
                    <a:pt x="7307" y="1106"/>
                  </a:cubicBezTo>
                  <a:cubicBezTo>
                    <a:pt x="7296" y="1106"/>
                    <a:pt x="7285" y="1101"/>
                    <a:pt x="7276" y="1093"/>
                  </a:cubicBezTo>
                  <a:lnTo>
                    <a:pt x="7192" y="1014"/>
                  </a:lnTo>
                  <a:cubicBezTo>
                    <a:pt x="7175" y="997"/>
                    <a:pt x="7170" y="964"/>
                    <a:pt x="7183" y="943"/>
                  </a:cubicBezTo>
                  <a:lnTo>
                    <a:pt x="7477" y="465"/>
                  </a:lnTo>
                  <a:close/>
                  <a:moveTo>
                    <a:pt x="6004" y="981"/>
                  </a:moveTo>
                  <a:cubicBezTo>
                    <a:pt x="6016" y="981"/>
                    <a:pt x="6029" y="978"/>
                    <a:pt x="6040" y="973"/>
                  </a:cubicBezTo>
                  <a:lnTo>
                    <a:pt x="6168" y="904"/>
                  </a:lnTo>
                  <a:cubicBezTo>
                    <a:pt x="6188" y="893"/>
                    <a:pt x="6202" y="873"/>
                    <a:pt x="6207" y="851"/>
                  </a:cubicBezTo>
                  <a:cubicBezTo>
                    <a:pt x="6222" y="862"/>
                    <a:pt x="6241" y="868"/>
                    <a:pt x="6259" y="868"/>
                  </a:cubicBezTo>
                  <a:cubicBezTo>
                    <a:pt x="6263" y="868"/>
                    <a:pt x="6268" y="867"/>
                    <a:pt x="6273" y="867"/>
                  </a:cubicBezTo>
                  <a:lnTo>
                    <a:pt x="6377" y="847"/>
                  </a:lnTo>
                  <a:cubicBezTo>
                    <a:pt x="6400" y="843"/>
                    <a:pt x="6419" y="828"/>
                    <a:pt x="6430" y="808"/>
                  </a:cubicBezTo>
                  <a:cubicBezTo>
                    <a:pt x="6445" y="825"/>
                    <a:pt x="6467" y="837"/>
                    <a:pt x="6490" y="837"/>
                  </a:cubicBezTo>
                  <a:lnTo>
                    <a:pt x="6647" y="837"/>
                  </a:lnTo>
                  <a:cubicBezTo>
                    <a:pt x="6670" y="837"/>
                    <a:pt x="6692" y="825"/>
                    <a:pt x="6707" y="808"/>
                  </a:cubicBezTo>
                  <a:cubicBezTo>
                    <a:pt x="6719" y="828"/>
                    <a:pt x="6738" y="843"/>
                    <a:pt x="6760" y="848"/>
                  </a:cubicBezTo>
                  <a:lnTo>
                    <a:pt x="6845" y="866"/>
                  </a:lnTo>
                  <a:cubicBezTo>
                    <a:pt x="6850" y="867"/>
                    <a:pt x="6855" y="867"/>
                    <a:pt x="6861" y="867"/>
                  </a:cubicBezTo>
                  <a:cubicBezTo>
                    <a:pt x="6878" y="867"/>
                    <a:pt x="6896" y="861"/>
                    <a:pt x="6911" y="851"/>
                  </a:cubicBezTo>
                  <a:cubicBezTo>
                    <a:pt x="6917" y="873"/>
                    <a:pt x="6930" y="893"/>
                    <a:pt x="6950" y="904"/>
                  </a:cubicBezTo>
                  <a:lnTo>
                    <a:pt x="7078" y="973"/>
                  </a:lnTo>
                  <a:cubicBezTo>
                    <a:pt x="7089" y="978"/>
                    <a:pt x="7102" y="982"/>
                    <a:pt x="7114" y="982"/>
                  </a:cubicBezTo>
                  <a:cubicBezTo>
                    <a:pt x="7124" y="982"/>
                    <a:pt x="7134" y="980"/>
                    <a:pt x="7143" y="976"/>
                  </a:cubicBezTo>
                  <a:cubicBezTo>
                    <a:pt x="7144" y="1000"/>
                    <a:pt x="7153" y="1023"/>
                    <a:pt x="7170" y="1039"/>
                  </a:cubicBezTo>
                  <a:lnTo>
                    <a:pt x="7254" y="1119"/>
                  </a:lnTo>
                  <a:cubicBezTo>
                    <a:pt x="7268" y="1133"/>
                    <a:pt x="7287" y="1140"/>
                    <a:pt x="7307" y="1140"/>
                  </a:cubicBezTo>
                  <a:cubicBezTo>
                    <a:pt x="7311" y="1140"/>
                    <a:pt x="7314" y="1140"/>
                    <a:pt x="7317" y="1139"/>
                  </a:cubicBezTo>
                  <a:cubicBezTo>
                    <a:pt x="7313" y="1162"/>
                    <a:pt x="7318" y="1187"/>
                    <a:pt x="7333" y="1206"/>
                  </a:cubicBezTo>
                  <a:lnTo>
                    <a:pt x="7422" y="1320"/>
                  </a:lnTo>
                  <a:cubicBezTo>
                    <a:pt x="7436" y="1338"/>
                    <a:pt x="7457" y="1349"/>
                    <a:pt x="7480" y="1351"/>
                  </a:cubicBezTo>
                  <a:cubicBezTo>
                    <a:pt x="7471" y="1373"/>
                    <a:pt x="7469" y="1398"/>
                    <a:pt x="7477" y="1420"/>
                  </a:cubicBezTo>
                  <a:lnTo>
                    <a:pt x="7522" y="1546"/>
                  </a:lnTo>
                  <a:cubicBezTo>
                    <a:pt x="7530" y="1568"/>
                    <a:pt x="7548" y="1586"/>
                    <a:pt x="7569" y="1595"/>
                  </a:cubicBezTo>
                  <a:cubicBezTo>
                    <a:pt x="7555" y="1613"/>
                    <a:pt x="7547" y="1636"/>
                    <a:pt x="7550" y="1660"/>
                  </a:cubicBezTo>
                  <a:lnTo>
                    <a:pt x="7576" y="1838"/>
                  </a:lnTo>
                  <a:cubicBezTo>
                    <a:pt x="7579" y="1865"/>
                    <a:pt x="7596" y="1888"/>
                    <a:pt x="7618" y="1902"/>
                  </a:cubicBezTo>
                  <a:cubicBezTo>
                    <a:pt x="7599" y="1916"/>
                    <a:pt x="7586" y="1939"/>
                    <a:pt x="7586" y="1966"/>
                  </a:cubicBezTo>
                  <a:lnTo>
                    <a:pt x="7586" y="2216"/>
                  </a:lnTo>
                  <a:cubicBezTo>
                    <a:pt x="7586" y="2241"/>
                    <a:pt x="7597" y="2262"/>
                    <a:pt x="7615" y="2277"/>
                  </a:cubicBezTo>
                  <a:cubicBezTo>
                    <a:pt x="7597" y="2291"/>
                    <a:pt x="7586" y="2313"/>
                    <a:pt x="7586" y="2338"/>
                  </a:cubicBezTo>
                  <a:lnTo>
                    <a:pt x="7586" y="2559"/>
                  </a:lnTo>
                  <a:cubicBezTo>
                    <a:pt x="7586" y="2584"/>
                    <a:pt x="7597" y="2606"/>
                    <a:pt x="7615" y="2620"/>
                  </a:cubicBezTo>
                  <a:cubicBezTo>
                    <a:pt x="7597" y="2634"/>
                    <a:pt x="7586" y="2656"/>
                    <a:pt x="7586" y="2681"/>
                  </a:cubicBezTo>
                  <a:lnTo>
                    <a:pt x="7586" y="2931"/>
                  </a:lnTo>
                  <a:cubicBezTo>
                    <a:pt x="7586" y="2956"/>
                    <a:pt x="7597" y="2978"/>
                    <a:pt x="7615" y="2992"/>
                  </a:cubicBezTo>
                  <a:cubicBezTo>
                    <a:pt x="7597" y="3006"/>
                    <a:pt x="7586" y="3028"/>
                    <a:pt x="7586" y="3053"/>
                  </a:cubicBezTo>
                  <a:lnTo>
                    <a:pt x="7586" y="3274"/>
                  </a:lnTo>
                  <a:cubicBezTo>
                    <a:pt x="7586" y="3299"/>
                    <a:pt x="7597" y="3321"/>
                    <a:pt x="7615" y="3335"/>
                  </a:cubicBezTo>
                  <a:cubicBezTo>
                    <a:pt x="7597" y="3350"/>
                    <a:pt x="7586" y="3371"/>
                    <a:pt x="7586" y="3396"/>
                  </a:cubicBezTo>
                  <a:lnTo>
                    <a:pt x="7586" y="3646"/>
                  </a:lnTo>
                  <a:cubicBezTo>
                    <a:pt x="7586" y="3671"/>
                    <a:pt x="7597" y="3693"/>
                    <a:pt x="7615" y="3707"/>
                  </a:cubicBezTo>
                  <a:cubicBezTo>
                    <a:pt x="7597" y="3722"/>
                    <a:pt x="7586" y="3743"/>
                    <a:pt x="7586" y="3768"/>
                  </a:cubicBezTo>
                  <a:lnTo>
                    <a:pt x="7586" y="3989"/>
                  </a:lnTo>
                  <a:cubicBezTo>
                    <a:pt x="7586" y="4014"/>
                    <a:pt x="7597" y="4036"/>
                    <a:pt x="7615" y="4050"/>
                  </a:cubicBezTo>
                  <a:cubicBezTo>
                    <a:pt x="7597" y="4065"/>
                    <a:pt x="7586" y="4087"/>
                    <a:pt x="7586" y="4111"/>
                  </a:cubicBezTo>
                  <a:lnTo>
                    <a:pt x="7586" y="4267"/>
                  </a:lnTo>
                  <a:lnTo>
                    <a:pt x="5532" y="4267"/>
                  </a:lnTo>
                  <a:lnTo>
                    <a:pt x="5532" y="4111"/>
                  </a:lnTo>
                  <a:cubicBezTo>
                    <a:pt x="5532" y="4087"/>
                    <a:pt x="5521" y="4065"/>
                    <a:pt x="5503" y="4050"/>
                  </a:cubicBezTo>
                  <a:cubicBezTo>
                    <a:pt x="5521" y="4036"/>
                    <a:pt x="5532" y="4014"/>
                    <a:pt x="5532" y="3989"/>
                  </a:cubicBezTo>
                  <a:lnTo>
                    <a:pt x="5532" y="3768"/>
                  </a:lnTo>
                  <a:cubicBezTo>
                    <a:pt x="5532" y="3743"/>
                    <a:pt x="5521" y="3722"/>
                    <a:pt x="5503" y="3707"/>
                  </a:cubicBezTo>
                  <a:cubicBezTo>
                    <a:pt x="5521" y="3693"/>
                    <a:pt x="5532" y="3671"/>
                    <a:pt x="5532" y="3646"/>
                  </a:cubicBezTo>
                  <a:lnTo>
                    <a:pt x="5532" y="3396"/>
                  </a:lnTo>
                  <a:cubicBezTo>
                    <a:pt x="5532" y="3371"/>
                    <a:pt x="5521" y="3350"/>
                    <a:pt x="5503" y="3335"/>
                  </a:cubicBezTo>
                  <a:cubicBezTo>
                    <a:pt x="5521" y="3321"/>
                    <a:pt x="5532" y="3299"/>
                    <a:pt x="5532" y="3274"/>
                  </a:cubicBezTo>
                  <a:lnTo>
                    <a:pt x="5532" y="3053"/>
                  </a:lnTo>
                  <a:cubicBezTo>
                    <a:pt x="5532" y="3028"/>
                    <a:pt x="5521" y="3006"/>
                    <a:pt x="5503" y="2992"/>
                  </a:cubicBezTo>
                  <a:cubicBezTo>
                    <a:pt x="5521" y="2978"/>
                    <a:pt x="5532" y="2956"/>
                    <a:pt x="5532" y="2931"/>
                  </a:cubicBezTo>
                  <a:lnTo>
                    <a:pt x="5532" y="2681"/>
                  </a:lnTo>
                  <a:cubicBezTo>
                    <a:pt x="5532" y="2656"/>
                    <a:pt x="5521" y="2634"/>
                    <a:pt x="5503" y="2620"/>
                  </a:cubicBezTo>
                  <a:cubicBezTo>
                    <a:pt x="5521" y="2606"/>
                    <a:pt x="5532" y="2584"/>
                    <a:pt x="5532" y="2559"/>
                  </a:cubicBezTo>
                  <a:lnTo>
                    <a:pt x="5532" y="2338"/>
                  </a:lnTo>
                  <a:cubicBezTo>
                    <a:pt x="5532" y="2313"/>
                    <a:pt x="5521" y="2291"/>
                    <a:pt x="5503" y="2277"/>
                  </a:cubicBezTo>
                  <a:cubicBezTo>
                    <a:pt x="5521" y="2262"/>
                    <a:pt x="5532" y="2241"/>
                    <a:pt x="5532" y="2216"/>
                  </a:cubicBezTo>
                  <a:lnTo>
                    <a:pt x="5532" y="1966"/>
                  </a:lnTo>
                  <a:cubicBezTo>
                    <a:pt x="5532" y="1942"/>
                    <a:pt x="5522" y="1921"/>
                    <a:pt x="5505" y="1906"/>
                  </a:cubicBezTo>
                  <a:cubicBezTo>
                    <a:pt x="5525" y="1893"/>
                    <a:pt x="5539" y="1871"/>
                    <a:pt x="5542" y="1847"/>
                  </a:cubicBezTo>
                  <a:lnTo>
                    <a:pt x="5568" y="1662"/>
                  </a:lnTo>
                  <a:cubicBezTo>
                    <a:pt x="5571" y="1637"/>
                    <a:pt x="5563" y="1613"/>
                    <a:pt x="5548" y="1596"/>
                  </a:cubicBezTo>
                  <a:cubicBezTo>
                    <a:pt x="5570" y="1586"/>
                    <a:pt x="5588" y="1568"/>
                    <a:pt x="5596" y="1546"/>
                  </a:cubicBezTo>
                  <a:lnTo>
                    <a:pt x="5641" y="1420"/>
                  </a:lnTo>
                  <a:cubicBezTo>
                    <a:pt x="5649" y="1398"/>
                    <a:pt x="5647" y="1373"/>
                    <a:pt x="5638" y="1351"/>
                  </a:cubicBezTo>
                  <a:cubicBezTo>
                    <a:pt x="5661" y="1349"/>
                    <a:pt x="5682" y="1338"/>
                    <a:pt x="5696" y="1320"/>
                  </a:cubicBezTo>
                  <a:lnTo>
                    <a:pt x="5785" y="1206"/>
                  </a:lnTo>
                  <a:cubicBezTo>
                    <a:pt x="5800" y="1187"/>
                    <a:pt x="5805" y="1162"/>
                    <a:pt x="5801" y="1139"/>
                  </a:cubicBezTo>
                  <a:cubicBezTo>
                    <a:pt x="5804" y="1140"/>
                    <a:pt x="5808" y="1140"/>
                    <a:pt x="5811" y="1140"/>
                  </a:cubicBezTo>
                  <a:cubicBezTo>
                    <a:pt x="5831" y="1140"/>
                    <a:pt x="5850" y="1133"/>
                    <a:pt x="5864" y="1119"/>
                  </a:cubicBezTo>
                  <a:lnTo>
                    <a:pt x="5948" y="1039"/>
                  </a:lnTo>
                  <a:cubicBezTo>
                    <a:pt x="5965" y="1023"/>
                    <a:pt x="5974" y="1000"/>
                    <a:pt x="5975" y="976"/>
                  </a:cubicBezTo>
                  <a:cubicBezTo>
                    <a:pt x="5984" y="979"/>
                    <a:pt x="5994" y="981"/>
                    <a:pt x="6004" y="981"/>
                  </a:cubicBezTo>
                  <a:close/>
                  <a:moveTo>
                    <a:pt x="5574" y="421"/>
                  </a:moveTo>
                  <a:lnTo>
                    <a:pt x="5577" y="421"/>
                  </a:lnTo>
                  <a:cubicBezTo>
                    <a:pt x="5604" y="421"/>
                    <a:pt x="5639" y="442"/>
                    <a:pt x="5653" y="465"/>
                  </a:cubicBezTo>
                  <a:lnTo>
                    <a:pt x="5935" y="942"/>
                  </a:lnTo>
                  <a:cubicBezTo>
                    <a:pt x="5948" y="964"/>
                    <a:pt x="5944" y="997"/>
                    <a:pt x="5926" y="1014"/>
                  </a:cubicBezTo>
                  <a:lnTo>
                    <a:pt x="5842" y="1093"/>
                  </a:lnTo>
                  <a:cubicBezTo>
                    <a:pt x="5825" y="1109"/>
                    <a:pt x="5795" y="1109"/>
                    <a:pt x="5779" y="1093"/>
                  </a:cubicBezTo>
                  <a:lnTo>
                    <a:pt x="5506" y="821"/>
                  </a:lnTo>
                  <a:cubicBezTo>
                    <a:pt x="5480" y="794"/>
                    <a:pt x="5433" y="774"/>
                    <a:pt x="5399" y="774"/>
                  </a:cubicBezTo>
                  <a:cubicBezTo>
                    <a:pt x="5378" y="774"/>
                    <a:pt x="5361" y="754"/>
                    <a:pt x="5361" y="730"/>
                  </a:cubicBezTo>
                  <a:lnTo>
                    <a:pt x="5361" y="465"/>
                  </a:lnTo>
                  <a:cubicBezTo>
                    <a:pt x="5361" y="441"/>
                    <a:pt x="5380" y="421"/>
                    <a:pt x="5403" y="421"/>
                  </a:cubicBezTo>
                  <a:lnTo>
                    <a:pt x="5457" y="421"/>
                  </a:lnTo>
                  <a:lnTo>
                    <a:pt x="5574" y="421"/>
                  </a:lnTo>
                  <a:close/>
                  <a:moveTo>
                    <a:pt x="3673" y="465"/>
                  </a:moveTo>
                  <a:cubicBezTo>
                    <a:pt x="3687" y="442"/>
                    <a:pt x="3723" y="421"/>
                    <a:pt x="3749" y="421"/>
                  </a:cubicBezTo>
                  <a:lnTo>
                    <a:pt x="3857" y="421"/>
                  </a:lnTo>
                  <a:lnTo>
                    <a:pt x="3911" y="421"/>
                  </a:lnTo>
                  <a:cubicBezTo>
                    <a:pt x="3934" y="421"/>
                    <a:pt x="3953" y="441"/>
                    <a:pt x="3953" y="465"/>
                  </a:cubicBezTo>
                  <a:lnTo>
                    <a:pt x="3953" y="730"/>
                  </a:lnTo>
                  <a:cubicBezTo>
                    <a:pt x="3953" y="754"/>
                    <a:pt x="3936" y="774"/>
                    <a:pt x="3916" y="774"/>
                  </a:cubicBezTo>
                  <a:cubicBezTo>
                    <a:pt x="3882" y="774"/>
                    <a:pt x="3834" y="794"/>
                    <a:pt x="3808" y="821"/>
                  </a:cubicBezTo>
                  <a:lnTo>
                    <a:pt x="3536" y="1093"/>
                  </a:lnTo>
                  <a:cubicBezTo>
                    <a:pt x="3527" y="1101"/>
                    <a:pt x="3516" y="1106"/>
                    <a:pt x="3504" y="1106"/>
                  </a:cubicBezTo>
                  <a:lnTo>
                    <a:pt x="3504" y="1106"/>
                  </a:lnTo>
                  <a:cubicBezTo>
                    <a:pt x="3492" y="1106"/>
                    <a:pt x="3481" y="1101"/>
                    <a:pt x="3473" y="1093"/>
                  </a:cubicBezTo>
                  <a:lnTo>
                    <a:pt x="3389" y="1014"/>
                  </a:lnTo>
                  <a:cubicBezTo>
                    <a:pt x="3371" y="997"/>
                    <a:pt x="3367" y="964"/>
                    <a:pt x="3380" y="943"/>
                  </a:cubicBezTo>
                  <a:lnTo>
                    <a:pt x="3673" y="465"/>
                  </a:lnTo>
                  <a:close/>
                  <a:moveTo>
                    <a:pt x="2200" y="981"/>
                  </a:moveTo>
                  <a:cubicBezTo>
                    <a:pt x="2213" y="981"/>
                    <a:pt x="2225" y="978"/>
                    <a:pt x="2236" y="973"/>
                  </a:cubicBezTo>
                  <a:lnTo>
                    <a:pt x="2364" y="904"/>
                  </a:lnTo>
                  <a:cubicBezTo>
                    <a:pt x="2384" y="893"/>
                    <a:pt x="2398" y="873"/>
                    <a:pt x="2404" y="851"/>
                  </a:cubicBezTo>
                  <a:cubicBezTo>
                    <a:pt x="2419" y="862"/>
                    <a:pt x="2437" y="868"/>
                    <a:pt x="2455" y="868"/>
                  </a:cubicBezTo>
                  <a:cubicBezTo>
                    <a:pt x="2460" y="868"/>
                    <a:pt x="2464" y="867"/>
                    <a:pt x="2469" y="867"/>
                  </a:cubicBezTo>
                  <a:lnTo>
                    <a:pt x="2573" y="847"/>
                  </a:lnTo>
                  <a:cubicBezTo>
                    <a:pt x="2596" y="843"/>
                    <a:pt x="2615" y="828"/>
                    <a:pt x="2626" y="808"/>
                  </a:cubicBezTo>
                  <a:cubicBezTo>
                    <a:pt x="2642" y="825"/>
                    <a:pt x="2664" y="837"/>
                    <a:pt x="2687" y="837"/>
                  </a:cubicBezTo>
                  <a:lnTo>
                    <a:pt x="2844" y="837"/>
                  </a:lnTo>
                  <a:cubicBezTo>
                    <a:pt x="2867" y="837"/>
                    <a:pt x="2888" y="825"/>
                    <a:pt x="2904" y="808"/>
                  </a:cubicBezTo>
                  <a:cubicBezTo>
                    <a:pt x="2915" y="828"/>
                    <a:pt x="2934" y="843"/>
                    <a:pt x="2957" y="848"/>
                  </a:cubicBezTo>
                  <a:lnTo>
                    <a:pt x="3042" y="866"/>
                  </a:lnTo>
                  <a:cubicBezTo>
                    <a:pt x="3047" y="867"/>
                    <a:pt x="3052" y="867"/>
                    <a:pt x="3057" y="867"/>
                  </a:cubicBezTo>
                  <a:cubicBezTo>
                    <a:pt x="3075" y="867"/>
                    <a:pt x="3092" y="861"/>
                    <a:pt x="3107" y="851"/>
                  </a:cubicBezTo>
                  <a:cubicBezTo>
                    <a:pt x="3113" y="873"/>
                    <a:pt x="3127" y="893"/>
                    <a:pt x="3147" y="904"/>
                  </a:cubicBezTo>
                  <a:lnTo>
                    <a:pt x="3275" y="973"/>
                  </a:lnTo>
                  <a:cubicBezTo>
                    <a:pt x="3286" y="978"/>
                    <a:pt x="3298" y="982"/>
                    <a:pt x="3311" y="982"/>
                  </a:cubicBezTo>
                  <a:cubicBezTo>
                    <a:pt x="3321" y="982"/>
                    <a:pt x="3331" y="980"/>
                    <a:pt x="3340" y="976"/>
                  </a:cubicBezTo>
                  <a:cubicBezTo>
                    <a:pt x="3341" y="1000"/>
                    <a:pt x="3350" y="1023"/>
                    <a:pt x="3367" y="1039"/>
                  </a:cubicBezTo>
                  <a:lnTo>
                    <a:pt x="3450" y="1119"/>
                  </a:lnTo>
                  <a:cubicBezTo>
                    <a:pt x="3465" y="1133"/>
                    <a:pt x="3484" y="1140"/>
                    <a:pt x="3504" y="1140"/>
                  </a:cubicBezTo>
                  <a:lnTo>
                    <a:pt x="3504" y="1140"/>
                  </a:lnTo>
                  <a:cubicBezTo>
                    <a:pt x="3507" y="1140"/>
                    <a:pt x="3510" y="1140"/>
                    <a:pt x="3513" y="1139"/>
                  </a:cubicBezTo>
                  <a:cubicBezTo>
                    <a:pt x="3509" y="1162"/>
                    <a:pt x="3514" y="1187"/>
                    <a:pt x="3529" y="1206"/>
                  </a:cubicBezTo>
                  <a:lnTo>
                    <a:pt x="3618" y="1320"/>
                  </a:lnTo>
                  <a:cubicBezTo>
                    <a:pt x="3632" y="1338"/>
                    <a:pt x="3653" y="1349"/>
                    <a:pt x="3676" y="1351"/>
                  </a:cubicBezTo>
                  <a:cubicBezTo>
                    <a:pt x="3667" y="1373"/>
                    <a:pt x="3665" y="1398"/>
                    <a:pt x="3673" y="1420"/>
                  </a:cubicBezTo>
                  <a:lnTo>
                    <a:pt x="3718" y="1546"/>
                  </a:lnTo>
                  <a:cubicBezTo>
                    <a:pt x="3727" y="1568"/>
                    <a:pt x="3744" y="1586"/>
                    <a:pt x="3765" y="1595"/>
                  </a:cubicBezTo>
                  <a:cubicBezTo>
                    <a:pt x="3751" y="1613"/>
                    <a:pt x="3743" y="1636"/>
                    <a:pt x="3747" y="1660"/>
                  </a:cubicBezTo>
                  <a:lnTo>
                    <a:pt x="3772" y="1847"/>
                  </a:lnTo>
                  <a:cubicBezTo>
                    <a:pt x="3776" y="1871"/>
                    <a:pt x="3790" y="1893"/>
                    <a:pt x="3809" y="1906"/>
                  </a:cubicBezTo>
                  <a:cubicBezTo>
                    <a:pt x="3793" y="1921"/>
                    <a:pt x="3782" y="1942"/>
                    <a:pt x="3782" y="1966"/>
                  </a:cubicBezTo>
                  <a:lnTo>
                    <a:pt x="3782" y="2216"/>
                  </a:lnTo>
                  <a:cubicBezTo>
                    <a:pt x="3782" y="2241"/>
                    <a:pt x="3794" y="2262"/>
                    <a:pt x="3811" y="2277"/>
                  </a:cubicBezTo>
                  <a:cubicBezTo>
                    <a:pt x="3794" y="2291"/>
                    <a:pt x="3782" y="2313"/>
                    <a:pt x="3782" y="2338"/>
                  </a:cubicBezTo>
                  <a:lnTo>
                    <a:pt x="3782" y="2559"/>
                  </a:lnTo>
                  <a:cubicBezTo>
                    <a:pt x="3782" y="2584"/>
                    <a:pt x="3794" y="2606"/>
                    <a:pt x="3811" y="2620"/>
                  </a:cubicBezTo>
                  <a:cubicBezTo>
                    <a:pt x="3794" y="2634"/>
                    <a:pt x="3782" y="2656"/>
                    <a:pt x="3782" y="2681"/>
                  </a:cubicBezTo>
                  <a:lnTo>
                    <a:pt x="3782" y="2931"/>
                  </a:lnTo>
                  <a:cubicBezTo>
                    <a:pt x="3782" y="2956"/>
                    <a:pt x="3794" y="2978"/>
                    <a:pt x="3811" y="2992"/>
                  </a:cubicBezTo>
                  <a:cubicBezTo>
                    <a:pt x="3794" y="3006"/>
                    <a:pt x="3782" y="3028"/>
                    <a:pt x="3782" y="3053"/>
                  </a:cubicBezTo>
                  <a:lnTo>
                    <a:pt x="3782" y="3274"/>
                  </a:lnTo>
                  <a:cubicBezTo>
                    <a:pt x="3782" y="3299"/>
                    <a:pt x="3794" y="3321"/>
                    <a:pt x="3811" y="3335"/>
                  </a:cubicBezTo>
                  <a:cubicBezTo>
                    <a:pt x="3794" y="3350"/>
                    <a:pt x="3782" y="3371"/>
                    <a:pt x="3782" y="3396"/>
                  </a:cubicBezTo>
                  <a:lnTo>
                    <a:pt x="3782" y="3646"/>
                  </a:lnTo>
                  <a:cubicBezTo>
                    <a:pt x="3782" y="3671"/>
                    <a:pt x="3794" y="3693"/>
                    <a:pt x="3811" y="3707"/>
                  </a:cubicBezTo>
                  <a:cubicBezTo>
                    <a:pt x="3794" y="3722"/>
                    <a:pt x="3782" y="3743"/>
                    <a:pt x="3782" y="3768"/>
                  </a:cubicBezTo>
                  <a:lnTo>
                    <a:pt x="3782" y="3989"/>
                  </a:lnTo>
                  <a:cubicBezTo>
                    <a:pt x="3782" y="4014"/>
                    <a:pt x="3794" y="4036"/>
                    <a:pt x="3811" y="4050"/>
                  </a:cubicBezTo>
                  <a:cubicBezTo>
                    <a:pt x="3794" y="4065"/>
                    <a:pt x="3782" y="4087"/>
                    <a:pt x="3782" y="4111"/>
                  </a:cubicBezTo>
                  <a:lnTo>
                    <a:pt x="3782" y="4267"/>
                  </a:lnTo>
                  <a:lnTo>
                    <a:pt x="1728" y="4267"/>
                  </a:lnTo>
                  <a:lnTo>
                    <a:pt x="1728" y="4198"/>
                  </a:lnTo>
                  <a:cubicBezTo>
                    <a:pt x="1728" y="4173"/>
                    <a:pt x="1717" y="4151"/>
                    <a:pt x="1700" y="4137"/>
                  </a:cubicBezTo>
                  <a:cubicBezTo>
                    <a:pt x="1717" y="4123"/>
                    <a:pt x="1728" y="4101"/>
                    <a:pt x="1728" y="4076"/>
                  </a:cubicBezTo>
                  <a:lnTo>
                    <a:pt x="1728" y="3826"/>
                  </a:lnTo>
                  <a:cubicBezTo>
                    <a:pt x="1728" y="3801"/>
                    <a:pt x="1717" y="3779"/>
                    <a:pt x="1700" y="3765"/>
                  </a:cubicBezTo>
                  <a:cubicBezTo>
                    <a:pt x="1717" y="3751"/>
                    <a:pt x="1728" y="3729"/>
                    <a:pt x="1728" y="3704"/>
                  </a:cubicBezTo>
                  <a:lnTo>
                    <a:pt x="1728" y="3454"/>
                  </a:lnTo>
                  <a:cubicBezTo>
                    <a:pt x="1728" y="3429"/>
                    <a:pt x="1717" y="3407"/>
                    <a:pt x="1700" y="3393"/>
                  </a:cubicBezTo>
                  <a:cubicBezTo>
                    <a:pt x="1717" y="3379"/>
                    <a:pt x="1728" y="3357"/>
                    <a:pt x="1728" y="3332"/>
                  </a:cubicBezTo>
                  <a:lnTo>
                    <a:pt x="1728" y="3082"/>
                  </a:lnTo>
                  <a:cubicBezTo>
                    <a:pt x="1728" y="3057"/>
                    <a:pt x="1717" y="3035"/>
                    <a:pt x="1700" y="3021"/>
                  </a:cubicBezTo>
                  <a:cubicBezTo>
                    <a:pt x="1717" y="3007"/>
                    <a:pt x="1728" y="2985"/>
                    <a:pt x="1728" y="2960"/>
                  </a:cubicBezTo>
                  <a:lnTo>
                    <a:pt x="1728" y="2710"/>
                  </a:lnTo>
                  <a:cubicBezTo>
                    <a:pt x="1728" y="2685"/>
                    <a:pt x="1717" y="2663"/>
                    <a:pt x="1700" y="2649"/>
                  </a:cubicBezTo>
                  <a:cubicBezTo>
                    <a:pt x="1717" y="2635"/>
                    <a:pt x="1728" y="2613"/>
                    <a:pt x="1728" y="2588"/>
                  </a:cubicBezTo>
                  <a:lnTo>
                    <a:pt x="1728" y="2338"/>
                  </a:lnTo>
                  <a:cubicBezTo>
                    <a:pt x="1728" y="2313"/>
                    <a:pt x="1717" y="2291"/>
                    <a:pt x="1700" y="2277"/>
                  </a:cubicBezTo>
                  <a:cubicBezTo>
                    <a:pt x="1717" y="2262"/>
                    <a:pt x="1728" y="2241"/>
                    <a:pt x="1728" y="2216"/>
                  </a:cubicBezTo>
                  <a:lnTo>
                    <a:pt x="1728" y="1966"/>
                  </a:lnTo>
                  <a:cubicBezTo>
                    <a:pt x="1728" y="1942"/>
                    <a:pt x="1718" y="1921"/>
                    <a:pt x="1702" y="1906"/>
                  </a:cubicBezTo>
                  <a:cubicBezTo>
                    <a:pt x="1721" y="1893"/>
                    <a:pt x="1735" y="1871"/>
                    <a:pt x="1739" y="1847"/>
                  </a:cubicBezTo>
                  <a:lnTo>
                    <a:pt x="1764" y="1662"/>
                  </a:lnTo>
                  <a:cubicBezTo>
                    <a:pt x="1767" y="1637"/>
                    <a:pt x="1759" y="1613"/>
                    <a:pt x="1744" y="1596"/>
                  </a:cubicBezTo>
                  <a:cubicBezTo>
                    <a:pt x="1766" y="1586"/>
                    <a:pt x="1784" y="1568"/>
                    <a:pt x="1792" y="1546"/>
                  </a:cubicBezTo>
                  <a:lnTo>
                    <a:pt x="1838" y="1420"/>
                  </a:lnTo>
                  <a:cubicBezTo>
                    <a:pt x="1846" y="1398"/>
                    <a:pt x="1844" y="1373"/>
                    <a:pt x="1834" y="1351"/>
                  </a:cubicBezTo>
                  <a:cubicBezTo>
                    <a:pt x="1857" y="1349"/>
                    <a:pt x="1879" y="1338"/>
                    <a:pt x="1893" y="1320"/>
                  </a:cubicBezTo>
                  <a:lnTo>
                    <a:pt x="1982" y="1206"/>
                  </a:lnTo>
                  <a:cubicBezTo>
                    <a:pt x="1996" y="1187"/>
                    <a:pt x="2001" y="1162"/>
                    <a:pt x="1998" y="1139"/>
                  </a:cubicBezTo>
                  <a:cubicBezTo>
                    <a:pt x="2001" y="1140"/>
                    <a:pt x="2004" y="1140"/>
                    <a:pt x="2007" y="1140"/>
                  </a:cubicBezTo>
                  <a:cubicBezTo>
                    <a:pt x="2027" y="1140"/>
                    <a:pt x="2046" y="1133"/>
                    <a:pt x="2060" y="1119"/>
                  </a:cubicBezTo>
                  <a:lnTo>
                    <a:pt x="2144" y="1039"/>
                  </a:lnTo>
                  <a:cubicBezTo>
                    <a:pt x="2161" y="1023"/>
                    <a:pt x="2170" y="1000"/>
                    <a:pt x="2171" y="976"/>
                  </a:cubicBezTo>
                  <a:cubicBezTo>
                    <a:pt x="2180" y="979"/>
                    <a:pt x="2190" y="981"/>
                    <a:pt x="2200" y="981"/>
                  </a:cubicBezTo>
                  <a:close/>
                  <a:moveTo>
                    <a:pt x="1771" y="421"/>
                  </a:moveTo>
                  <a:lnTo>
                    <a:pt x="1774" y="421"/>
                  </a:lnTo>
                  <a:cubicBezTo>
                    <a:pt x="1800" y="421"/>
                    <a:pt x="1835" y="442"/>
                    <a:pt x="1849" y="465"/>
                  </a:cubicBezTo>
                  <a:lnTo>
                    <a:pt x="2132" y="942"/>
                  </a:lnTo>
                  <a:cubicBezTo>
                    <a:pt x="2144" y="964"/>
                    <a:pt x="2140" y="997"/>
                    <a:pt x="2122" y="1014"/>
                  </a:cubicBezTo>
                  <a:lnTo>
                    <a:pt x="2038" y="1093"/>
                  </a:lnTo>
                  <a:cubicBezTo>
                    <a:pt x="2021" y="1109"/>
                    <a:pt x="1991" y="1109"/>
                    <a:pt x="1975" y="1093"/>
                  </a:cubicBezTo>
                  <a:lnTo>
                    <a:pt x="1703" y="821"/>
                  </a:lnTo>
                  <a:cubicBezTo>
                    <a:pt x="1676" y="794"/>
                    <a:pt x="1629" y="774"/>
                    <a:pt x="1595" y="774"/>
                  </a:cubicBezTo>
                  <a:cubicBezTo>
                    <a:pt x="1574" y="774"/>
                    <a:pt x="1558" y="754"/>
                    <a:pt x="1558" y="730"/>
                  </a:cubicBezTo>
                  <a:lnTo>
                    <a:pt x="1558" y="465"/>
                  </a:lnTo>
                  <a:cubicBezTo>
                    <a:pt x="1558" y="441"/>
                    <a:pt x="1577" y="421"/>
                    <a:pt x="1600" y="421"/>
                  </a:cubicBezTo>
                  <a:lnTo>
                    <a:pt x="1653" y="421"/>
                  </a:lnTo>
                  <a:lnTo>
                    <a:pt x="1771" y="421"/>
                  </a:lnTo>
                  <a:close/>
                  <a:moveTo>
                    <a:pt x="1026" y="465"/>
                  </a:moveTo>
                  <a:cubicBezTo>
                    <a:pt x="1026" y="441"/>
                    <a:pt x="1045" y="421"/>
                    <a:pt x="1068" y="421"/>
                  </a:cubicBezTo>
                  <a:lnTo>
                    <a:pt x="1482" y="421"/>
                  </a:lnTo>
                  <a:cubicBezTo>
                    <a:pt x="1506" y="421"/>
                    <a:pt x="1525" y="441"/>
                    <a:pt x="1525" y="465"/>
                  </a:cubicBezTo>
                  <a:lnTo>
                    <a:pt x="1525" y="730"/>
                  </a:lnTo>
                  <a:cubicBezTo>
                    <a:pt x="1525" y="754"/>
                    <a:pt x="1506" y="774"/>
                    <a:pt x="1482" y="774"/>
                  </a:cubicBezTo>
                  <a:lnTo>
                    <a:pt x="1372" y="774"/>
                  </a:lnTo>
                  <a:lnTo>
                    <a:pt x="1254" y="774"/>
                  </a:lnTo>
                  <a:lnTo>
                    <a:pt x="1068" y="774"/>
                  </a:lnTo>
                  <a:cubicBezTo>
                    <a:pt x="1045" y="774"/>
                    <a:pt x="1026" y="754"/>
                    <a:pt x="1026" y="730"/>
                  </a:cubicBezTo>
                  <a:lnTo>
                    <a:pt x="1026" y="465"/>
                  </a:lnTo>
                  <a:close/>
                  <a:moveTo>
                    <a:pt x="681" y="1062"/>
                  </a:moveTo>
                  <a:lnTo>
                    <a:pt x="681" y="852"/>
                  </a:lnTo>
                  <a:cubicBezTo>
                    <a:pt x="681" y="828"/>
                    <a:pt x="700" y="808"/>
                    <a:pt x="723" y="808"/>
                  </a:cubicBezTo>
                  <a:lnTo>
                    <a:pt x="951" y="808"/>
                  </a:lnTo>
                  <a:lnTo>
                    <a:pt x="1068" y="808"/>
                  </a:lnTo>
                  <a:lnTo>
                    <a:pt x="1254" y="808"/>
                  </a:lnTo>
                  <a:cubicBezTo>
                    <a:pt x="1278" y="808"/>
                    <a:pt x="1296" y="828"/>
                    <a:pt x="1296" y="852"/>
                  </a:cubicBezTo>
                  <a:lnTo>
                    <a:pt x="1296" y="1062"/>
                  </a:lnTo>
                  <a:cubicBezTo>
                    <a:pt x="1296" y="1086"/>
                    <a:pt x="1278" y="1106"/>
                    <a:pt x="1254" y="1106"/>
                  </a:cubicBezTo>
                  <a:lnTo>
                    <a:pt x="1248" y="1106"/>
                  </a:lnTo>
                  <a:lnTo>
                    <a:pt x="1131" y="1106"/>
                  </a:lnTo>
                  <a:lnTo>
                    <a:pt x="888" y="1106"/>
                  </a:lnTo>
                  <a:lnTo>
                    <a:pt x="771" y="1106"/>
                  </a:lnTo>
                  <a:lnTo>
                    <a:pt x="723" y="1106"/>
                  </a:lnTo>
                  <a:cubicBezTo>
                    <a:pt x="700" y="1106"/>
                    <a:pt x="681" y="1086"/>
                    <a:pt x="681" y="1062"/>
                  </a:cubicBezTo>
                  <a:close/>
                  <a:moveTo>
                    <a:pt x="846" y="1449"/>
                  </a:moveTo>
                  <a:lnTo>
                    <a:pt x="846" y="1184"/>
                  </a:lnTo>
                  <a:cubicBezTo>
                    <a:pt x="846" y="1160"/>
                    <a:pt x="865" y="1140"/>
                    <a:pt x="888" y="1140"/>
                  </a:cubicBezTo>
                  <a:lnTo>
                    <a:pt x="1131" y="1140"/>
                  </a:lnTo>
                  <a:cubicBezTo>
                    <a:pt x="1154" y="1140"/>
                    <a:pt x="1173" y="1160"/>
                    <a:pt x="1173" y="1184"/>
                  </a:cubicBezTo>
                  <a:lnTo>
                    <a:pt x="1173" y="1449"/>
                  </a:lnTo>
                  <a:cubicBezTo>
                    <a:pt x="1173" y="1473"/>
                    <a:pt x="1154" y="1492"/>
                    <a:pt x="1131" y="1492"/>
                  </a:cubicBezTo>
                  <a:lnTo>
                    <a:pt x="1068" y="1492"/>
                  </a:lnTo>
                  <a:lnTo>
                    <a:pt x="951" y="1492"/>
                  </a:lnTo>
                  <a:lnTo>
                    <a:pt x="888" y="1492"/>
                  </a:lnTo>
                  <a:cubicBezTo>
                    <a:pt x="865" y="1492"/>
                    <a:pt x="846" y="1473"/>
                    <a:pt x="846" y="1449"/>
                  </a:cubicBezTo>
                  <a:close/>
                  <a:moveTo>
                    <a:pt x="1026" y="1844"/>
                  </a:moveTo>
                  <a:lnTo>
                    <a:pt x="1026" y="1571"/>
                  </a:lnTo>
                  <a:cubicBezTo>
                    <a:pt x="1026" y="1547"/>
                    <a:pt x="1045" y="1527"/>
                    <a:pt x="1068" y="1527"/>
                  </a:cubicBezTo>
                  <a:lnTo>
                    <a:pt x="1131" y="1527"/>
                  </a:lnTo>
                  <a:lnTo>
                    <a:pt x="1248" y="1527"/>
                  </a:lnTo>
                  <a:lnTo>
                    <a:pt x="1311" y="1527"/>
                  </a:lnTo>
                  <a:cubicBezTo>
                    <a:pt x="1341" y="1527"/>
                    <a:pt x="1393" y="1533"/>
                    <a:pt x="1423" y="1540"/>
                  </a:cubicBezTo>
                  <a:lnTo>
                    <a:pt x="1695" y="1602"/>
                  </a:lnTo>
                  <a:cubicBezTo>
                    <a:pt x="1718" y="1608"/>
                    <a:pt x="1735" y="1633"/>
                    <a:pt x="1731" y="1657"/>
                  </a:cubicBezTo>
                  <a:lnTo>
                    <a:pt x="1706" y="1842"/>
                  </a:lnTo>
                  <a:cubicBezTo>
                    <a:pt x="1702" y="1867"/>
                    <a:pt x="1679" y="1888"/>
                    <a:pt x="1655" y="1888"/>
                  </a:cubicBezTo>
                  <a:lnTo>
                    <a:pt x="1653" y="1888"/>
                  </a:lnTo>
                  <a:lnTo>
                    <a:pt x="1388" y="1888"/>
                  </a:lnTo>
                  <a:lnTo>
                    <a:pt x="1271" y="1888"/>
                  </a:lnTo>
                  <a:lnTo>
                    <a:pt x="1068" y="1888"/>
                  </a:lnTo>
                  <a:cubicBezTo>
                    <a:pt x="1045" y="1888"/>
                    <a:pt x="1026" y="1868"/>
                    <a:pt x="1026" y="1844"/>
                  </a:cubicBezTo>
                  <a:close/>
                  <a:moveTo>
                    <a:pt x="995" y="2588"/>
                  </a:moveTo>
                  <a:lnTo>
                    <a:pt x="995" y="2338"/>
                  </a:lnTo>
                  <a:cubicBezTo>
                    <a:pt x="995" y="2314"/>
                    <a:pt x="1013" y="2294"/>
                    <a:pt x="1037" y="2294"/>
                  </a:cubicBezTo>
                  <a:lnTo>
                    <a:pt x="1271" y="2294"/>
                  </a:lnTo>
                  <a:lnTo>
                    <a:pt x="1388" y="2294"/>
                  </a:lnTo>
                  <a:lnTo>
                    <a:pt x="1653" y="2294"/>
                  </a:lnTo>
                  <a:cubicBezTo>
                    <a:pt x="1677" y="2294"/>
                    <a:pt x="1695" y="2314"/>
                    <a:pt x="1695" y="2338"/>
                  </a:cubicBezTo>
                  <a:lnTo>
                    <a:pt x="1695" y="2588"/>
                  </a:lnTo>
                  <a:cubicBezTo>
                    <a:pt x="1695" y="2612"/>
                    <a:pt x="1677" y="2632"/>
                    <a:pt x="1653" y="2632"/>
                  </a:cubicBezTo>
                  <a:lnTo>
                    <a:pt x="1388" y="2632"/>
                  </a:lnTo>
                  <a:lnTo>
                    <a:pt x="1271" y="2632"/>
                  </a:lnTo>
                  <a:lnTo>
                    <a:pt x="1037" y="2632"/>
                  </a:lnTo>
                  <a:cubicBezTo>
                    <a:pt x="1013" y="2632"/>
                    <a:pt x="995" y="2612"/>
                    <a:pt x="995" y="2588"/>
                  </a:cubicBezTo>
                  <a:close/>
                  <a:moveTo>
                    <a:pt x="995" y="3332"/>
                  </a:moveTo>
                  <a:lnTo>
                    <a:pt x="995" y="3082"/>
                  </a:lnTo>
                  <a:cubicBezTo>
                    <a:pt x="995" y="3058"/>
                    <a:pt x="1013" y="3038"/>
                    <a:pt x="1037" y="3038"/>
                  </a:cubicBezTo>
                  <a:lnTo>
                    <a:pt x="1271" y="3038"/>
                  </a:lnTo>
                  <a:lnTo>
                    <a:pt x="1388" y="3038"/>
                  </a:lnTo>
                  <a:lnTo>
                    <a:pt x="1653" y="3038"/>
                  </a:lnTo>
                  <a:cubicBezTo>
                    <a:pt x="1677" y="3038"/>
                    <a:pt x="1695" y="3058"/>
                    <a:pt x="1695" y="3082"/>
                  </a:cubicBezTo>
                  <a:lnTo>
                    <a:pt x="1695" y="3332"/>
                  </a:lnTo>
                  <a:cubicBezTo>
                    <a:pt x="1695" y="3356"/>
                    <a:pt x="1677" y="3376"/>
                    <a:pt x="1653" y="3376"/>
                  </a:cubicBezTo>
                  <a:lnTo>
                    <a:pt x="1388" y="3376"/>
                  </a:lnTo>
                  <a:lnTo>
                    <a:pt x="1271" y="3376"/>
                  </a:lnTo>
                  <a:lnTo>
                    <a:pt x="1037" y="3376"/>
                  </a:lnTo>
                  <a:cubicBezTo>
                    <a:pt x="1013" y="3376"/>
                    <a:pt x="995" y="3356"/>
                    <a:pt x="995" y="3332"/>
                  </a:cubicBezTo>
                  <a:close/>
                  <a:moveTo>
                    <a:pt x="995" y="4076"/>
                  </a:moveTo>
                  <a:lnTo>
                    <a:pt x="995" y="3826"/>
                  </a:lnTo>
                  <a:cubicBezTo>
                    <a:pt x="995" y="3802"/>
                    <a:pt x="1013" y="3782"/>
                    <a:pt x="1037" y="3782"/>
                  </a:cubicBezTo>
                  <a:lnTo>
                    <a:pt x="1271" y="3782"/>
                  </a:lnTo>
                  <a:lnTo>
                    <a:pt x="1388" y="3782"/>
                  </a:lnTo>
                  <a:lnTo>
                    <a:pt x="1653" y="3782"/>
                  </a:lnTo>
                  <a:cubicBezTo>
                    <a:pt x="1677" y="3782"/>
                    <a:pt x="1695" y="3802"/>
                    <a:pt x="1695" y="3826"/>
                  </a:cubicBezTo>
                  <a:lnTo>
                    <a:pt x="1695" y="4076"/>
                  </a:lnTo>
                  <a:cubicBezTo>
                    <a:pt x="1695" y="4100"/>
                    <a:pt x="1677" y="4120"/>
                    <a:pt x="1653" y="4120"/>
                  </a:cubicBezTo>
                  <a:lnTo>
                    <a:pt x="1388" y="4120"/>
                  </a:lnTo>
                  <a:lnTo>
                    <a:pt x="1271" y="4120"/>
                  </a:lnTo>
                  <a:lnTo>
                    <a:pt x="1037" y="4120"/>
                  </a:lnTo>
                  <a:cubicBezTo>
                    <a:pt x="1013" y="4120"/>
                    <a:pt x="995" y="4100"/>
                    <a:pt x="995" y="4076"/>
                  </a:cubicBezTo>
                  <a:close/>
                  <a:moveTo>
                    <a:pt x="995" y="4820"/>
                  </a:moveTo>
                  <a:lnTo>
                    <a:pt x="995" y="4570"/>
                  </a:lnTo>
                  <a:cubicBezTo>
                    <a:pt x="995" y="4546"/>
                    <a:pt x="1013" y="4526"/>
                    <a:pt x="1037" y="4526"/>
                  </a:cubicBezTo>
                  <a:lnTo>
                    <a:pt x="1271" y="4526"/>
                  </a:lnTo>
                  <a:lnTo>
                    <a:pt x="1388" y="4526"/>
                  </a:lnTo>
                  <a:lnTo>
                    <a:pt x="1653" y="4526"/>
                  </a:lnTo>
                  <a:cubicBezTo>
                    <a:pt x="1677" y="4526"/>
                    <a:pt x="1695" y="4546"/>
                    <a:pt x="1695" y="4570"/>
                  </a:cubicBezTo>
                  <a:lnTo>
                    <a:pt x="1695" y="4820"/>
                  </a:lnTo>
                  <a:cubicBezTo>
                    <a:pt x="1695" y="4844"/>
                    <a:pt x="1677" y="4864"/>
                    <a:pt x="1653" y="4864"/>
                  </a:cubicBezTo>
                  <a:lnTo>
                    <a:pt x="1388" y="4864"/>
                  </a:lnTo>
                  <a:lnTo>
                    <a:pt x="1271" y="4864"/>
                  </a:lnTo>
                  <a:lnTo>
                    <a:pt x="1037" y="4864"/>
                  </a:lnTo>
                  <a:cubicBezTo>
                    <a:pt x="1013" y="4864"/>
                    <a:pt x="995" y="4844"/>
                    <a:pt x="995" y="4820"/>
                  </a:cubicBezTo>
                  <a:close/>
                  <a:moveTo>
                    <a:pt x="8536" y="6786"/>
                  </a:moveTo>
                  <a:lnTo>
                    <a:pt x="8536" y="6438"/>
                  </a:lnTo>
                  <a:cubicBezTo>
                    <a:pt x="8536" y="6414"/>
                    <a:pt x="8555" y="6394"/>
                    <a:pt x="8578" y="6394"/>
                  </a:cubicBezTo>
                  <a:lnTo>
                    <a:pt x="9097" y="6394"/>
                  </a:lnTo>
                  <a:lnTo>
                    <a:pt x="9214" y="6394"/>
                  </a:lnTo>
                  <a:lnTo>
                    <a:pt x="9628" y="6394"/>
                  </a:lnTo>
                  <a:cubicBezTo>
                    <a:pt x="9651" y="6394"/>
                    <a:pt x="9670" y="6414"/>
                    <a:pt x="9670" y="6438"/>
                  </a:cubicBezTo>
                  <a:lnTo>
                    <a:pt x="9670" y="6786"/>
                  </a:lnTo>
                  <a:cubicBezTo>
                    <a:pt x="9670" y="6810"/>
                    <a:pt x="9651" y="6830"/>
                    <a:pt x="9628" y="6830"/>
                  </a:cubicBezTo>
                  <a:lnTo>
                    <a:pt x="8578" y="6830"/>
                  </a:lnTo>
                  <a:cubicBezTo>
                    <a:pt x="8555" y="6830"/>
                    <a:pt x="8536" y="6810"/>
                    <a:pt x="8536" y="6786"/>
                  </a:cubicBezTo>
                  <a:close/>
                  <a:moveTo>
                    <a:pt x="7348" y="6786"/>
                  </a:moveTo>
                  <a:lnTo>
                    <a:pt x="7348" y="6438"/>
                  </a:lnTo>
                  <a:cubicBezTo>
                    <a:pt x="7348" y="6414"/>
                    <a:pt x="7367" y="6394"/>
                    <a:pt x="7391" y="6394"/>
                  </a:cubicBezTo>
                  <a:lnTo>
                    <a:pt x="7871" y="6394"/>
                  </a:lnTo>
                  <a:lnTo>
                    <a:pt x="7989" y="6394"/>
                  </a:lnTo>
                  <a:lnTo>
                    <a:pt x="8460" y="6394"/>
                  </a:lnTo>
                  <a:cubicBezTo>
                    <a:pt x="8484" y="6394"/>
                    <a:pt x="8503" y="6414"/>
                    <a:pt x="8503" y="6438"/>
                  </a:cubicBezTo>
                  <a:lnTo>
                    <a:pt x="8503" y="6786"/>
                  </a:lnTo>
                  <a:cubicBezTo>
                    <a:pt x="8503" y="6810"/>
                    <a:pt x="8484" y="6830"/>
                    <a:pt x="8460" y="6830"/>
                  </a:cubicBezTo>
                  <a:lnTo>
                    <a:pt x="7391" y="6830"/>
                  </a:lnTo>
                  <a:cubicBezTo>
                    <a:pt x="7367" y="6830"/>
                    <a:pt x="7348" y="6810"/>
                    <a:pt x="7348" y="6786"/>
                  </a:cubicBezTo>
                  <a:close/>
                  <a:moveTo>
                    <a:pt x="5872" y="6786"/>
                  </a:moveTo>
                  <a:lnTo>
                    <a:pt x="5872" y="6438"/>
                  </a:lnTo>
                  <a:lnTo>
                    <a:pt x="5872" y="6316"/>
                  </a:lnTo>
                  <a:lnTo>
                    <a:pt x="5872" y="5999"/>
                  </a:lnTo>
                  <a:lnTo>
                    <a:pt x="5872" y="5955"/>
                  </a:lnTo>
                  <a:lnTo>
                    <a:pt x="7315" y="5955"/>
                  </a:lnTo>
                  <a:lnTo>
                    <a:pt x="7315" y="5999"/>
                  </a:lnTo>
                  <a:lnTo>
                    <a:pt x="7315" y="6316"/>
                  </a:lnTo>
                  <a:lnTo>
                    <a:pt x="7315" y="6438"/>
                  </a:lnTo>
                  <a:lnTo>
                    <a:pt x="7315" y="6786"/>
                  </a:lnTo>
                  <a:lnTo>
                    <a:pt x="7315" y="6830"/>
                  </a:lnTo>
                  <a:lnTo>
                    <a:pt x="5872" y="6830"/>
                  </a:lnTo>
                  <a:lnTo>
                    <a:pt x="5872" y="6786"/>
                  </a:lnTo>
                  <a:close/>
                  <a:moveTo>
                    <a:pt x="4705" y="6786"/>
                  </a:moveTo>
                  <a:lnTo>
                    <a:pt x="4705" y="6438"/>
                  </a:lnTo>
                  <a:cubicBezTo>
                    <a:pt x="4705" y="6414"/>
                    <a:pt x="4724" y="6394"/>
                    <a:pt x="4747" y="6394"/>
                  </a:cubicBezTo>
                  <a:lnTo>
                    <a:pt x="5266" y="6394"/>
                  </a:lnTo>
                  <a:lnTo>
                    <a:pt x="5383" y="6394"/>
                  </a:lnTo>
                  <a:lnTo>
                    <a:pt x="5797" y="6394"/>
                  </a:lnTo>
                  <a:cubicBezTo>
                    <a:pt x="5820" y="6394"/>
                    <a:pt x="5839" y="6414"/>
                    <a:pt x="5839" y="6438"/>
                  </a:cubicBezTo>
                  <a:lnTo>
                    <a:pt x="5839" y="6786"/>
                  </a:lnTo>
                  <a:cubicBezTo>
                    <a:pt x="5839" y="6810"/>
                    <a:pt x="5820" y="6830"/>
                    <a:pt x="5797" y="6830"/>
                  </a:cubicBezTo>
                  <a:lnTo>
                    <a:pt x="4747" y="6830"/>
                  </a:lnTo>
                  <a:cubicBezTo>
                    <a:pt x="4724" y="6830"/>
                    <a:pt x="4705" y="6810"/>
                    <a:pt x="4705" y="6786"/>
                  </a:cubicBezTo>
                  <a:close/>
                  <a:moveTo>
                    <a:pt x="3518" y="6786"/>
                  </a:moveTo>
                  <a:lnTo>
                    <a:pt x="3518" y="6438"/>
                  </a:lnTo>
                  <a:cubicBezTo>
                    <a:pt x="3518" y="6414"/>
                    <a:pt x="3536" y="6394"/>
                    <a:pt x="3560" y="6394"/>
                  </a:cubicBezTo>
                  <a:lnTo>
                    <a:pt x="4040" y="6394"/>
                  </a:lnTo>
                  <a:lnTo>
                    <a:pt x="4158" y="6394"/>
                  </a:lnTo>
                  <a:lnTo>
                    <a:pt x="4630" y="6394"/>
                  </a:lnTo>
                  <a:cubicBezTo>
                    <a:pt x="4653" y="6394"/>
                    <a:pt x="4672" y="6414"/>
                    <a:pt x="4672" y="6438"/>
                  </a:cubicBezTo>
                  <a:lnTo>
                    <a:pt x="4672" y="6786"/>
                  </a:lnTo>
                  <a:cubicBezTo>
                    <a:pt x="4672" y="6810"/>
                    <a:pt x="4653" y="6830"/>
                    <a:pt x="4630" y="6830"/>
                  </a:cubicBezTo>
                  <a:lnTo>
                    <a:pt x="3560" y="6830"/>
                  </a:lnTo>
                  <a:cubicBezTo>
                    <a:pt x="3536" y="6830"/>
                    <a:pt x="3518" y="6810"/>
                    <a:pt x="3518" y="6786"/>
                  </a:cubicBezTo>
                  <a:close/>
                  <a:moveTo>
                    <a:pt x="2076" y="6786"/>
                  </a:moveTo>
                  <a:lnTo>
                    <a:pt x="2076" y="6438"/>
                  </a:lnTo>
                  <a:lnTo>
                    <a:pt x="2076" y="6316"/>
                  </a:lnTo>
                  <a:lnTo>
                    <a:pt x="2076" y="5999"/>
                  </a:lnTo>
                  <a:lnTo>
                    <a:pt x="2076" y="5955"/>
                  </a:lnTo>
                  <a:lnTo>
                    <a:pt x="3485" y="5955"/>
                  </a:lnTo>
                  <a:lnTo>
                    <a:pt x="3485" y="5999"/>
                  </a:lnTo>
                  <a:lnTo>
                    <a:pt x="3485" y="6316"/>
                  </a:lnTo>
                  <a:lnTo>
                    <a:pt x="3485" y="6438"/>
                  </a:lnTo>
                  <a:lnTo>
                    <a:pt x="3485" y="6786"/>
                  </a:lnTo>
                  <a:lnTo>
                    <a:pt x="3485" y="6830"/>
                  </a:lnTo>
                  <a:lnTo>
                    <a:pt x="2076" y="6830"/>
                  </a:lnTo>
                  <a:lnTo>
                    <a:pt x="2076" y="6786"/>
                  </a:lnTo>
                  <a:close/>
                  <a:moveTo>
                    <a:pt x="1544" y="5999"/>
                  </a:moveTo>
                  <a:cubicBezTo>
                    <a:pt x="1544" y="5975"/>
                    <a:pt x="1563" y="5955"/>
                    <a:pt x="1586" y="5955"/>
                  </a:cubicBezTo>
                  <a:lnTo>
                    <a:pt x="1784" y="5955"/>
                  </a:lnTo>
                  <a:lnTo>
                    <a:pt x="1902" y="5955"/>
                  </a:lnTo>
                  <a:lnTo>
                    <a:pt x="2000" y="5955"/>
                  </a:lnTo>
                  <a:cubicBezTo>
                    <a:pt x="2024" y="5955"/>
                    <a:pt x="2042" y="5975"/>
                    <a:pt x="2042" y="5999"/>
                  </a:cubicBezTo>
                  <a:lnTo>
                    <a:pt x="2042" y="6316"/>
                  </a:lnTo>
                  <a:cubicBezTo>
                    <a:pt x="2042" y="6340"/>
                    <a:pt x="2024" y="6360"/>
                    <a:pt x="2000" y="6360"/>
                  </a:cubicBezTo>
                  <a:lnTo>
                    <a:pt x="1586" y="6360"/>
                  </a:lnTo>
                  <a:cubicBezTo>
                    <a:pt x="1563" y="6360"/>
                    <a:pt x="1544" y="6340"/>
                    <a:pt x="1544" y="6316"/>
                  </a:cubicBezTo>
                  <a:lnTo>
                    <a:pt x="1544" y="5999"/>
                  </a:lnTo>
                  <a:close/>
                  <a:moveTo>
                    <a:pt x="3651" y="5486"/>
                  </a:moveTo>
                  <a:lnTo>
                    <a:pt x="3651" y="5877"/>
                  </a:lnTo>
                  <a:cubicBezTo>
                    <a:pt x="3651" y="5901"/>
                    <a:pt x="3632" y="5921"/>
                    <a:pt x="3609" y="5921"/>
                  </a:cubicBezTo>
                  <a:lnTo>
                    <a:pt x="3560" y="5921"/>
                  </a:lnTo>
                  <a:lnTo>
                    <a:pt x="3518" y="5921"/>
                  </a:lnTo>
                  <a:lnTo>
                    <a:pt x="2042" y="5921"/>
                  </a:lnTo>
                  <a:lnTo>
                    <a:pt x="2000" y="5921"/>
                  </a:lnTo>
                  <a:lnTo>
                    <a:pt x="1902" y="5921"/>
                  </a:lnTo>
                  <a:cubicBezTo>
                    <a:pt x="1878" y="5921"/>
                    <a:pt x="1859" y="5901"/>
                    <a:pt x="1859" y="5877"/>
                  </a:cubicBezTo>
                  <a:lnTo>
                    <a:pt x="1859" y="5486"/>
                  </a:lnTo>
                  <a:cubicBezTo>
                    <a:pt x="1859" y="5462"/>
                    <a:pt x="1878" y="5442"/>
                    <a:pt x="1902" y="5442"/>
                  </a:cubicBezTo>
                  <a:lnTo>
                    <a:pt x="3609" y="5442"/>
                  </a:lnTo>
                  <a:cubicBezTo>
                    <a:pt x="3632" y="5442"/>
                    <a:pt x="3651" y="5462"/>
                    <a:pt x="3651" y="5486"/>
                  </a:cubicBezTo>
                  <a:close/>
                  <a:moveTo>
                    <a:pt x="4631" y="5486"/>
                  </a:moveTo>
                  <a:lnTo>
                    <a:pt x="4631" y="5877"/>
                  </a:lnTo>
                  <a:cubicBezTo>
                    <a:pt x="4631" y="5901"/>
                    <a:pt x="4612" y="5921"/>
                    <a:pt x="4589" y="5921"/>
                  </a:cubicBezTo>
                  <a:lnTo>
                    <a:pt x="4158" y="5921"/>
                  </a:lnTo>
                  <a:lnTo>
                    <a:pt x="4040" y="5921"/>
                  </a:lnTo>
                  <a:lnTo>
                    <a:pt x="3726" y="5921"/>
                  </a:lnTo>
                  <a:cubicBezTo>
                    <a:pt x="3703" y="5921"/>
                    <a:pt x="3684" y="5901"/>
                    <a:pt x="3684" y="5877"/>
                  </a:cubicBezTo>
                  <a:lnTo>
                    <a:pt x="3684" y="5486"/>
                  </a:lnTo>
                  <a:cubicBezTo>
                    <a:pt x="3684" y="5462"/>
                    <a:pt x="3703" y="5442"/>
                    <a:pt x="3726" y="5442"/>
                  </a:cubicBezTo>
                  <a:lnTo>
                    <a:pt x="4589" y="5442"/>
                  </a:lnTo>
                  <a:cubicBezTo>
                    <a:pt x="4612" y="5442"/>
                    <a:pt x="4631" y="5462"/>
                    <a:pt x="4631" y="5486"/>
                  </a:cubicBezTo>
                  <a:close/>
                  <a:moveTo>
                    <a:pt x="5595" y="5486"/>
                  </a:moveTo>
                  <a:lnTo>
                    <a:pt x="5595" y="5877"/>
                  </a:lnTo>
                  <a:cubicBezTo>
                    <a:pt x="5595" y="5901"/>
                    <a:pt x="5576" y="5921"/>
                    <a:pt x="5553" y="5921"/>
                  </a:cubicBezTo>
                  <a:lnTo>
                    <a:pt x="5383" y="5921"/>
                  </a:lnTo>
                  <a:lnTo>
                    <a:pt x="5266" y="5921"/>
                  </a:lnTo>
                  <a:lnTo>
                    <a:pt x="4707" y="5921"/>
                  </a:lnTo>
                  <a:cubicBezTo>
                    <a:pt x="4683" y="5921"/>
                    <a:pt x="4664" y="5901"/>
                    <a:pt x="4664" y="5877"/>
                  </a:cubicBezTo>
                  <a:lnTo>
                    <a:pt x="4664" y="5486"/>
                  </a:lnTo>
                  <a:cubicBezTo>
                    <a:pt x="4664" y="5462"/>
                    <a:pt x="4683" y="5442"/>
                    <a:pt x="4707" y="5442"/>
                  </a:cubicBezTo>
                  <a:lnTo>
                    <a:pt x="5553" y="5442"/>
                  </a:lnTo>
                  <a:cubicBezTo>
                    <a:pt x="5576" y="5442"/>
                    <a:pt x="5595" y="5462"/>
                    <a:pt x="5595" y="5486"/>
                  </a:cubicBezTo>
                  <a:close/>
                  <a:moveTo>
                    <a:pt x="5341" y="6316"/>
                  </a:moveTo>
                  <a:lnTo>
                    <a:pt x="5341" y="5999"/>
                  </a:lnTo>
                  <a:cubicBezTo>
                    <a:pt x="5341" y="5975"/>
                    <a:pt x="5360" y="5955"/>
                    <a:pt x="5383" y="5955"/>
                  </a:cubicBezTo>
                  <a:lnTo>
                    <a:pt x="5553" y="5955"/>
                  </a:lnTo>
                  <a:lnTo>
                    <a:pt x="5670" y="5955"/>
                  </a:lnTo>
                  <a:lnTo>
                    <a:pt x="5797" y="5955"/>
                  </a:lnTo>
                  <a:cubicBezTo>
                    <a:pt x="5820" y="5955"/>
                    <a:pt x="5839" y="5975"/>
                    <a:pt x="5839" y="5999"/>
                  </a:cubicBezTo>
                  <a:lnTo>
                    <a:pt x="5839" y="6316"/>
                  </a:lnTo>
                  <a:cubicBezTo>
                    <a:pt x="5839" y="6340"/>
                    <a:pt x="5820" y="6360"/>
                    <a:pt x="5797" y="6360"/>
                  </a:cubicBezTo>
                  <a:lnTo>
                    <a:pt x="5383" y="6360"/>
                  </a:lnTo>
                  <a:cubicBezTo>
                    <a:pt x="5360" y="6360"/>
                    <a:pt x="5341" y="6340"/>
                    <a:pt x="5341" y="6316"/>
                  </a:cubicBezTo>
                  <a:close/>
                  <a:moveTo>
                    <a:pt x="3518" y="6316"/>
                  </a:moveTo>
                  <a:lnTo>
                    <a:pt x="3518" y="5999"/>
                  </a:lnTo>
                  <a:cubicBezTo>
                    <a:pt x="3518" y="5975"/>
                    <a:pt x="3536" y="5955"/>
                    <a:pt x="3560" y="5955"/>
                  </a:cubicBezTo>
                  <a:lnTo>
                    <a:pt x="3609" y="5955"/>
                  </a:lnTo>
                  <a:lnTo>
                    <a:pt x="3726" y="5955"/>
                  </a:lnTo>
                  <a:lnTo>
                    <a:pt x="4040" y="5955"/>
                  </a:lnTo>
                  <a:cubicBezTo>
                    <a:pt x="4064" y="5955"/>
                    <a:pt x="4083" y="5975"/>
                    <a:pt x="4083" y="5999"/>
                  </a:cubicBezTo>
                  <a:lnTo>
                    <a:pt x="4083" y="6316"/>
                  </a:lnTo>
                  <a:cubicBezTo>
                    <a:pt x="4083" y="6340"/>
                    <a:pt x="4064" y="6360"/>
                    <a:pt x="4040" y="6360"/>
                  </a:cubicBezTo>
                  <a:lnTo>
                    <a:pt x="3560" y="6360"/>
                  </a:lnTo>
                  <a:cubicBezTo>
                    <a:pt x="3536" y="6360"/>
                    <a:pt x="3518" y="6340"/>
                    <a:pt x="3518" y="6316"/>
                  </a:cubicBezTo>
                  <a:close/>
                  <a:moveTo>
                    <a:pt x="4630" y="6360"/>
                  </a:moveTo>
                  <a:lnTo>
                    <a:pt x="4158" y="6360"/>
                  </a:lnTo>
                  <a:cubicBezTo>
                    <a:pt x="4135" y="6360"/>
                    <a:pt x="4116" y="6340"/>
                    <a:pt x="4116" y="6316"/>
                  </a:cubicBezTo>
                  <a:lnTo>
                    <a:pt x="4116" y="5999"/>
                  </a:lnTo>
                  <a:cubicBezTo>
                    <a:pt x="4116" y="5975"/>
                    <a:pt x="4135" y="5955"/>
                    <a:pt x="4158" y="5955"/>
                  </a:cubicBezTo>
                  <a:lnTo>
                    <a:pt x="4589" y="5955"/>
                  </a:lnTo>
                  <a:lnTo>
                    <a:pt x="4707" y="5955"/>
                  </a:lnTo>
                  <a:lnTo>
                    <a:pt x="5266" y="5955"/>
                  </a:lnTo>
                  <a:cubicBezTo>
                    <a:pt x="5289" y="5955"/>
                    <a:pt x="5308" y="5975"/>
                    <a:pt x="5308" y="5999"/>
                  </a:cubicBezTo>
                  <a:lnTo>
                    <a:pt x="5308" y="6316"/>
                  </a:lnTo>
                  <a:cubicBezTo>
                    <a:pt x="5308" y="6340"/>
                    <a:pt x="5289" y="6360"/>
                    <a:pt x="5266" y="6360"/>
                  </a:cubicBezTo>
                  <a:lnTo>
                    <a:pt x="4747" y="6360"/>
                  </a:lnTo>
                  <a:lnTo>
                    <a:pt x="4630" y="6360"/>
                  </a:lnTo>
                  <a:close/>
                  <a:moveTo>
                    <a:pt x="7510" y="5486"/>
                  </a:moveTo>
                  <a:lnTo>
                    <a:pt x="7510" y="5877"/>
                  </a:lnTo>
                  <a:cubicBezTo>
                    <a:pt x="7510" y="5901"/>
                    <a:pt x="7491" y="5921"/>
                    <a:pt x="7468" y="5921"/>
                  </a:cubicBezTo>
                  <a:lnTo>
                    <a:pt x="7391" y="5921"/>
                  </a:lnTo>
                  <a:lnTo>
                    <a:pt x="7348" y="5921"/>
                  </a:lnTo>
                  <a:lnTo>
                    <a:pt x="5839" y="5921"/>
                  </a:lnTo>
                  <a:lnTo>
                    <a:pt x="5797" y="5921"/>
                  </a:lnTo>
                  <a:lnTo>
                    <a:pt x="5670" y="5921"/>
                  </a:lnTo>
                  <a:cubicBezTo>
                    <a:pt x="5647" y="5921"/>
                    <a:pt x="5628" y="5901"/>
                    <a:pt x="5628" y="5877"/>
                  </a:cubicBezTo>
                  <a:lnTo>
                    <a:pt x="5628" y="5486"/>
                  </a:lnTo>
                  <a:cubicBezTo>
                    <a:pt x="5628" y="5462"/>
                    <a:pt x="5647" y="5442"/>
                    <a:pt x="5670" y="5442"/>
                  </a:cubicBezTo>
                  <a:lnTo>
                    <a:pt x="7468" y="5442"/>
                  </a:lnTo>
                  <a:cubicBezTo>
                    <a:pt x="7491" y="5442"/>
                    <a:pt x="7510" y="5462"/>
                    <a:pt x="7510" y="5486"/>
                  </a:cubicBezTo>
                  <a:close/>
                  <a:moveTo>
                    <a:pt x="8449" y="5486"/>
                  </a:moveTo>
                  <a:lnTo>
                    <a:pt x="8449" y="5877"/>
                  </a:lnTo>
                  <a:cubicBezTo>
                    <a:pt x="8449" y="5901"/>
                    <a:pt x="8430" y="5921"/>
                    <a:pt x="8407" y="5921"/>
                  </a:cubicBezTo>
                  <a:lnTo>
                    <a:pt x="7989" y="5921"/>
                  </a:lnTo>
                  <a:lnTo>
                    <a:pt x="7871" y="5921"/>
                  </a:lnTo>
                  <a:lnTo>
                    <a:pt x="7585" y="5921"/>
                  </a:lnTo>
                  <a:cubicBezTo>
                    <a:pt x="7562" y="5921"/>
                    <a:pt x="7543" y="5901"/>
                    <a:pt x="7543" y="5877"/>
                  </a:cubicBezTo>
                  <a:lnTo>
                    <a:pt x="7543" y="5486"/>
                  </a:lnTo>
                  <a:cubicBezTo>
                    <a:pt x="7543" y="5462"/>
                    <a:pt x="7562" y="5442"/>
                    <a:pt x="7585" y="5442"/>
                  </a:cubicBezTo>
                  <a:lnTo>
                    <a:pt x="8407" y="5442"/>
                  </a:lnTo>
                  <a:cubicBezTo>
                    <a:pt x="8430" y="5442"/>
                    <a:pt x="8449" y="5462"/>
                    <a:pt x="8449" y="5486"/>
                  </a:cubicBezTo>
                  <a:close/>
                  <a:moveTo>
                    <a:pt x="9373" y="5486"/>
                  </a:moveTo>
                  <a:lnTo>
                    <a:pt x="9373" y="5877"/>
                  </a:lnTo>
                  <a:cubicBezTo>
                    <a:pt x="9373" y="5901"/>
                    <a:pt x="9354" y="5921"/>
                    <a:pt x="9330" y="5921"/>
                  </a:cubicBezTo>
                  <a:lnTo>
                    <a:pt x="9214" y="5921"/>
                  </a:lnTo>
                  <a:lnTo>
                    <a:pt x="9097" y="5921"/>
                  </a:lnTo>
                  <a:lnTo>
                    <a:pt x="8524" y="5921"/>
                  </a:lnTo>
                  <a:cubicBezTo>
                    <a:pt x="8501" y="5921"/>
                    <a:pt x="8482" y="5901"/>
                    <a:pt x="8482" y="5877"/>
                  </a:cubicBezTo>
                  <a:lnTo>
                    <a:pt x="8482" y="5486"/>
                  </a:lnTo>
                  <a:cubicBezTo>
                    <a:pt x="8482" y="5462"/>
                    <a:pt x="8501" y="5442"/>
                    <a:pt x="8524" y="5442"/>
                  </a:cubicBezTo>
                  <a:lnTo>
                    <a:pt x="9330" y="5442"/>
                  </a:lnTo>
                  <a:cubicBezTo>
                    <a:pt x="9354" y="5442"/>
                    <a:pt x="9373" y="5462"/>
                    <a:pt x="9373" y="5486"/>
                  </a:cubicBezTo>
                  <a:close/>
                  <a:moveTo>
                    <a:pt x="9172" y="6316"/>
                  </a:moveTo>
                  <a:lnTo>
                    <a:pt x="9172" y="5999"/>
                  </a:lnTo>
                  <a:cubicBezTo>
                    <a:pt x="9172" y="5975"/>
                    <a:pt x="9191" y="5955"/>
                    <a:pt x="9214" y="5955"/>
                  </a:cubicBezTo>
                  <a:lnTo>
                    <a:pt x="9330" y="5955"/>
                  </a:lnTo>
                  <a:lnTo>
                    <a:pt x="9451" y="5955"/>
                  </a:lnTo>
                  <a:lnTo>
                    <a:pt x="9628" y="5955"/>
                  </a:lnTo>
                  <a:cubicBezTo>
                    <a:pt x="9651" y="5955"/>
                    <a:pt x="9670" y="5975"/>
                    <a:pt x="9670" y="5999"/>
                  </a:cubicBezTo>
                  <a:lnTo>
                    <a:pt x="9670" y="6316"/>
                  </a:lnTo>
                  <a:cubicBezTo>
                    <a:pt x="9670" y="6340"/>
                    <a:pt x="9651" y="6360"/>
                    <a:pt x="9628" y="6360"/>
                  </a:cubicBezTo>
                  <a:lnTo>
                    <a:pt x="9214" y="6360"/>
                  </a:lnTo>
                  <a:cubicBezTo>
                    <a:pt x="9191" y="6360"/>
                    <a:pt x="9172" y="6340"/>
                    <a:pt x="9172" y="6316"/>
                  </a:cubicBezTo>
                  <a:close/>
                  <a:moveTo>
                    <a:pt x="7348" y="6316"/>
                  </a:moveTo>
                  <a:lnTo>
                    <a:pt x="7348" y="5999"/>
                  </a:lnTo>
                  <a:cubicBezTo>
                    <a:pt x="7348" y="5975"/>
                    <a:pt x="7367" y="5955"/>
                    <a:pt x="7391" y="5955"/>
                  </a:cubicBezTo>
                  <a:lnTo>
                    <a:pt x="7468" y="5955"/>
                  </a:lnTo>
                  <a:lnTo>
                    <a:pt x="7585" y="5955"/>
                  </a:lnTo>
                  <a:lnTo>
                    <a:pt x="7871" y="5955"/>
                  </a:lnTo>
                  <a:cubicBezTo>
                    <a:pt x="7895" y="5955"/>
                    <a:pt x="7913" y="5975"/>
                    <a:pt x="7913" y="5999"/>
                  </a:cubicBezTo>
                  <a:lnTo>
                    <a:pt x="7913" y="6316"/>
                  </a:lnTo>
                  <a:cubicBezTo>
                    <a:pt x="7913" y="6340"/>
                    <a:pt x="7895" y="6360"/>
                    <a:pt x="7871" y="6360"/>
                  </a:cubicBezTo>
                  <a:lnTo>
                    <a:pt x="7391" y="6360"/>
                  </a:lnTo>
                  <a:cubicBezTo>
                    <a:pt x="7367" y="6360"/>
                    <a:pt x="7348" y="6340"/>
                    <a:pt x="7348" y="6316"/>
                  </a:cubicBezTo>
                  <a:close/>
                  <a:moveTo>
                    <a:pt x="8460" y="6360"/>
                  </a:moveTo>
                  <a:lnTo>
                    <a:pt x="7989" y="6360"/>
                  </a:lnTo>
                  <a:cubicBezTo>
                    <a:pt x="7965" y="6360"/>
                    <a:pt x="7946" y="6340"/>
                    <a:pt x="7946" y="6316"/>
                  </a:cubicBezTo>
                  <a:lnTo>
                    <a:pt x="7946" y="5999"/>
                  </a:lnTo>
                  <a:cubicBezTo>
                    <a:pt x="7946" y="5975"/>
                    <a:pt x="7965" y="5955"/>
                    <a:pt x="7989" y="5955"/>
                  </a:cubicBezTo>
                  <a:lnTo>
                    <a:pt x="8407" y="5955"/>
                  </a:lnTo>
                  <a:lnTo>
                    <a:pt x="8524" y="5955"/>
                  </a:lnTo>
                  <a:lnTo>
                    <a:pt x="9097" y="5955"/>
                  </a:lnTo>
                  <a:cubicBezTo>
                    <a:pt x="9120" y="5955"/>
                    <a:pt x="9139" y="5975"/>
                    <a:pt x="9139" y="5999"/>
                  </a:cubicBezTo>
                  <a:lnTo>
                    <a:pt x="9139" y="6316"/>
                  </a:lnTo>
                  <a:cubicBezTo>
                    <a:pt x="9139" y="6340"/>
                    <a:pt x="9120" y="6360"/>
                    <a:pt x="9097" y="6360"/>
                  </a:cubicBezTo>
                  <a:lnTo>
                    <a:pt x="8578" y="6360"/>
                  </a:lnTo>
                  <a:lnTo>
                    <a:pt x="8460" y="6360"/>
                  </a:lnTo>
                  <a:close/>
                  <a:moveTo>
                    <a:pt x="995" y="5877"/>
                  </a:moveTo>
                  <a:lnTo>
                    <a:pt x="995" y="5486"/>
                  </a:lnTo>
                  <a:cubicBezTo>
                    <a:pt x="995" y="5462"/>
                    <a:pt x="1013" y="5442"/>
                    <a:pt x="1037" y="5442"/>
                  </a:cubicBezTo>
                  <a:lnTo>
                    <a:pt x="1784" y="5442"/>
                  </a:lnTo>
                  <a:cubicBezTo>
                    <a:pt x="1807" y="5442"/>
                    <a:pt x="1826" y="5462"/>
                    <a:pt x="1826" y="5486"/>
                  </a:cubicBezTo>
                  <a:lnTo>
                    <a:pt x="1826" y="5877"/>
                  </a:lnTo>
                  <a:cubicBezTo>
                    <a:pt x="1826" y="5901"/>
                    <a:pt x="1807" y="5921"/>
                    <a:pt x="1784" y="5921"/>
                  </a:cubicBezTo>
                  <a:lnTo>
                    <a:pt x="1586" y="5921"/>
                  </a:lnTo>
                  <a:lnTo>
                    <a:pt x="1469" y="5921"/>
                  </a:lnTo>
                  <a:lnTo>
                    <a:pt x="1037" y="5921"/>
                  </a:lnTo>
                  <a:cubicBezTo>
                    <a:pt x="1013" y="5921"/>
                    <a:pt x="995" y="5901"/>
                    <a:pt x="995" y="5877"/>
                  </a:cubicBezTo>
                  <a:close/>
                  <a:moveTo>
                    <a:pt x="1040" y="6786"/>
                  </a:moveTo>
                  <a:lnTo>
                    <a:pt x="1040" y="6438"/>
                  </a:lnTo>
                  <a:cubicBezTo>
                    <a:pt x="1040" y="6414"/>
                    <a:pt x="1058" y="6394"/>
                    <a:pt x="1082" y="6394"/>
                  </a:cubicBezTo>
                  <a:lnTo>
                    <a:pt x="1469" y="6394"/>
                  </a:lnTo>
                  <a:lnTo>
                    <a:pt x="1586" y="6394"/>
                  </a:lnTo>
                  <a:lnTo>
                    <a:pt x="2000" y="6394"/>
                  </a:lnTo>
                  <a:cubicBezTo>
                    <a:pt x="2024" y="6394"/>
                    <a:pt x="2042" y="6414"/>
                    <a:pt x="2042" y="6438"/>
                  </a:cubicBezTo>
                  <a:lnTo>
                    <a:pt x="2042" y="6786"/>
                  </a:lnTo>
                  <a:cubicBezTo>
                    <a:pt x="2042" y="6810"/>
                    <a:pt x="2024" y="6830"/>
                    <a:pt x="2000" y="6830"/>
                  </a:cubicBezTo>
                  <a:lnTo>
                    <a:pt x="1082" y="6830"/>
                  </a:lnTo>
                  <a:cubicBezTo>
                    <a:pt x="1058" y="6830"/>
                    <a:pt x="1040" y="6810"/>
                    <a:pt x="1040" y="6786"/>
                  </a:cubicBezTo>
                  <a:close/>
                  <a:moveTo>
                    <a:pt x="2768" y="7566"/>
                  </a:moveTo>
                  <a:lnTo>
                    <a:pt x="1948" y="7566"/>
                  </a:lnTo>
                  <a:cubicBezTo>
                    <a:pt x="1931" y="7566"/>
                    <a:pt x="1916" y="7555"/>
                    <a:pt x="1909" y="7539"/>
                  </a:cubicBezTo>
                  <a:cubicBezTo>
                    <a:pt x="1911" y="7533"/>
                    <a:pt x="1911" y="7528"/>
                    <a:pt x="1911" y="7522"/>
                  </a:cubicBezTo>
                  <a:lnTo>
                    <a:pt x="1911" y="7071"/>
                  </a:lnTo>
                  <a:cubicBezTo>
                    <a:pt x="1911" y="7065"/>
                    <a:pt x="1911" y="7059"/>
                    <a:pt x="1909" y="7053"/>
                  </a:cubicBezTo>
                  <a:cubicBezTo>
                    <a:pt x="1916" y="7038"/>
                    <a:pt x="1931" y="7027"/>
                    <a:pt x="1948" y="7027"/>
                  </a:cubicBezTo>
                  <a:lnTo>
                    <a:pt x="3704" y="7027"/>
                  </a:lnTo>
                  <a:cubicBezTo>
                    <a:pt x="3722" y="7027"/>
                    <a:pt x="3737" y="7038"/>
                    <a:pt x="3743" y="7053"/>
                  </a:cubicBezTo>
                  <a:cubicBezTo>
                    <a:pt x="3742" y="7059"/>
                    <a:pt x="3741" y="7065"/>
                    <a:pt x="3741" y="7071"/>
                  </a:cubicBezTo>
                  <a:lnTo>
                    <a:pt x="3741" y="7522"/>
                  </a:lnTo>
                  <a:cubicBezTo>
                    <a:pt x="3741" y="7528"/>
                    <a:pt x="3742" y="7533"/>
                    <a:pt x="3743" y="7539"/>
                  </a:cubicBezTo>
                  <a:cubicBezTo>
                    <a:pt x="3737" y="7555"/>
                    <a:pt x="3722" y="7566"/>
                    <a:pt x="3704" y="7566"/>
                  </a:cubicBezTo>
                  <a:lnTo>
                    <a:pt x="2880" y="7566"/>
                  </a:lnTo>
                  <a:lnTo>
                    <a:pt x="2768" y="7566"/>
                  </a:lnTo>
                  <a:close/>
                  <a:moveTo>
                    <a:pt x="4636" y="7566"/>
                  </a:moveTo>
                  <a:lnTo>
                    <a:pt x="3816" y="7566"/>
                  </a:lnTo>
                  <a:cubicBezTo>
                    <a:pt x="3799" y="7566"/>
                    <a:pt x="3784" y="7555"/>
                    <a:pt x="3777" y="7539"/>
                  </a:cubicBezTo>
                  <a:cubicBezTo>
                    <a:pt x="3779" y="7533"/>
                    <a:pt x="3779" y="7528"/>
                    <a:pt x="3779" y="7522"/>
                  </a:cubicBezTo>
                  <a:lnTo>
                    <a:pt x="3779" y="7071"/>
                  </a:lnTo>
                  <a:cubicBezTo>
                    <a:pt x="3779" y="7065"/>
                    <a:pt x="3779" y="7059"/>
                    <a:pt x="3777" y="7053"/>
                  </a:cubicBezTo>
                  <a:cubicBezTo>
                    <a:pt x="3784" y="7038"/>
                    <a:pt x="3799" y="7027"/>
                    <a:pt x="3816" y="7027"/>
                  </a:cubicBezTo>
                  <a:lnTo>
                    <a:pt x="5572" y="7027"/>
                  </a:lnTo>
                  <a:cubicBezTo>
                    <a:pt x="5590" y="7027"/>
                    <a:pt x="5605" y="7038"/>
                    <a:pt x="5611" y="7053"/>
                  </a:cubicBezTo>
                  <a:cubicBezTo>
                    <a:pt x="5610" y="7059"/>
                    <a:pt x="5609" y="7065"/>
                    <a:pt x="5609" y="7071"/>
                  </a:cubicBezTo>
                  <a:lnTo>
                    <a:pt x="5609" y="7522"/>
                  </a:lnTo>
                  <a:cubicBezTo>
                    <a:pt x="5609" y="7528"/>
                    <a:pt x="5610" y="7533"/>
                    <a:pt x="5611" y="7539"/>
                  </a:cubicBezTo>
                  <a:cubicBezTo>
                    <a:pt x="5605" y="7555"/>
                    <a:pt x="5590" y="7566"/>
                    <a:pt x="5572" y="7566"/>
                  </a:cubicBezTo>
                  <a:lnTo>
                    <a:pt x="4748" y="7566"/>
                  </a:lnTo>
                  <a:lnTo>
                    <a:pt x="4636" y="7566"/>
                  </a:lnTo>
                  <a:close/>
                  <a:moveTo>
                    <a:pt x="6504" y="7566"/>
                  </a:moveTo>
                  <a:lnTo>
                    <a:pt x="5684" y="7566"/>
                  </a:lnTo>
                  <a:cubicBezTo>
                    <a:pt x="5667" y="7566"/>
                    <a:pt x="5652" y="7555"/>
                    <a:pt x="5645" y="7539"/>
                  </a:cubicBezTo>
                  <a:cubicBezTo>
                    <a:pt x="5647" y="7533"/>
                    <a:pt x="5647" y="7528"/>
                    <a:pt x="5647" y="7522"/>
                  </a:cubicBezTo>
                  <a:lnTo>
                    <a:pt x="5647" y="7071"/>
                  </a:lnTo>
                  <a:cubicBezTo>
                    <a:pt x="5647" y="7065"/>
                    <a:pt x="5647" y="7059"/>
                    <a:pt x="5645" y="7053"/>
                  </a:cubicBezTo>
                  <a:cubicBezTo>
                    <a:pt x="5652" y="7038"/>
                    <a:pt x="5667" y="7027"/>
                    <a:pt x="5684" y="7027"/>
                  </a:cubicBezTo>
                  <a:lnTo>
                    <a:pt x="7440" y="7027"/>
                  </a:lnTo>
                  <a:cubicBezTo>
                    <a:pt x="7458" y="7027"/>
                    <a:pt x="7473" y="7038"/>
                    <a:pt x="7479" y="7053"/>
                  </a:cubicBezTo>
                  <a:cubicBezTo>
                    <a:pt x="7478" y="7059"/>
                    <a:pt x="7477" y="7065"/>
                    <a:pt x="7477" y="7071"/>
                  </a:cubicBezTo>
                  <a:lnTo>
                    <a:pt x="7477" y="7522"/>
                  </a:lnTo>
                  <a:cubicBezTo>
                    <a:pt x="7477" y="7528"/>
                    <a:pt x="7478" y="7533"/>
                    <a:pt x="7479" y="7539"/>
                  </a:cubicBezTo>
                  <a:cubicBezTo>
                    <a:pt x="7473" y="7555"/>
                    <a:pt x="7458" y="7566"/>
                    <a:pt x="7440" y="7566"/>
                  </a:cubicBezTo>
                  <a:lnTo>
                    <a:pt x="6616" y="7566"/>
                  </a:lnTo>
                  <a:lnTo>
                    <a:pt x="6504" y="7566"/>
                  </a:lnTo>
                  <a:close/>
                  <a:moveTo>
                    <a:pt x="8372" y="7566"/>
                  </a:moveTo>
                  <a:lnTo>
                    <a:pt x="7552" y="7566"/>
                  </a:lnTo>
                  <a:cubicBezTo>
                    <a:pt x="7535" y="7566"/>
                    <a:pt x="7520" y="7555"/>
                    <a:pt x="7514" y="7539"/>
                  </a:cubicBezTo>
                  <a:cubicBezTo>
                    <a:pt x="7515" y="7533"/>
                    <a:pt x="7515" y="7528"/>
                    <a:pt x="7515" y="7522"/>
                  </a:cubicBezTo>
                  <a:lnTo>
                    <a:pt x="7515" y="7071"/>
                  </a:lnTo>
                  <a:cubicBezTo>
                    <a:pt x="7515" y="7065"/>
                    <a:pt x="7515" y="7059"/>
                    <a:pt x="7514" y="7053"/>
                  </a:cubicBezTo>
                  <a:cubicBezTo>
                    <a:pt x="7520" y="7038"/>
                    <a:pt x="7535" y="7027"/>
                    <a:pt x="7552" y="7027"/>
                  </a:cubicBezTo>
                  <a:lnTo>
                    <a:pt x="9308" y="7027"/>
                  </a:lnTo>
                  <a:cubicBezTo>
                    <a:pt x="9326" y="7027"/>
                    <a:pt x="9341" y="7038"/>
                    <a:pt x="9347" y="7053"/>
                  </a:cubicBezTo>
                  <a:cubicBezTo>
                    <a:pt x="9346" y="7059"/>
                    <a:pt x="9345" y="7065"/>
                    <a:pt x="9345" y="7071"/>
                  </a:cubicBezTo>
                  <a:lnTo>
                    <a:pt x="9345" y="7522"/>
                  </a:lnTo>
                  <a:cubicBezTo>
                    <a:pt x="9345" y="7528"/>
                    <a:pt x="9346" y="7533"/>
                    <a:pt x="9347" y="7539"/>
                  </a:cubicBezTo>
                  <a:cubicBezTo>
                    <a:pt x="9341" y="7555"/>
                    <a:pt x="9326" y="7566"/>
                    <a:pt x="9308" y="7566"/>
                  </a:cubicBezTo>
                  <a:lnTo>
                    <a:pt x="8484" y="7566"/>
                  </a:lnTo>
                  <a:lnTo>
                    <a:pt x="8372" y="756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Arial"/>
                <a:ea typeface="+mn-ea"/>
                <a:cs typeface="+mn-cs"/>
              </a:endParaRPr>
            </a:p>
          </p:txBody>
        </p:sp>
        <p:sp>
          <p:nvSpPr>
            <p:cNvPr id="30" name="Freeform 12"/>
            <p:cNvSpPr>
              <a:spLocks noEditPoints="1"/>
            </p:cNvSpPr>
            <p:nvPr userDrawn="1"/>
          </p:nvSpPr>
          <p:spPr bwMode="auto">
            <a:xfrm>
              <a:off x="3779838" y="4757738"/>
              <a:ext cx="434975" cy="825500"/>
            </a:xfrm>
            <a:custGeom>
              <a:avLst/>
              <a:gdLst>
                <a:gd name="T0" fmla="*/ 798 w 1595"/>
                <a:gd name="T1" fmla="*/ 35 h 3036"/>
                <a:gd name="T2" fmla="*/ 1555 w 1595"/>
                <a:gd name="T3" fmla="*/ 726 h 3036"/>
                <a:gd name="T4" fmla="*/ 40 w 1595"/>
                <a:gd name="T5" fmla="*/ 726 h 3036"/>
                <a:gd name="T6" fmla="*/ 798 w 1595"/>
                <a:gd name="T7" fmla="*/ 35 h 3036"/>
                <a:gd name="T8" fmla="*/ 1562 w 1595"/>
                <a:gd name="T9" fmla="*/ 3002 h 3036"/>
                <a:gd name="T10" fmla="*/ 822 w 1595"/>
                <a:gd name="T11" fmla="*/ 3002 h 3036"/>
                <a:gd name="T12" fmla="*/ 822 w 1595"/>
                <a:gd name="T13" fmla="*/ 761 h 3036"/>
                <a:gd name="T14" fmla="*/ 1559 w 1595"/>
                <a:gd name="T15" fmla="*/ 761 h 3036"/>
                <a:gd name="T16" fmla="*/ 1562 w 1595"/>
                <a:gd name="T17" fmla="*/ 832 h 3036"/>
                <a:gd name="T18" fmla="*/ 1562 w 1595"/>
                <a:gd name="T19" fmla="*/ 3002 h 3036"/>
                <a:gd name="T20" fmla="*/ 33 w 1595"/>
                <a:gd name="T21" fmla="*/ 832 h 3036"/>
                <a:gd name="T22" fmla="*/ 37 w 1595"/>
                <a:gd name="T23" fmla="*/ 761 h 3036"/>
                <a:gd name="T24" fmla="*/ 789 w 1595"/>
                <a:gd name="T25" fmla="*/ 761 h 3036"/>
                <a:gd name="T26" fmla="*/ 789 w 1595"/>
                <a:gd name="T27" fmla="*/ 3002 h 3036"/>
                <a:gd name="T28" fmla="*/ 33 w 1595"/>
                <a:gd name="T29" fmla="*/ 3002 h 3036"/>
                <a:gd name="T30" fmla="*/ 33 w 1595"/>
                <a:gd name="T31" fmla="*/ 832 h 3036"/>
                <a:gd name="T32" fmla="*/ 0 w 1595"/>
                <a:gd name="T33" fmla="*/ 3036 h 3036"/>
                <a:gd name="T34" fmla="*/ 1595 w 1595"/>
                <a:gd name="T35" fmla="*/ 3036 h 3036"/>
                <a:gd name="T36" fmla="*/ 1595 w 1595"/>
                <a:gd name="T37" fmla="*/ 832 h 3036"/>
                <a:gd name="T38" fmla="*/ 798 w 1595"/>
                <a:gd name="T39" fmla="*/ 0 h 3036"/>
                <a:gd name="T40" fmla="*/ 0 w 1595"/>
                <a:gd name="T41" fmla="*/ 832 h 3036"/>
                <a:gd name="T42" fmla="*/ 0 w 1595"/>
                <a:gd name="T43" fmla="*/ 3036 h 30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595" h="3036">
                  <a:moveTo>
                    <a:pt x="798" y="35"/>
                  </a:moveTo>
                  <a:cubicBezTo>
                    <a:pt x="1185" y="35"/>
                    <a:pt x="1505" y="336"/>
                    <a:pt x="1555" y="726"/>
                  </a:cubicBezTo>
                  <a:lnTo>
                    <a:pt x="40" y="726"/>
                  </a:lnTo>
                  <a:cubicBezTo>
                    <a:pt x="90" y="336"/>
                    <a:pt x="411" y="35"/>
                    <a:pt x="798" y="35"/>
                  </a:cubicBezTo>
                  <a:close/>
                  <a:moveTo>
                    <a:pt x="1562" y="3002"/>
                  </a:moveTo>
                  <a:lnTo>
                    <a:pt x="822" y="3002"/>
                  </a:lnTo>
                  <a:lnTo>
                    <a:pt x="822" y="761"/>
                  </a:lnTo>
                  <a:lnTo>
                    <a:pt x="1559" y="761"/>
                  </a:lnTo>
                  <a:cubicBezTo>
                    <a:pt x="1561" y="784"/>
                    <a:pt x="1562" y="808"/>
                    <a:pt x="1562" y="832"/>
                  </a:cubicBezTo>
                  <a:lnTo>
                    <a:pt x="1562" y="3002"/>
                  </a:lnTo>
                  <a:close/>
                  <a:moveTo>
                    <a:pt x="33" y="832"/>
                  </a:moveTo>
                  <a:cubicBezTo>
                    <a:pt x="33" y="808"/>
                    <a:pt x="35" y="784"/>
                    <a:pt x="37" y="761"/>
                  </a:cubicBezTo>
                  <a:lnTo>
                    <a:pt x="789" y="761"/>
                  </a:lnTo>
                  <a:lnTo>
                    <a:pt x="789" y="3002"/>
                  </a:lnTo>
                  <a:lnTo>
                    <a:pt x="33" y="3002"/>
                  </a:lnTo>
                  <a:lnTo>
                    <a:pt x="33" y="832"/>
                  </a:lnTo>
                  <a:close/>
                  <a:moveTo>
                    <a:pt x="0" y="3036"/>
                  </a:moveTo>
                  <a:lnTo>
                    <a:pt x="1595" y="3036"/>
                  </a:lnTo>
                  <a:lnTo>
                    <a:pt x="1595" y="832"/>
                  </a:lnTo>
                  <a:cubicBezTo>
                    <a:pt x="1595" y="373"/>
                    <a:pt x="1237" y="0"/>
                    <a:pt x="798" y="0"/>
                  </a:cubicBezTo>
                  <a:cubicBezTo>
                    <a:pt x="358" y="0"/>
                    <a:pt x="0" y="373"/>
                    <a:pt x="0" y="832"/>
                  </a:cubicBezTo>
                  <a:lnTo>
                    <a:pt x="0" y="303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Arial"/>
                <a:ea typeface="+mn-ea"/>
                <a:cs typeface="+mn-cs"/>
              </a:endParaRPr>
            </a:p>
          </p:txBody>
        </p:sp>
        <p:sp>
          <p:nvSpPr>
            <p:cNvPr id="31" name="Freeform 13"/>
            <p:cNvSpPr>
              <a:spLocks noEditPoints="1"/>
            </p:cNvSpPr>
            <p:nvPr userDrawn="1"/>
          </p:nvSpPr>
          <p:spPr bwMode="auto">
            <a:xfrm>
              <a:off x="3803650" y="5695951"/>
              <a:ext cx="390525" cy="134938"/>
            </a:xfrm>
            <a:custGeom>
              <a:avLst/>
              <a:gdLst>
                <a:gd name="T0" fmla="*/ 1405 w 1438"/>
                <a:gd name="T1" fmla="*/ 459 h 494"/>
                <a:gd name="T2" fmla="*/ 34 w 1438"/>
                <a:gd name="T3" fmla="*/ 459 h 494"/>
                <a:gd name="T4" fmla="*/ 34 w 1438"/>
                <a:gd name="T5" fmla="*/ 34 h 494"/>
                <a:gd name="T6" fmla="*/ 1405 w 1438"/>
                <a:gd name="T7" fmla="*/ 34 h 494"/>
                <a:gd name="T8" fmla="*/ 1405 w 1438"/>
                <a:gd name="T9" fmla="*/ 459 h 494"/>
                <a:gd name="T10" fmla="*/ 1438 w 1438"/>
                <a:gd name="T11" fmla="*/ 0 h 494"/>
                <a:gd name="T12" fmla="*/ 0 w 1438"/>
                <a:gd name="T13" fmla="*/ 0 h 494"/>
                <a:gd name="T14" fmla="*/ 0 w 1438"/>
                <a:gd name="T15" fmla="*/ 494 h 494"/>
                <a:gd name="T16" fmla="*/ 1438 w 1438"/>
                <a:gd name="T17" fmla="*/ 494 h 494"/>
                <a:gd name="T18" fmla="*/ 1438 w 1438"/>
                <a:gd name="T19" fmla="*/ 0 h 4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38" h="494">
                  <a:moveTo>
                    <a:pt x="1405" y="459"/>
                  </a:moveTo>
                  <a:lnTo>
                    <a:pt x="34" y="459"/>
                  </a:lnTo>
                  <a:lnTo>
                    <a:pt x="34" y="34"/>
                  </a:lnTo>
                  <a:lnTo>
                    <a:pt x="1405" y="34"/>
                  </a:lnTo>
                  <a:lnTo>
                    <a:pt x="1405" y="459"/>
                  </a:lnTo>
                  <a:close/>
                  <a:moveTo>
                    <a:pt x="1438" y="0"/>
                  </a:moveTo>
                  <a:lnTo>
                    <a:pt x="0" y="0"/>
                  </a:lnTo>
                  <a:lnTo>
                    <a:pt x="0" y="494"/>
                  </a:lnTo>
                  <a:lnTo>
                    <a:pt x="1438" y="494"/>
                  </a:lnTo>
                  <a:lnTo>
                    <a:pt x="143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Arial"/>
                <a:ea typeface="+mn-ea"/>
                <a:cs typeface="+mn-cs"/>
              </a:endParaRPr>
            </a:p>
          </p:txBody>
        </p:sp>
        <p:sp>
          <p:nvSpPr>
            <p:cNvPr id="32" name="Freeform 14"/>
            <p:cNvSpPr>
              <a:spLocks noEditPoints="1"/>
            </p:cNvSpPr>
            <p:nvPr userDrawn="1"/>
          </p:nvSpPr>
          <p:spPr bwMode="auto">
            <a:xfrm>
              <a:off x="4837113" y="5695951"/>
              <a:ext cx="390525" cy="134938"/>
            </a:xfrm>
            <a:custGeom>
              <a:avLst/>
              <a:gdLst>
                <a:gd name="T0" fmla="*/ 1405 w 1438"/>
                <a:gd name="T1" fmla="*/ 459 h 494"/>
                <a:gd name="T2" fmla="*/ 33 w 1438"/>
                <a:gd name="T3" fmla="*/ 459 h 494"/>
                <a:gd name="T4" fmla="*/ 33 w 1438"/>
                <a:gd name="T5" fmla="*/ 34 h 494"/>
                <a:gd name="T6" fmla="*/ 1405 w 1438"/>
                <a:gd name="T7" fmla="*/ 34 h 494"/>
                <a:gd name="T8" fmla="*/ 1405 w 1438"/>
                <a:gd name="T9" fmla="*/ 459 h 494"/>
                <a:gd name="T10" fmla="*/ 1438 w 1438"/>
                <a:gd name="T11" fmla="*/ 0 h 494"/>
                <a:gd name="T12" fmla="*/ 0 w 1438"/>
                <a:gd name="T13" fmla="*/ 0 h 494"/>
                <a:gd name="T14" fmla="*/ 0 w 1438"/>
                <a:gd name="T15" fmla="*/ 494 h 494"/>
                <a:gd name="T16" fmla="*/ 1438 w 1438"/>
                <a:gd name="T17" fmla="*/ 494 h 494"/>
                <a:gd name="T18" fmla="*/ 1438 w 1438"/>
                <a:gd name="T19" fmla="*/ 0 h 4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38" h="494">
                  <a:moveTo>
                    <a:pt x="1405" y="459"/>
                  </a:moveTo>
                  <a:lnTo>
                    <a:pt x="33" y="459"/>
                  </a:lnTo>
                  <a:lnTo>
                    <a:pt x="33" y="34"/>
                  </a:lnTo>
                  <a:lnTo>
                    <a:pt x="1405" y="34"/>
                  </a:lnTo>
                  <a:lnTo>
                    <a:pt x="1405" y="459"/>
                  </a:lnTo>
                  <a:close/>
                  <a:moveTo>
                    <a:pt x="1438" y="0"/>
                  </a:moveTo>
                  <a:lnTo>
                    <a:pt x="0" y="0"/>
                  </a:lnTo>
                  <a:lnTo>
                    <a:pt x="0" y="494"/>
                  </a:lnTo>
                  <a:lnTo>
                    <a:pt x="1438" y="494"/>
                  </a:lnTo>
                  <a:lnTo>
                    <a:pt x="143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Arial"/>
                <a:ea typeface="+mn-ea"/>
                <a:cs typeface="+mn-cs"/>
              </a:endParaRPr>
            </a:p>
          </p:txBody>
        </p:sp>
        <p:sp>
          <p:nvSpPr>
            <p:cNvPr id="33" name="Freeform 15"/>
            <p:cNvSpPr>
              <a:spLocks/>
            </p:cNvSpPr>
            <p:nvPr userDrawn="1"/>
          </p:nvSpPr>
          <p:spPr bwMode="auto">
            <a:xfrm>
              <a:off x="5861050" y="5695951"/>
              <a:ext cx="231775" cy="134938"/>
            </a:xfrm>
            <a:custGeom>
              <a:avLst/>
              <a:gdLst>
                <a:gd name="T0" fmla="*/ 849 w 849"/>
                <a:gd name="T1" fmla="*/ 459 h 494"/>
                <a:gd name="T2" fmla="*/ 33 w 849"/>
                <a:gd name="T3" fmla="*/ 459 h 494"/>
                <a:gd name="T4" fmla="*/ 33 w 849"/>
                <a:gd name="T5" fmla="*/ 34 h 494"/>
                <a:gd name="T6" fmla="*/ 849 w 849"/>
                <a:gd name="T7" fmla="*/ 34 h 494"/>
                <a:gd name="T8" fmla="*/ 849 w 849"/>
                <a:gd name="T9" fmla="*/ 0 h 494"/>
                <a:gd name="T10" fmla="*/ 0 w 849"/>
                <a:gd name="T11" fmla="*/ 0 h 494"/>
                <a:gd name="T12" fmla="*/ 0 w 849"/>
                <a:gd name="T13" fmla="*/ 494 h 494"/>
                <a:gd name="T14" fmla="*/ 849 w 849"/>
                <a:gd name="T15" fmla="*/ 494 h 494"/>
                <a:gd name="T16" fmla="*/ 849 w 849"/>
                <a:gd name="T17" fmla="*/ 459 h 4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49" h="494">
                  <a:moveTo>
                    <a:pt x="849" y="459"/>
                  </a:moveTo>
                  <a:lnTo>
                    <a:pt x="33" y="459"/>
                  </a:lnTo>
                  <a:lnTo>
                    <a:pt x="33" y="34"/>
                  </a:lnTo>
                  <a:lnTo>
                    <a:pt x="849" y="34"/>
                  </a:lnTo>
                  <a:lnTo>
                    <a:pt x="849" y="0"/>
                  </a:lnTo>
                  <a:lnTo>
                    <a:pt x="0" y="0"/>
                  </a:lnTo>
                  <a:lnTo>
                    <a:pt x="0" y="494"/>
                  </a:lnTo>
                  <a:lnTo>
                    <a:pt x="849" y="494"/>
                  </a:lnTo>
                  <a:lnTo>
                    <a:pt x="849" y="45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Arial"/>
                <a:ea typeface="+mn-ea"/>
                <a:cs typeface="+mn-cs"/>
              </a:endParaRPr>
            </a:p>
          </p:txBody>
        </p:sp>
        <p:sp>
          <p:nvSpPr>
            <p:cNvPr id="34" name="Freeform 16"/>
            <p:cNvSpPr>
              <a:spLocks noEditPoints="1"/>
            </p:cNvSpPr>
            <p:nvPr userDrawn="1"/>
          </p:nvSpPr>
          <p:spPr bwMode="auto">
            <a:xfrm>
              <a:off x="3073400" y="304801"/>
              <a:ext cx="3019424" cy="4151313"/>
            </a:xfrm>
            <a:custGeom>
              <a:avLst/>
              <a:gdLst>
                <a:gd name="T0" fmla="*/ 834 w 11094"/>
                <a:gd name="T1" fmla="*/ 13994 h 15259"/>
                <a:gd name="T2" fmla="*/ 11094 w 11094"/>
                <a:gd name="T3" fmla="*/ 13896 h 15259"/>
                <a:gd name="T4" fmla="*/ 11094 w 11094"/>
                <a:gd name="T5" fmla="*/ 8199 h 15259"/>
                <a:gd name="T6" fmla="*/ 9414 w 11094"/>
                <a:gd name="T7" fmla="*/ 5592 h 15259"/>
                <a:gd name="T8" fmla="*/ 3674 w 11094"/>
                <a:gd name="T9" fmla="*/ 4353 h 15259"/>
                <a:gd name="T10" fmla="*/ 3590 w 11094"/>
                <a:gd name="T11" fmla="*/ 3565 h 15259"/>
                <a:gd name="T12" fmla="*/ 791 w 11094"/>
                <a:gd name="T13" fmla="*/ 14701 h 15259"/>
                <a:gd name="T14" fmla="*/ 847 w 11094"/>
                <a:gd name="T15" fmla="*/ 5418 h 15259"/>
                <a:gd name="T16" fmla="*/ 4693 w 11094"/>
                <a:gd name="T17" fmla="*/ 5355 h 15259"/>
                <a:gd name="T18" fmla="*/ 2129 w 11094"/>
                <a:gd name="T19" fmla="*/ 5577 h 15259"/>
                <a:gd name="T20" fmla="*/ 8617 w 11094"/>
                <a:gd name="T21" fmla="*/ 5767 h 15259"/>
                <a:gd name="T22" fmla="*/ 5720 w 11094"/>
                <a:gd name="T23" fmla="*/ 5592 h 15259"/>
                <a:gd name="T24" fmla="*/ 8407 w 11094"/>
                <a:gd name="T25" fmla="*/ 14547 h 15259"/>
                <a:gd name="T26" fmla="*/ 6141 w 11094"/>
                <a:gd name="T27" fmla="*/ 10482 h 15259"/>
                <a:gd name="T28" fmla="*/ 6445 w 11094"/>
                <a:gd name="T29" fmla="*/ 13764 h 15259"/>
                <a:gd name="T30" fmla="*/ 8127 w 11094"/>
                <a:gd name="T31" fmla="*/ 10482 h 15259"/>
                <a:gd name="T32" fmla="*/ 2194 w 11094"/>
                <a:gd name="T33" fmla="*/ 13896 h 15259"/>
                <a:gd name="T34" fmla="*/ 4610 w 11094"/>
                <a:gd name="T35" fmla="*/ 10321 h 15259"/>
                <a:gd name="T36" fmla="*/ 2448 w 11094"/>
                <a:gd name="T37" fmla="*/ 10850 h 15259"/>
                <a:gd name="T38" fmla="*/ 10838 w 11094"/>
                <a:gd name="T39" fmla="*/ 10843 h 15259"/>
                <a:gd name="T40" fmla="*/ 9053 w 11094"/>
                <a:gd name="T41" fmla="*/ 6171 h 15259"/>
                <a:gd name="T42" fmla="*/ 9139 w 11094"/>
                <a:gd name="T43" fmla="*/ 5885 h 15259"/>
                <a:gd name="T44" fmla="*/ 8396 w 11094"/>
                <a:gd name="T45" fmla="*/ 5801 h 15259"/>
                <a:gd name="T46" fmla="*/ 4801 w 11094"/>
                <a:gd name="T47" fmla="*/ 6269 h 15259"/>
                <a:gd name="T48" fmla="*/ 5506 w 11094"/>
                <a:gd name="T49" fmla="*/ 5614 h 15259"/>
                <a:gd name="T50" fmla="*/ 5137 w 11094"/>
                <a:gd name="T51" fmla="*/ 5648 h 15259"/>
                <a:gd name="T52" fmla="*/ 4281 w 11094"/>
                <a:gd name="T53" fmla="*/ 8102 h 15259"/>
                <a:gd name="T54" fmla="*/ 1706 w 11094"/>
                <a:gd name="T55" fmla="*/ 5239 h 15259"/>
                <a:gd name="T56" fmla="*/ 1777 w 11094"/>
                <a:gd name="T57" fmla="*/ 5648 h 15259"/>
                <a:gd name="T58" fmla="*/ 790 w 11094"/>
                <a:gd name="T59" fmla="*/ 4318 h 15259"/>
                <a:gd name="T60" fmla="*/ 3743 w 11094"/>
                <a:gd name="T61" fmla="*/ 3834 h 15259"/>
                <a:gd name="T62" fmla="*/ 5627 w 11094"/>
                <a:gd name="T63" fmla="*/ 3703 h 15259"/>
                <a:gd name="T64" fmla="*/ 6454 w 11094"/>
                <a:gd name="T65" fmla="*/ 4087 h 15259"/>
                <a:gd name="T66" fmla="*/ 9100 w 11094"/>
                <a:gd name="T67" fmla="*/ 4020 h 15259"/>
                <a:gd name="T68" fmla="*/ 10848 w 11094"/>
                <a:gd name="T69" fmla="*/ 3919 h 15259"/>
                <a:gd name="T70" fmla="*/ 9771 w 11094"/>
                <a:gd name="T71" fmla="*/ 3907 h 15259"/>
                <a:gd name="T72" fmla="*/ 10067 w 11094"/>
                <a:gd name="T73" fmla="*/ 4132 h 15259"/>
                <a:gd name="T74" fmla="*/ 9559 w 11094"/>
                <a:gd name="T75" fmla="*/ 4038 h 15259"/>
                <a:gd name="T76" fmla="*/ 8449 w 11094"/>
                <a:gd name="T77" fmla="*/ 3875 h 15259"/>
                <a:gd name="T78" fmla="*/ 8824 w 11094"/>
                <a:gd name="T79" fmla="*/ 4111 h 15259"/>
                <a:gd name="T80" fmla="*/ 8081 w 11094"/>
                <a:gd name="T81" fmla="*/ 4094 h 15259"/>
                <a:gd name="T82" fmla="*/ 7275 w 11094"/>
                <a:gd name="T83" fmla="*/ 3760 h 15259"/>
                <a:gd name="T84" fmla="*/ 7596 w 11094"/>
                <a:gd name="T85" fmla="*/ 4080 h 15259"/>
                <a:gd name="T86" fmla="*/ 6751 w 11094"/>
                <a:gd name="T87" fmla="*/ 4094 h 15259"/>
                <a:gd name="T88" fmla="*/ 5953 w 11094"/>
                <a:gd name="T89" fmla="*/ 3782 h 15259"/>
                <a:gd name="T90" fmla="*/ 6343 w 11094"/>
                <a:gd name="T91" fmla="*/ 4001 h 15259"/>
                <a:gd name="T92" fmla="*/ 5726 w 11094"/>
                <a:gd name="T93" fmla="*/ 4062 h 15259"/>
                <a:gd name="T94" fmla="*/ 4555 w 11094"/>
                <a:gd name="T95" fmla="*/ 3847 h 15259"/>
                <a:gd name="T96" fmla="*/ 5047 w 11094"/>
                <a:gd name="T97" fmla="*/ 3988 h 15259"/>
                <a:gd name="T98" fmla="*/ 4234 w 11094"/>
                <a:gd name="T99" fmla="*/ 4209 h 15259"/>
                <a:gd name="T100" fmla="*/ 3221 w 11094"/>
                <a:gd name="T101" fmla="*/ 3859 h 15259"/>
                <a:gd name="T102" fmla="*/ 3804 w 11094"/>
                <a:gd name="T103" fmla="*/ 3751 h 15259"/>
                <a:gd name="T104" fmla="*/ 2416 w 11094"/>
                <a:gd name="T105" fmla="*/ 4136 h 15259"/>
                <a:gd name="T106" fmla="*/ 1894 w 11094"/>
                <a:gd name="T107" fmla="*/ 3868 h 15259"/>
                <a:gd name="T108" fmla="*/ 2512 w 11094"/>
                <a:gd name="T109" fmla="*/ 3785 h 15259"/>
                <a:gd name="T110" fmla="*/ 1518 w 11094"/>
                <a:gd name="T111" fmla="*/ 4029 h 15259"/>
                <a:gd name="T112" fmla="*/ 630 w 11094"/>
                <a:gd name="T113" fmla="*/ 3432 h 15259"/>
                <a:gd name="T114" fmla="*/ 2186 w 11094"/>
                <a:gd name="T115" fmla="*/ 3524 h 15259"/>
                <a:gd name="T116" fmla="*/ 3997 w 11094"/>
                <a:gd name="T117" fmla="*/ 3432 h 15259"/>
                <a:gd name="T118" fmla="*/ 5401 w 11094"/>
                <a:gd name="T119" fmla="*/ 3524 h 15259"/>
                <a:gd name="T120" fmla="*/ 7071 w 11094"/>
                <a:gd name="T121" fmla="*/ 3397 h 15259"/>
                <a:gd name="T122" fmla="*/ 8508 w 11094"/>
                <a:gd name="T123" fmla="*/ 3524 h 15259"/>
                <a:gd name="T124" fmla="*/ 10369 w 11094"/>
                <a:gd name="T125" fmla="*/ 3342 h 15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1094" h="15259">
                  <a:moveTo>
                    <a:pt x="11094" y="2911"/>
                  </a:moveTo>
                  <a:lnTo>
                    <a:pt x="111" y="2911"/>
                  </a:lnTo>
                  <a:lnTo>
                    <a:pt x="7083" y="583"/>
                  </a:lnTo>
                  <a:lnTo>
                    <a:pt x="11094" y="1922"/>
                  </a:lnTo>
                  <a:lnTo>
                    <a:pt x="11094" y="1886"/>
                  </a:lnTo>
                  <a:lnTo>
                    <a:pt x="7139" y="566"/>
                  </a:lnTo>
                  <a:lnTo>
                    <a:pt x="8870" y="35"/>
                  </a:lnTo>
                  <a:lnTo>
                    <a:pt x="11094" y="35"/>
                  </a:lnTo>
                  <a:lnTo>
                    <a:pt x="11094" y="0"/>
                  </a:lnTo>
                  <a:lnTo>
                    <a:pt x="8865" y="0"/>
                  </a:lnTo>
                  <a:lnTo>
                    <a:pt x="7078" y="548"/>
                  </a:lnTo>
                  <a:cubicBezTo>
                    <a:pt x="7078" y="548"/>
                    <a:pt x="7078" y="548"/>
                    <a:pt x="7078" y="548"/>
                  </a:cubicBezTo>
                  <a:lnTo>
                    <a:pt x="7078" y="548"/>
                  </a:lnTo>
                  <a:lnTo>
                    <a:pt x="0" y="2912"/>
                  </a:lnTo>
                  <a:lnTo>
                    <a:pt x="5" y="2945"/>
                  </a:lnTo>
                  <a:lnTo>
                    <a:pt x="96" y="2945"/>
                  </a:lnTo>
                  <a:lnTo>
                    <a:pt x="96" y="3083"/>
                  </a:lnTo>
                  <a:lnTo>
                    <a:pt x="184" y="3083"/>
                  </a:lnTo>
                  <a:lnTo>
                    <a:pt x="184" y="3197"/>
                  </a:lnTo>
                  <a:lnTo>
                    <a:pt x="228" y="3197"/>
                  </a:lnTo>
                  <a:lnTo>
                    <a:pt x="228" y="3335"/>
                  </a:lnTo>
                  <a:lnTo>
                    <a:pt x="462" y="3335"/>
                  </a:lnTo>
                  <a:lnTo>
                    <a:pt x="462" y="3397"/>
                  </a:lnTo>
                  <a:lnTo>
                    <a:pt x="462" y="3432"/>
                  </a:lnTo>
                  <a:lnTo>
                    <a:pt x="462" y="3558"/>
                  </a:lnTo>
                  <a:lnTo>
                    <a:pt x="630" y="3558"/>
                  </a:lnTo>
                  <a:lnTo>
                    <a:pt x="691" y="3558"/>
                  </a:lnTo>
                  <a:lnTo>
                    <a:pt x="691" y="3703"/>
                  </a:lnTo>
                  <a:lnTo>
                    <a:pt x="757" y="3703"/>
                  </a:lnTo>
                  <a:lnTo>
                    <a:pt x="757" y="4319"/>
                  </a:lnTo>
                  <a:lnTo>
                    <a:pt x="625" y="4319"/>
                  </a:lnTo>
                  <a:lnTo>
                    <a:pt x="625" y="4491"/>
                  </a:lnTo>
                  <a:lnTo>
                    <a:pt x="699" y="4491"/>
                  </a:lnTo>
                  <a:lnTo>
                    <a:pt x="699" y="4801"/>
                  </a:lnTo>
                  <a:lnTo>
                    <a:pt x="757" y="4801"/>
                  </a:lnTo>
                  <a:lnTo>
                    <a:pt x="757" y="5022"/>
                  </a:lnTo>
                  <a:lnTo>
                    <a:pt x="813" y="5022"/>
                  </a:lnTo>
                  <a:lnTo>
                    <a:pt x="814" y="5289"/>
                  </a:lnTo>
                  <a:cubicBezTo>
                    <a:pt x="813" y="5291"/>
                    <a:pt x="813" y="5293"/>
                    <a:pt x="812" y="5295"/>
                  </a:cubicBezTo>
                  <a:cubicBezTo>
                    <a:pt x="809" y="5316"/>
                    <a:pt x="810" y="5337"/>
                    <a:pt x="814" y="5356"/>
                  </a:cubicBezTo>
                  <a:lnTo>
                    <a:pt x="820" y="8102"/>
                  </a:lnTo>
                  <a:lnTo>
                    <a:pt x="699" y="8102"/>
                  </a:lnTo>
                  <a:lnTo>
                    <a:pt x="699" y="8234"/>
                  </a:lnTo>
                  <a:lnTo>
                    <a:pt x="821" y="8234"/>
                  </a:lnTo>
                  <a:lnTo>
                    <a:pt x="821" y="8546"/>
                  </a:lnTo>
                  <a:lnTo>
                    <a:pt x="699" y="8546"/>
                  </a:lnTo>
                  <a:lnTo>
                    <a:pt x="699" y="8678"/>
                  </a:lnTo>
                  <a:lnTo>
                    <a:pt x="822" y="8678"/>
                  </a:lnTo>
                  <a:lnTo>
                    <a:pt x="834" y="13764"/>
                  </a:lnTo>
                  <a:lnTo>
                    <a:pt x="626" y="13764"/>
                  </a:lnTo>
                  <a:lnTo>
                    <a:pt x="626" y="13896"/>
                  </a:lnTo>
                  <a:lnTo>
                    <a:pt x="758" y="13896"/>
                  </a:lnTo>
                  <a:lnTo>
                    <a:pt x="758" y="13994"/>
                  </a:lnTo>
                  <a:lnTo>
                    <a:pt x="834" y="13994"/>
                  </a:lnTo>
                  <a:lnTo>
                    <a:pt x="836" y="14547"/>
                  </a:lnTo>
                  <a:lnTo>
                    <a:pt x="817" y="14547"/>
                  </a:lnTo>
                  <a:lnTo>
                    <a:pt x="817" y="14666"/>
                  </a:lnTo>
                  <a:lnTo>
                    <a:pt x="758" y="14666"/>
                  </a:lnTo>
                  <a:lnTo>
                    <a:pt x="758" y="14876"/>
                  </a:lnTo>
                  <a:lnTo>
                    <a:pt x="536" y="14876"/>
                  </a:lnTo>
                  <a:lnTo>
                    <a:pt x="536" y="15008"/>
                  </a:lnTo>
                  <a:lnTo>
                    <a:pt x="581" y="15008"/>
                  </a:lnTo>
                  <a:lnTo>
                    <a:pt x="581" y="15134"/>
                  </a:lnTo>
                  <a:lnTo>
                    <a:pt x="703" y="15134"/>
                  </a:lnTo>
                  <a:lnTo>
                    <a:pt x="703" y="15196"/>
                  </a:lnTo>
                  <a:lnTo>
                    <a:pt x="771" y="15196"/>
                  </a:lnTo>
                  <a:lnTo>
                    <a:pt x="771" y="15259"/>
                  </a:lnTo>
                  <a:lnTo>
                    <a:pt x="11094" y="15259"/>
                  </a:lnTo>
                  <a:lnTo>
                    <a:pt x="11094" y="15224"/>
                  </a:lnTo>
                  <a:lnTo>
                    <a:pt x="804" y="15224"/>
                  </a:lnTo>
                  <a:lnTo>
                    <a:pt x="804" y="15196"/>
                  </a:lnTo>
                  <a:lnTo>
                    <a:pt x="11094" y="15196"/>
                  </a:lnTo>
                  <a:lnTo>
                    <a:pt x="11094" y="15162"/>
                  </a:lnTo>
                  <a:lnTo>
                    <a:pt x="771" y="15162"/>
                  </a:lnTo>
                  <a:lnTo>
                    <a:pt x="736" y="15162"/>
                  </a:lnTo>
                  <a:lnTo>
                    <a:pt x="736" y="15134"/>
                  </a:lnTo>
                  <a:lnTo>
                    <a:pt x="11094" y="15134"/>
                  </a:lnTo>
                  <a:lnTo>
                    <a:pt x="11094" y="15100"/>
                  </a:lnTo>
                  <a:lnTo>
                    <a:pt x="703" y="15100"/>
                  </a:lnTo>
                  <a:lnTo>
                    <a:pt x="614" y="15100"/>
                  </a:lnTo>
                  <a:lnTo>
                    <a:pt x="614" y="15010"/>
                  </a:lnTo>
                  <a:lnTo>
                    <a:pt x="11094" y="15010"/>
                  </a:lnTo>
                  <a:lnTo>
                    <a:pt x="11094" y="14974"/>
                  </a:lnTo>
                  <a:lnTo>
                    <a:pt x="569" y="14974"/>
                  </a:lnTo>
                  <a:lnTo>
                    <a:pt x="569" y="14910"/>
                  </a:lnTo>
                  <a:lnTo>
                    <a:pt x="758" y="14910"/>
                  </a:lnTo>
                  <a:lnTo>
                    <a:pt x="2462" y="14910"/>
                  </a:lnTo>
                  <a:lnTo>
                    <a:pt x="4452" y="14910"/>
                  </a:lnTo>
                  <a:lnTo>
                    <a:pt x="6156" y="14910"/>
                  </a:lnTo>
                  <a:lnTo>
                    <a:pt x="8145" y="14910"/>
                  </a:lnTo>
                  <a:lnTo>
                    <a:pt x="9850" y="14910"/>
                  </a:lnTo>
                  <a:lnTo>
                    <a:pt x="11094" y="14910"/>
                  </a:lnTo>
                  <a:lnTo>
                    <a:pt x="11094" y="14876"/>
                  </a:lnTo>
                  <a:lnTo>
                    <a:pt x="9850" y="14876"/>
                  </a:lnTo>
                  <a:lnTo>
                    <a:pt x="9850" y="14666"/>
                  </a:lnTo>
                  <a:lnTo>
                    <a:pt x="9791" y="14666"/>
                  </a:lnTo>
                  <a:lnTo>
                    <a:pt x="9791" y="14547"/>
                  </a:lnTo>
                  <a:lnTo>
                    <a:pt x="9588" y="14547"/>
                  </a:lnTo>
                  <a:lnTo>
                    <a:pt x="9587" y="14481"/>
                  </a:lnTo>
                  <a:lnTo>
                    <a:pt x="9654" y="14481"/>
                  </a:lnTo>
                  <a:lnTo>
                    <a:pt x="9654" y="14327"/>
                  </a:lnTo>
                  <a:lnTo>
                    <a:pt x="9586" y="14327"/>
                  </a:lnTo>
                  <a:lnTo>
                    <a:pt x="9582" y="13994"/>
                  </a:lnTo>
                  <a:lnTo>
                    <a:pt x="11094" y="13994"/>
                  </a:lnTo>
                  <a:lnTo>
                    <a:pt x="11094" y="13959"/>
                  </a:lnTo>
                  <a:lnTo>
                    <a:pt x="9582" y="13959"/>
                  </a:lnTo>
                  <a:lnTo>
                    <a:pt x="9581" y="13896"/>
                  </a:lnTo>
                  <a:lnTo>
                    <a:pt x="11094" y="13896"/>
                  </a:lnTo>
                  <a:lnTo>
                    <a:pt x="11094" y="13862"/>
                  </a:lnTo>
                  <a:lnTo>
                    <a:pt x="9581" y="13862"/>
                  </a:lnTo>
                  <a:lnTo>
                    <a:pt x="9580" y="13798"/>
                  </a:lnTo>
                  <a:lnTo>
                    <a:pt x="9987" y="13798"/>
                  </a:lnTo>
                  <a:lnTo>
                    <a:pt x="10106" y="13798"/>
                  </a:lnTo>
                  <a:lnTo>
                    <a:pt x="11094" y="13798"/>
                  </a:lnTo>
                  <a:lnTo>
                    <a:pt x="11094" y="13764"/>
                  </a:lnTo>
                  <a:lnTo>
                    <a:pt x="10871" y="13764"/>
                  </a:lnTo>
                  <a:lnTo>
                    <a:pt x="10871" y="11653"/>
                  </a:lnTo>
                  <a:lnTo>
                    <a:pt x="11094" y="11653"/>
                  </a:lnTo>
                  <a:lnTo>
                    <a:pt x="11094" y="11618"/>
                  </a:lnTo>
                  <a:lnTo>
                    <a:pt x="10871" y="11618"/>
                  </a:lnTo>
                  <a:lnTo>
                    <a:pt x="10871" y="10843"/>
                  </a:lnTo>
                  <a:lnTo>
                    <a:pt x="11094" y="10843"/>
                  </a:lnTo>
                  <a:lnTo>
                    <a:pt x="11094" y="10808"/>
                  </a:lnTo>
                  <a:lnTo>
                    <a:pt x="10106" y="10808"/>
                  </a:lnTo>
                  <a:lnTo>
                    <a:pt x="10106" y="13764"/>
                  </a:lnTo>
                  <a:lnTo>
                    <a:pt x="10020" y="13764"/>
                  </a:lnTo>
                  <a:lnTo>
                    <a:pt x="10020" y="11000"/>
                  </a:lnTo>
                  <a:lnTo>
                    <a:pt x="10020" y="10850"/>
                  </a:lnTo>
                  <a:lnTo>
                    <a:pt x="10020" y="10749"/>
                  </a:lnTo>
                  <a:lnTo>
                    <a:pt x="11094" y="10749"/>
                  </a:lnTo>
                  <a:lnTo>
                    <a:pt x="11094" y="10715"/>
                  </a:lnTo>
                  <a:lnTo>
                    <a:pt x="10020" y="10715"/>
                  </a:lnTo>
                  <a:lnTo>
                    <a:pt x="10020" y="10482"/>
                  </a:lnTo>
                  <a:lnTo>
                    <a:pt x="10020" y="10355"/>
                  </a:lnTo>
                  <a:lnTo>
                    <a:pt x="11094" y="10355"/>
                  </a:lnTo>
                  <a:lnTo>
                    <a:pt x="11094" y="10321"/>
                  </a:lnTo>
                  <a:lnTo>
                    <a:pt x="10020" y="10321"/>
                  </a:lnTo>
                  <a:lnTo>
                    <a:pt x="9835" y="10321"/>
                  </a:lnTo>
                  <a:lnTo>
                    <a:pt x="9691" y="10321"/>
                  </a:lnTo>
                  <a:lnTo>
                    <a:pt x="9691" y="10214"/>
                  </a:lnTo>
                  <a:lnTo>
                    <a:pt x="11094" y="10214"/>
                  </a:lnTo>
                  <a:lnTo>
                    <a:pt x="11094" y="10180"/>
                  </a:lnTo>
                  <a:lnTo>
                    <a:pt x="9658" y="10180"/>
                  </a:lnTo>
                  <a:lnTo>
                    <a:pt x="9658" y="10355"/>
                  </a:lnTo>
                  <a:lnTo>
                    <a:pt x="9835" y="10355"/>
                  </a:lnTo>
                  <a:lnTo>
                    <a:pt x="9835" y="10482"/>
                  </a:lnTo>
                  <a:lnTo>
                    <a:pt x="9835" y="10850"/>
                  </a:lnTo>
                  <a:lnTo>
                    <a:pt x="9835" y="11000"/>
                  </a:lnTo>
                  <a:lnTo>
                    <a:pt x="9987" y="11000"/>
                  </a:lnTo>
                  <a:lnTo>
                    <a:pt x="9987" y="13764"/>
                  </a:lnTo>
                  <a:lnTo>
                    <a:pt x="9580" y="13764"/>
                  </a:lnTo>
                  <a:lnTo>
                    <a:pt x="9525" y="8678"/>
                  </a:lnTo>
                  <a:lnTo>
                    <a:pt x="11094" y="8678"/>
                  </a:lnTo>
                  <a:lnTo>
                    <a:pt x="11094" y="8644"/>
                  </a:lnTo>
                  <a:lnTo>
                    <a:pt x="9525" y="8644"/>
                  </a:lnTo>
                  <a:lnTo>
                    <a:pt x="9524" y="8581"/>
                  </a:lnTo>
                  <a:lnTo>
                    <a:pt x="11094" y="8581"/>
                  </a:lnTo>
                  <a:lnTo>
                    <a:pt x="11094" y="8546"/>
                  </a:lnTo>
                  <a:lnTo>
                    <a:pt x="9524" y="8546"/>
                  </a:lnTo>
                  <a:lnTo>
                    <a:pt x="9521" y="8234"/>
                  </a:lnTo>
                  <a:lnTo>
                    <a:pt x="11094" y="8234"/>
                  </a:lnTo>
                  <a:lnTo>
                    <a:pt x="11094" y="8199"/>
                  </a:lnTo>
                  <a:lnTo>
                    <a:pt x="9520" y="8199"/>
                  </a:lnTo>
                  <a:lnTo>
                    <a:pt x="9520" y="8136"/>
                  </a:lnTo>
                  <a:lnTo>
                    <a:pt x="9987" y="8136"/>
                  </a:lnTo>
                  <a:lnTo>
                    <a:pt x="10106" y="8136"/>
                  </a:lnTo>
                  <a:lnTo>
                    <a:pt x="11094" y="8136"/>
                  </a:lnTo>
                  <a:lnTo>
                    <a:pt x="11094" y="8102"/>
                  </a:lnTo>
                  <a:lnTo>
                    <a:pt x="10861" y="8102"/>
                  </a:lnTo>
                  <a:lnTo>
                    <a:pt x="10861" y="6441"/>
                  </a:lnTo>
                  <a:lnTo>
                    <a:pt x="11094" y="6441"/>
                  </a:lnTo>
                  <a:lnTo>
                    <a:pt x="11094" y="6407"/>
                  </a:lnTo>
                  <a:lnTo>
                    <a:pt x="10861" y="6407"/>
                  </a:lnTo>
                  <a:lnTo>
                    <a:pt x="10861" y="5801"/>
                  </a:lnTo>
                  <a:lnTo>
                    <a:pt x="11094" y="5801"/>
                  </a:lnTo>
                  <a:lnTo>
                    <a:pt x="11094" y="5767"/>
                  </a:lnTo>
                  <a:lnTo>
                    <a:pt x="10844" y="5767"/>
                  </a:lnTo>
                  <a:lnTo>
                    <a:pt x="10844" y="5767"/>
                  </a:lnTo>
                  <a:lnTo>
                    <a:pt x="10844" y="5767"/>
                  </a:lnTo>
                  <a:lnTo>
                    <a:pt x="10106" y="5767"/>
                  </a:lnTo>
                  <a:lnTo>
                    <a:pt x="10106" y="6417"/>
                  </a:lnTo>
                  <a:cubicBezTo>
                    <a:pt x="10105" y="6419"/>
                    <a:pt x="10105" y="6421"/>
                    <a:pt x="10105" y="6424"/>
                  </a:cubicBezTo>
                  <a:cubicBezTo>
                    <a:pt x="10105" y="6426"/>
                    <a:pt x="10105" y="6429"/>
                    <a:pt x="10106" y="6431"/>
                  </a:cubicBezTo>
                  <a:lnTo>
                    <a:pt x="10106" y="8102"/>
                  </a:lnTo>
                  <a:lnTo>
                    <a:pt x="10020" y="8102"/>
                  </a:lnTo>
                  <a:lnTo>
                    <a:pt x="10020" y="5708"/>
                  </a:lnTo>
                  <a:lnTo>
                    <a:pt x="11094" y="5708"/>
                  </a:lnTo>
                  <a:lnTo>
                    <a:pt x="11094" y="5673"/>
                  </a:lnTo>
                  <a:lnTo>
                    <a:pt x="9987" y="5673"/>
                  </a:lnTo>
                  <a:lnTo>
                    <a:pt x="9987" y="8102"/>
                  </a:lnTo>
                  <a:lnTo>
                    <a:pt x="9519" y="8102"/>
                  </a:lnTo>
                  <a:lnTo>
                    <a:pt x="9500" y="6303"/>
                  </a:lnTo>
                  <a:lnTo>
                    <a:pt x="9535" y="6303"/>
                  </a:lnTo>
                  <a:lnTo>
                    <a:pt x="9535" y="6171"/>
                  </a:lnTo>
                  <a:lnTo>
                    <a:pt x="9455" y="6171"/>
                  </a:lnTo>
                  <a:lnTo>
                    <a:pt x="9455" y="5885"/>
                  </a:lnTo>
                  <a:lnTo>
                    <a:pt x="9632" y="5885"/>
                  </a:lnTo>
                  <a:lnTo>
                    <a:pt x="9632" y="5767"/>
                  </a:lnTo>
                  <a:lnTo>
                    <a:pt x="9475" y="5767"/>
                  </a:lnTo>
                  <a:cubicBezTo>
                    <a:pt x="9489" y="5738"/>
                    <a:pt x="9500" y="5712"/>
                    <a:pt x="9507" y="5688"/>
                  </a:cubicBezTo>
                  <a:cubicBezTo>
                    <a:pt x="9530" y="5602"/>
                    <a:pt x="9568" y="5550"/>
                    <a:pt x="9615" y="5541"/>
                  </a:cubicBezTo>
                  <a:cubicBezTo>
                    <a:pt x="9657" y="5534"/>
                    <a:pt x="9697" y="5561"/>
                    <a:pt x="9715" y="5589"/>
                  </a:cubicBezTo>
                  <a:lnTo>
                    <a:pt x="9742" y="5569"/>
                  </a:lnTo>
                  <a:cubicBezTo>
                    <a:pt x="9718" y="5532"/>
                    <a:pt x="9666" y="5497"/>
                    <a:pt x="9609" y="5507"/>
                  </a:cubicBezTo>
                  <a:cubicBezTo>
                    <a:pt x="9581" y="5513"/>
                    <a:pt x="9547" y="5530"/>
                    <a:pt x="9517" y="5577"/>
                  </a:cubicBezTo>
                  <a:cubicBezTo>
                    <a:pt x="9509" y="5513"/>
                    <a:pt x="9477" y="5466"/>
                    <a:pt x="9450" y="5427"/>
                  </a:cubicBezTo>
                  <a:cubicBezTo>
                    <a:pt x="9428" y="5394"/>
                    <a:pt x="9410" y="5368"/>
                    <a:pt x="9416" y="5345"/>
                  </a:cubicBezTo>
                  <a:cubicBezTo>
                    <a:pt x="9422" y="5320"/>
                    <a:pt x="9454" y="5292"/>
                    <a:pt x="9514" y="5260"/>
                  </a:cubicBezTo>
                  <a:lnTo>
                    <a:pt x="9499" y="5229"/>
                  </a:lnTo>
                  <a:cubicBezTo>
                    <a:pt x="9428" y="5267"/>
                    <a:pt x="9392" y="5300"/>
                    <a:pt x="9384" y="5336"/>
                  </a:cubicBezTo>
                  <a:cubicBezTo>
                    <a:pt x="9375" y="5375"/>
                    <a:pt x="9397" y="5409"/>
                    <a:pt x="9424" y="5447"/>
                  </a:cubicBezTo>
                  <a:cubicBezTo>
                    <a:pt x="9461" y="5502"/>
                    <a:pt x="9506" y="5567"/>
                    <a:pt x="9475" y="5676"/>
                  </a:cubicBezTo>
                  <a:cubicBezTo>
                    <a:pt x="9475" y="5679"/>
                    <a:pt x="9474" y="5681"/>
                    <a:pt x="9473" y="5683"/>
                  </a:cubicBezTo>
                  <a:cubicBezTo>
                    <a:pt x="9466" y="5709"/>
                    <a:pt x="9454" y="5736"/>
                    <a:pt x="9438" y="5767"/>
                  </a:cubicBezTo>
                  <a:lnTo>
                    <a:pt x="9378" y="5767"/>
                  </a:lnTo>
                  <a:lnTo>
                    <a:pt x="9414" y="5592"/>
                  </a:lnTo>
                  <a:cubicBezTo>
                    <a:pt x="9415" y="5586"/>
                    <a:pt x="9414" y="5581"/>
                    <a:pt x="9410" y="5577"/>
                  </a:cubicBezTo>
                  <a:cubicBezTo>
                    <a:pt x="9314" y="5458"/>
                    <a:pt x="9284" y="5359"/>
                    <a:pt x="9319" y="5282"/>
                  </a:cubicBezTo>
                  <a:cubicBezTo>
                    <a:pt x="9366" y="5179"/>
                    <a:pt x="9516" y="5147"/>
                    <a:pt x="9550" y="5148"/>
                  </a:cubicBezTo>
                  <a:cubicBezTo>
                    <a:pt x="9671" y="5151"/>
                    <a:pt x="9750" y="5230"/>
                    <a:pt x="9763" y="5302"/>
                  </a:cubicBezTo>
                  <a:cubicBezTo>
                    <a:pt x="9773" y="5358"/>
                    <a:pt x="9744" y="5405"/>
                    <a:pt x="9683" y="5431"/>
                  </a:cubicBezTo>
                  <a:cubicBezTo>
                    <a:pt x="9627" y="5456"/>
                    <a:pt x="9582" y="5456"/>
                    <a:pt x="9554" y="5432"/>
                  </a:cubicBezTo>
                  <a:cubicBezTo>
                    <a:pt x="9526" y="5410"/>
                    <a:pt x="9521" y="5372"/>
                    <a:pt x="9525" y="5344"/>
                  </a:cubicBezTo>
                  <a:cubicBezTo>
                    <a:pt x="9530" y="5312"/>
                    <a:pt x="9547" y="5287"/>
                    <a:pt x="9570" y="5278"/>
                  </a:cubicBezTo>
                  <a:cubicBezTo>
                    <a:pt x="9609" y="5263"/>
                    <a:pt x="9639" y="5276"/>
                    <a:pt x="9647" y="5296"/>
                  </a:cubicBezTo>
                  <a:cubicBezTo>
                    <a:pt x="9655" y="5315"/>
                    <a:pt x="9640" y="5339"/>
                    <a:pt x="9609" y="5355"/>
                  </a:cubicBezTo>
                  <a:lnTo>
                    <a:pt x="9624" y="5386"/>
                  </a:lnTo>
                  <a:cubicBezTo>
                    <a:pt x="9682" y="5355"/>
                    <a:pt x="9689" y="5311"/>
                    <a:pt x="9677" y="5282"/>
                  </a:cubicBezTo>
                  <a:cubicBezTo>
                    <a:pt x="9663" y="5248"/>
                    <a:pt x="9616" y="5223"/>
                    <a:pt x="9558" y="5246"/>
                  </a:cubicBezTo>
                  <a:cubicBezTo>
                    <a:pt x="9524" y="5259"/>
                    <a:pt x="9499" y="5294"/>
                    <a:pt x="9492" y="5338"/>
                  </a:cubicBezTo>
                  <a:cubicBezTo>
                    <a:pt x="9485" y="5386"/>
                    <a:pt x="9501" y="5433"/>
                    <a:pt x="9533" y="5459"/>
                  </a:cubicBezTo>
                  <a:cubicBezTo>
                    <a:pt x="9560" y="5482"/>
                    <a:pt x="9610" y="5500"/>
                    <a:pt x="9696" y="5463"/>
                  </a:cubicBezTo>
                  <a:cubicBezTo>
                    <a:pt x="9771" y="5431"/>
                    <a:pt x="9808" y="5368"/>
                    <a:pt x="9795" y="5295"/>
                  </a:cubicBezTo>
                  <a:cubicBezTo>
                    <a:pt x="9782" y="5223"/>
                    <a:pt x="9720" y="5150"/>
                    <a:pt x="9621" y="5123"/>
                  </a:cubicBezTo>
                  <a:lnTo>
                    <a:pt x="9750" y="5123"/>
                  </a:lnTo>
                  <a:lnTo>
                    <a:pt x="9750" y="5022"/>
                  </a:lnTo>
                  <a:lnTo>
                    <a:pt x="11094" y="5022"/>
                  </a:lnTo>
                  <a:lnTo>
                    <a:pt x="11094" y="4988"/>
                  </a:lnTo>
                  <a:lnTo>
                    <a:pt x="9750" y="4988"/>
                  </a:lnTo>
                  <a:lnTo>
                    <a:pt x="9750" y="4985"/>
                  </a:lnTo>
                  <a:lnTo>
                    <a:pt x="8245" y="4985"/>
                  </a:lnTo>
                  <a:lnTo>
                    <a:pt x="8245" y="4988"/>
                  </a:lnTo>
                  <a:lnTo>
                    <a:pt x="6057" y="4988"/>
                  </a:lnTo>
                  <a:lnTo>
                    <a:pt x="6057" y="4985"/>
                  </a:lnTo>
                  <a:lnTo>
                    <a:pt x="4551" y="4985"/>
                  </a:lnTo>
                  <a:lnTo>
                    <a:pt x="4551" y="4988"/>
                  </a:lnTo>
                  <a:lnTo>
                    <a:pt x="2363" y="4988"/>
                  </a:lnTo>
                  <a:lnTo>
                    <a:pt x="2363" y="4985"/>
                  </a:lnTo>
                  <a:lnTo>
                    <a:pt x="857" y="4985"/>
                  </a:lnTo>
                  <a:lnTo>
                    <a:pt x="857" y="4988"/>
                  </a:lnTo>
                  <a:lnTo>
                    <a:pt x="790" y="4988"/>
                  </a:lnTo>
                  <a:lnTo>
                    <a:pt x="790" y="4801"/>
                  </a:lnTo>
                  <a:lnTo>
                    <a:pt x="11094" y="4801"/>
                  </a:lnTo>
                  <a:lnTo>
                    <a:pt x="11094" y="4767"/>
                  </a:lnTo>
                  <a:lnTo>
                    <a:pt x="757" y="4767"/>
                  </a:lnTo>
                  <a:lnTo>
                    <a:pt x="732" y="4767"/>
                  </a:lnTo>
                  <a:lnTo>
                    <a:pt x="732" y="4491"/>
                  </a:lnTo>
                  <a:lnTo>
                    <a:pt x="11094" y="4491"/>
                  </a:lnTo>
                  <a:lnTo>
                    <a:pt x="11094" y="4457"/>
                  </a:lnTo>
                  <a:lnTo>
                    <a:pt x="699" y="4457"/>
                  </a:lnTo>
                  <a:lnTo>
                    <a:pt x="658" y="4457"/>
                  </a:lnTo>
                  <a:lnTo>
                    <a:pt x="658" y="4353"/>
                  </a:lnTo>
                  <a:lnTo>
                    <a:pt x="774" y="4353"/>
                  </a:lnTo>
                  <a:lnTo>
                    <a:pt x="1004" y="4353"/>
                  </a:lnTo>
                  <a:cubicBezTo>
                    <a:pt x="1005" y="4353"/>
                    <a:pt x="1006" y="4354"/>
                    <a:pt x="1007" y="4354"/>
                  </a:cubicBezTo>
                  <a:cubicBezTo>
                    <a:pt x="1008" y="4354"/>
                    <a:pt x="1009" y="4353"/>
                    <a:pt x="1010" y="4353"/>
                  </a:cubicBezTo>
                  <a:lnTo>
                    <a:pt x="2345" y="4353"/>
                  </a:lnTo>
                  <a:cubicBezTo>
                    <a:pt x="2346" y="4353"/>
                    <a:pt x="2348" y="4354"/>
                    <a:pt x="2349" y="4354"/>
                  </a:cubicBezTo>
                  <a:cubicBezTo>
                    <a:pt x="2350" y="4354"/>
                    <a:pt x="2350" y="4353"/>
                    <a:pt x="2351" y="4353"/>
                  </a:cubicBezTo>
                  <a:lnTo>
                    <a:pt x="3674" y="4353"/>
                  </a:lnTo>
                  <a:cubicBezTo>
                    <a:pt x="3676" y="4353"/>
                    <a:pt x="3677" y="4354"/>
                    <a:pt x="3678" y="4354"/>
                  </a:cubicBezTo>
                  <a:cubicBezTo>
                    <a:pt x="3679" y="4354"/>
                    <a:pt x="3680" y="4353"/>
                    <a:pt x="3681" y="4353"/>
                  </a:cubicBezTo>
                  <a:lnTo>
                    <a:pt x="5004" y="4353"/>
                  </a:lnTo>
                  <a:cubicBezTo>
                    <a:pt x="5005" y="4353"/>
                    <a:pt x="5006" y="4354"/>
                    <a:pt x="5008" y="4354"/>
                  </a:cubicBezTo>
                  <a:cubicBezTo>
                    <a:pt x="5009" y="4354"/>
                    <a:pt x="5009" y="4353"/>
                    <a:pt x="5010" y="4353"/>
                  </a:cubicBezTo>
                  <a:lnTo>
                    <a:pt x="6333" y="4353"/>
                  </a:lnTo>
                  <a:cubicBezTo>
                    <a:pt x="6335" y="4353"/>
                    <a:pt x="6336" y="4354"/>
                    <a:pt x="6337" y="4354"/>
                  </a:cubicBezTo>
                  <a:cubicBezTo>
                    <a:pt x="6338" y="4354"/>
                    <a:pt x="6339" y="4353"/>
                    <a:pt x="6340" y="4353"/>
                  </a:cubicBezTo>
                  <a:lnTo>
                    <a:pt x="7663" y="4353"/>
                  </a:lnTo>
                  <a:cubicBezTo>
                    <a:pt x="7664" y="4353"/>
                    <a:pt x="7665" y="4354"/>
                    <a:pt x="7667" y="4354"/>
                  </a:cubicBezTo>
                  <a:cubicBezTo>
                    <a:pt x="7668" y="4354"/>
                    <a:pt x="7668" y="4353"/>
                    <a:pt x="7669" y="4353"/>
                  </a:cubicBezTo>
                  <a:lnTo>
                    <a:pt x="8992" y="4353"/>
                  </a:lnTo>
                  <a:cubicBezTo>
                    <a:pt x="8994" y="4353"/>
                    <a:pt x="8995" y="4354"/>
                    <a:pt x="8996" y="4354"/>
                  </a:cubicBezTo>
                  <a:cubicBezTo>
                    <a:pt x="8997" y="4354"/>
                    <a:pt x="8998" y="4353"/>
                    <a:pt x="8999" y="4353"/>
                  </a:cubicBezTo>
                  <a:lnTo>
                    <a:pt x="10322" y="4353"/>
                  </a:lnTo>
                  <a:cubicBezTo>
                    <a:pt x="10323" y="4353"/>
                    <a:pt x="10324" y="4354"/>
                    <a:pt x="10326" y="4354"/>
                  </a:cubicBezTo>
                  <a:cubicBezTo>
                    <a:pt x="10327" y="4354"/>
                    <a:pt x="10327" y="4353"/>
                    <a:pt x="10328" y="4353"/>
                  </a:cubicBezTo>
                  <a:lnTo>
                    <a:pt x="11094" y="4353"/>
                  </a:lnTo>
                  <a:lnTo>
                    <a:pt x="11094" y="4319"/>
                  </a:lnTo>
                  <a:lnTo>
                    <a:pt x="10867" y="4319"/>
                  </a:lnTo>
                  <a:cubicBezTo>
                    <a:pt x="10878" y="4315"/>
                    <a:pt x="10889" y="4311"/>
                    <a:pt x="10899" y="4306"/>
                  </a:cubicBezTo>
                  <a:cubicBezTo>
                    <a:pt x="10987" y="4268"/>
                    <a:pt x="11047" y="4191"/>
                    <a:pt x="11070" y="4101"/>
                  </a:cubicBezTo>
                  <a:cubicBezTo>
                    <a:pt x="11078" y="4104"/>
                    <a:pt x="11086" y="4107"/>
                    <a:pt x="11093" y="4111"/>
                  </a:cubicBezTo>
                  <a:lnTo>
                    <a:pt x="11094" y="4112"/>
                  </a:lnTo>
                  <a:lnTo>
                    <a:pt x="11094" y="4073"/>
                  </a:lnTo>
                  <a:cubicBezTo>
                    <a:pt x="11089" y="4071"/>
                    <a:pt x="11083" y="4069"/>
                    <a:pt x="11077" y="4067"/>
                  </a:cubicBezTo>
                  <a:cubicBezTo>
                    <a:pt x="11084" y="4014"/>
                    <a:pt x="11079" y="3958"/>
                    <a:pt x="11057" y="3905"/>
                  </a:cubicBezTo>
                  <a:cubicBezTo>
                    <a:pt x="11007" y="3779"/>
                    <a:pt x="10867" y="3719"/>
                    <a:pt x="10745" y="3771"/>
                  </a:cubicBezTo>
                  <a:cubicBezTo>
                    <a:pt x="10727" y="3780"/>
                    <a:pt x="10710" y="3791"/>
                    <a:pt x="10695" y="3804"/>
                  </a:cubicBezTo>
                  <a:cubicBezTo>
                    <a:pt x="10668" y="3823"/>
                    <a:pt x="10650" y="3826"/>
                    <a:pt x="10642" y="3821"/>
                  </a:cubicBezTo>
                  <a:cubicBezTo>
                    <a:pt x="10636" y="3818"/>
                    <a:pt x="10635" y="3809"/>
                    <a:pt x="10635" y="3805"/>
                  </a:cubicBezTo>
                  <a:cubicBezTo>
                    <a:pt x="10636" y="3784"/>
                    <a:pt x="10655" y="3754"/>
                    <a:pt x="10695" y="3735"/>
                  </a:cubicBezTo>
                  <a:cubicBezTo>
                    <a:pt x="10770" y="3700"/>
                    <a:pt x="10865" y="3702"/>
                    <a:pt x="10945" y="3740"/>
                  </a:cubicBezTo>
                  <a:cubicBezTo>
                    <a:pt x="11013" y="3773"/>
                    <a:pt x="11061" y="3828"/>
                    <a:pt x="11080" y="3895"/>
                  </a:cubicBezTo>
                  <a:cubicBezTo>
                    <a:pt x="11082" y="3903"/>
                    <a:pt x="11088" y="3907"/>
                    <a:pt x="11094" y="3908"/>
                  </a:cubicBezTo>
                  <a:lnTo>
                    <a:pt x="11094" y="3841"/>
                  </a:lnTo>
                  <a:lnTo>
                    <a:pt x="11094" y="3841"/>
                  </a:lnTo>
                  <a:cubicBezTo>
                    <a:pt x="11067" y="3785"/>
                    <a:pt x="11020" y="3738"/>
                    <a:pt x="10959" y="3709"/>
                  </a:cubicBezTo>
                  <a:cubicBezTo>
                    <a:pt x="10954" y="3707"/>
                    <a:pt x="10950" y="3705"/>
                    <a:pt x="10945" y="3703"/>
                  </a:cubicBezTo>
                  <a:lnTo>
                    <a:pt x="11094" y="3703"/>
                  </a:lnTo>
                  <a:lnTo>
                    <a:pt x="11094" y="3669"/>
                  </a:lnTo>
                  <a:lnTo>
                    <a:pt x="774" y="3669"/>
                  </a:lnTo>
                  <a:lnTo>
                    <a:pt x="724" y="3669"/>
                  </a:lnTo>
                  <a:lnTo>
                    <a:pt x="724" y="3565"/>
                  </a:lnTo>
                  <a:lnTo>
                    <a:pt x="923" y="3565"/>
                  </a:lnTo>
                  <a:lnTo>
                    <a:pt x="1130" y="3565"/>
                  </a:lnTo>
                  <a:lnTo>
                    <a:pt x="1538" y="3565"/>
                  </a:lnTo>
                  <a:lnTo>
                    <a:pt x="1745" y="3565"/>
                  </a:lnTo>
                  <a:lnTo>
                    <a:pt x="2153" y="3565"/>
                  </a:lnTo>
                  <a:lnTo>
                    <a:pt x="2360" y="3565"/>
                  </a:lnTo>
                  <a:lnTo>
                    <a:pt x="2768" y="3565"/>
                  </a:lnTo>
                  <a:lnTo>
                    <a:pt x="2975" y="3565"/>
                  </a:lnTo>
                  <a:lnTo>
                    <a:pt x="3382" y="3565"/>
                  </a:lnTo>
                  <a:lnTo>
                    <a:pt x="3590" y="3565"/>
                  </a:lnTo>
                  <a:lnTo>
                    <a:pt x="3997" y="3565"/>
                  </a:lnTo>
                  <a:lnTo>
                    <a:pt x="4204" y="3565"/>
                  </a:lnTo>
                  <a:lnTo>
                    <a:pt x="4612" y="3565"/>
                  </a:lnTo>
                  <a:lnTo>
                    <a:pt x="4819" y="3565"/>
                  </a:lnTo>
                  <a:lnTo>
                    <a:pt x="5227" y="3565"/>
                  </a:lnTo>
                  <a:lnTo>
                    <a:pt x="5434" y="3565"/>
                  </a:lnTo>
                  <a:lnTo>
                    <a:pt x="5841" y="3565"/>
                  </a:lnTo>
                  <a:lnTo>
                    <a:pt x="6049" y="3565"/>
                  </a:lnTo>
                  <a:lnTo>
                    <a:pt x="6456" y="3565"/>
                  </a:lnTo>
                  <a:lnTo>
                    <a:pt x="6663" y="3565"/>
                  </a:lnTo>
                  <a:lnTo>
                    <a:pt x="7071" y="3565"/>
                  </a:lnTo>
                  <a:lnTo>
                    <a:pt x="7278" y="3565"/>
                  </a:lnTo>
                  <a:lnTo>
                    <a:pt x="7686" y="3565"/>
                  </a:lnTo>
                  <a:lnTo>
                    <a:pt x="7893" y="3565"/>
                  </a:lnTo>
                  <a:lnTo>
                    <a:pt x="8300" y="3565"/>
                  </a:lnTo>
                  <a:lnTo>
                    <a:pt x="8508" y="3565"/>
                  </a:lnTo>
                  <a:lnTo>
                    <a:pt x="8915" y="3565"/>
                  </a:lnTo>
                  <a:lnTo>
                    <a:pt x="9122" y="3565"/>
                  </a:lnTo>
                  <a:lnTo>
                    <a:pt x="9530" y="3565"/>
                  </a:lnTo>
                  <a:lnTo>
                    <a:pt x="9737" y="3565"/>
                  </a:lnTo>
                  <a:lnTo>
                    <a:pt x="10145" y="3565"/>
                  </a:lnTo>
                  <a:lnTo>
                    <a:pt x="10352" y="3565"/>
                  </a:lnTo>
                  <a:lnTo>
                    <a:pt x="10759" y="3565"/>
                  </a:lnTo>
                  <a:lnTo>
                    <a:pt x="10967" y="3565"/>
                  </a:lnTo>
                  <a:lnTo>
                    <a:pt x="11094" y="3565"/>
                  </a:lnTo>
                  <a:lnTo>
                    <a:pt x="11094" y="3524"/>
                  </a:lnTo>
                  <a:lnTo>
                    <a:pt x="10967" y="3524"/>
                  </a:lnTo>
                  <a:lnTo>
                    <a:pt x="10967" y="3432"/>
                  </a:lnTo>
                  <a:lnTo>
                    <a:pt x="11017" y="3432"/>
                  </a:lnTo>
                  <a:lnTo>
                    <a:pt x="11017" y="3342"/>
                  </a:lnTo>
                  <a:lnTo>
                    <a:pt x="11094" y="3342"/>
                  </a:lnTo>
                  <a:lnTo>
                    <a:pt x="11094" y="3301"/>
                  </a:lnTo>
                  <a:lnTo>
                    <a:pt x="261" y="3301"/>
                  </a:lnTo>
                  <a:lnTo>
                    <a:pt x="261" y="3197"/>
                  </a:lnTo>
                  <a:lnTo>
                    <a:pt x="11094" y="3197"/>
                  </a:lnTo>
                  <a:lnTo>
                    <a:pt x="11094" y="3163"/>
                  </a:lnTo>
                  <a:lnTo>
                    <a:pt x="228" y="3163"/>
                  </a:lnTo>
                  <a:lnTo>
                    <a:pt x="217" y="3163"/>
                  </a:lnTo>
                  <a:lnTo>
                    <a:pt x="217" y="3083"/>
                  </a:lnTo>
                  <a:lnTo>
                    <a:pt x="11094" y="3083"/>
                  </a:lnTo>
                  <a:lnTo>
                    <a:pt x="11094" y="3049"/>
                  </a:lnTo>
                  <a:lnTo>
                    <a:pt x="184" y="3049"/>
                  </a:lnTo>
                  <a:lnTo>
                    <a:pt x="129" y="3049"/>
                  </a:lnTo>
                  <a:lnTo>
                    <a:pt x="129" y="2945"/>
                  </a:lnTo>
                  <a:lnTo>
                    <a:pt x="11094" y="2945"/>
                  </a:lnTo>
                  <a:lnTo>
                    <a:pt x="11094" y="2911"/>
                  </a:lnTo>
                  <a:close/>
                  <a:moveTo>
                    <a:pt x="11094" y="4279"/>
                  </a:moveTo>
                  <a:lnTo>
                    <a:pt x="11094" y="4235"/>
                  </a:lnTo>
                  <a:cubicBezTo>
                    <a:pt x="11093" y="4232"/>
                    <a:pt x="11092" y="4229"/>
                    <a:pt x="11092" y="4225"/>
                  </a:cubicBezTo>
                  <a:cubicBezTo>
                    <a:pt x="11092" y="4221"/>
                    <a:pt x="11093" y="4218"/>
                    <a:pt x="11094" y="4215"/>
                  </a:cubicBezTo>
                  <a:lnTo>
                    <a:pt x="11094" y="4171"/>
                  </a:lnTo>
                  <a:cubicBezTo>
                    <a:pt x="11074" y="4180"/>
                    <a:pt x="11059" y="4201"/>
                    <a:pt x="11059" y="4225"/>
                  </a:cubicBezTo>
                  <a:cubicBezTo>
                    <a:pt x="11059" y="4249"/>
                    <a:pt x="11074" y="4270"/>
                    <a:pt x="11094" y="4279"/>
                  </a:cubicBezTo>
                  <a:close/>
                  <a:moveTo>
                    <a:pt x="791" y="14701"/>
                  </a:moveTo>
                  <a:lnTo>
                    <a:pt x="817" y="14701"/>
                  </a:lnTo>
                  <a:lnTo>
                    <a:pt x="2403" y="14701"/>
                  </a:lnTo>
                  <a:lnTo>
                    <a:pt x="2429" y="14701"/>
                  </a:lnTo>
                  <a:lnTo>
                    <a:pt x="2429" y="14876"/>
                  </a:lnTo>
                  <a:lnTo>
                    <a:pt x="791" y="14876"/>
                  </a:lnTo>
                  <a:lnTo>
                    <a:pt x="791" y="14701"/>
                  </a:lnTo>
                  <a:close/>
                  <a:moveTo>
                    <a:pt x="850" y="14581"/>
                  </a:moveTo>
                  <a:lnTo>
                    <a:pt x="1019" y="14581"/>
                  </a:lnTo>
                  <a:lnTo>
                    <a:pt x="2201" y="14581"/>
                  </a:lnTo>
                  <a:lnTo>
                    <a:pt x="2370" y="14581"/>
                  </a:lnTo>
                  <a:lnTo>
                    <a:pt x="2370" y="14666"/>
                  </a:lnTo>
                  <a:lnTo>
                    <a:pt x="850" y="14666"/>
                  </a:lnTo>
                  <a:lnTo>
                    <a:pt x="850" y="14581"/>
                  </a:lnTo>
                  <a:close/>
                  <a:moveTo>
                    <a:pt x="867" y="13994"/>
                  </a:moveTo>
                  <a:lnTo>
                    <a:pt x="1025" y="13994"/>
                  </a:lnTo>
                  <a:lnTo>
                    <a:pt x="1022" y="14327"/>
                  </a:lnTo>
                  <a:lnTo>
                    <a:pt x="954" y="14327"/>
                  </a:lnTo>
                  <a:lnTo>
                    <a:pt x="954" y="14481"/>
                  </a:lnTo>
                  <a:lnTo>
                    <a:pt x="1020" y="14481"/>
                  </a:lnTo>
                  <a:lnTo>
                    <a:pt x="1020" y="14547"/>
                  </a:lnTo>
                  <a:lnTo>
                    <a:pt x="869" y="14547"/>
                  </a:lnTo>
                  <a:lnTo>
                    <a:pt x="867" y="13994"/>
                  </a:lnTo>
                  <a:close/>
                  <a:moveTo>
                    <a:pt x="791" y="13896"/>
                  </a:moveTo>
                  <a:lnTo>
                    <a:pt x="1027" y="13896"/>
                  </a:lnTo>
                  <a:lnTo>
                    <a:pt x="1026" y="13959"/>
                  </a:lnTo>
                  <a:lnTo>
                    <a:pt x="791" y="13959"/>
                  </a:lnTo>
                  <a:lnTo>
                    <a:pt x="791" y="13896"/>
                  </a:lnTo>
                  <a:close/>
                  <a:moveTo>
                    <a:pt x="659" y="13862"/>
                  </a:moveTo>
                  <a:lnTo>
                    <a:pt x="659" y="13798"/>
                  </a:lnTo>
                  <a:lnTo>
                    <a:pt x="1028" y="13798"/>
                  </a:lnTo>
                  <a:lnTo>
                    <a:pt x="1027" y="13862"/>
                  </a:lnTo>
                  <a:lnTo>
                    <a:pt x="758" y="13862"/>
                  </a:lnTo>
                  <a:lnTo>
                    <a:pt x="659" y="13862"/>
                  </a:lnTo>
                  <a:close/>
                  <a:moveTo>
                    <a:pt x="855" y="8678"/>
                  </a:moveTo>
                  <a:lnTo>
                    <a:pt x="1082" y="8678"/>
                  </a:lnTo>
                  <a:lnTo>
                    <a:pt x="1028" y="13764"/>
                  </a:lnTo>
                  <a:lnTo>
                    <a:pt x="867" y="13764"/>
                  </a:lnTo>
                  <a:lnTo>
                    <a:pt x="855" y="8678"/>
                  </a:lnTo>
                  <a:close/>
                  <a:moveTo>
                    <a:pt x="732" y="8581"/>
                  </a:moveTo>
                  <a:lnTo>
                    <a:pt x="1083" y="8581"/>
                  </a:lnTo>
                  <a:lnTo>
                    <a:pt x="1082" y="8644"/>
                  </a:lnTo>
                  <a:lnTo>
                    <a:pt x="732" y="8644"/>
                  </a:lnTo>
                  <a:lnTo>
                    <a:pt x="732" y="8581"/>
                  </a:lnTo>
                  <a:close/>
                  <a:moveTo>
                    <a:pt x="854" y="8234"/>
                  </a:moveTo>
                  <a:lnTo>
                    <a:pt x="1087" y="8234"/>
                  </a:lnTo>
                  <a:lnTo>
                    <a:pt x="1083" y="8546"/>
                  </a:lnTo>
                  <a:lnTo>
                    <a:pt x="855" y="8546"/>
                  </a:lnTo>
                  <a:lnTo>
                    <a:pt x="854" y="8234"/>
                  </a:lnTo>
                  <a:close/>
                  <a:moveTo>
                    <a:pt x="732" y="8136"/>
                  </a:moveTo>
                  <a:lnTo>
                    <a:pt x="1088" y="8136"/>
                  </a:lnTo>
                  <a:lnTo>
                    <a:pt x="1087" y="8199"/>
                  </a:lnTo>
                  <a:lnTo>
                    <a:pt x="732" y="8199"/>
                  </a:lnTo>
                  <a:lnTo>
                    <a:pt x="732" y="8136"/>
                  </a:lnTo>
                  <a:close/>
                  <a:moveTo>
                    <a:pt x="847" y="5418"/>
                  </a:moveTo>
                  <a:cubicBezTo>
                    <a:pt x="864" y="5436"/>
                    <a:pt x="885" y="5452"/>
                    <a:pt x="911" y="5463"/>
                  </a:cubicBezTo>
                  <a:cubicBezTo>
                    <a:pt x="997" y="5500"/>
                    <a:pt x="1048" y="5482"/>
                    <a:pt x="1074" y="5459"/>
                  </a:cubicBezTo>
                  <a:cubicBezTo>
                    <a:pt x="1107" y="5433"/>
                    <a:pt x="1122" y="5386"/>
                    <a:pt x="1115" y="5338"/>
                  </a:cubicBezTo>
                  <a:cubicBezTo>
                    <a:pt x="1108" y="5294"/>
                    <a:pt x="1084" y="5259"/>
                    <a:pt x="1049" y="5246"/>
                  </a:cubicBezTo>
                  <a:cubicBezTo>
                    <a:pt x="991" y="5223"/>
                    <a:pt x="945" y="5248"/>
                    <a:pt x="930" y="5282"/>
                  </a:cubicBezTo>
                  <a:cubicBezTo>
                    <a:pt x="918" y="5311"/>
                    <a:pt x="925" y="5355"/>
                    <a:pt x="984" y="5386"/>
                  </a:cubicBezTo>
                  <a:lnTo>
                    <a:pt x="999" y="5355"/>
                  </a:lnTo>
                  <a:cubicBezTo>
                    <a:pt x="967" y="5339"/>
                    <a:pt x="952" y="5315"/>
                    <a:pt x="961" y="5296"/>
                  </a:cubicBezTo>
                  <a:cubicBezTo>
                    <a:pt x="969" y="5276"/>
                    <a:pt x="999" y="5263"/>
                    <a:pt x="1038" y="5278"/>
                  </a:cubicBezTo>
                  <a:cubicBezTo>
                    <a:pt x="1061" y="5287"/>
                    <a:pt x="1078" y="5312"/>
                    <a:pt x="1082" y="5344"/>
                  </a:cubicBezTo>
                  <a:cubicBezTo>
                    <a:pt x="1087" y="5372"/>
                    <a:pt x="1082" y="5410"/>
                    <a:pt x="1054" y="5432"/>
                  </a:cubicBezTo>
                  <a:cubicBezTo>
                    <a:pt x="1025" y="5456"/>
                    <a:pt x="980" y="5456"/>
                    <a:pt x="924" y="5431"/>
                  </a:cubicBezTo>
                  <a:cubicBezTo>
                    <a:pt x="883" y="5413"/>
                    <a:pt x="856" y="5385"/>
                    <a:pt x="847" y="5351"/>
                  </a:cubicBezTo>
                  <a:lnTo>
                    <a:pt x="847" y="5293"/>
                  </a:lnTo>
                  <a:cubicBezTo>
                    <a:pt x="864" y="5223"/>
                    <a:pt x="941" y="5151"/>
                    <a:pt x="1057" y="5148"/>
                  </a:cubicBezTo>
                  <a:cubicBezTo>
                    <a:pt x="1091" y="5147"/>
                    <a:pt x="1241" y="5180"/>
                    <a:pt x="1288" y="5282"/>
                  </a:cubicBezTo>
                  <a:cubicBezTo>
                    <a:pt x="1324" y="5359"/>
                    <a:pt x="1293" y="5458"/>
                    <a:pt x="1197" y="5577"/>
                  </a:cubicBezTo>
                  <a:cubicBezTo>
                    <a:pt x="1194" y="5581"/>
                    <a:pt x="1192" y="5586"/>
                    <a:pt x="1194" y="5592"/>
                  </a:cubicBezTo>
                  <a:lnTo>
                    <a:pt x="1229" y="5767"/>
                  </a:lnTo>
                  <a:lnTo>
                    <a:pt x="1170" y="5767"/>
                  </a:lnTo>
                  <a:cubicBezTo>
                    <a:pt x="1153" y="5736"/>
                    <a:pt x="1142" y="5709"/>
                    <a:pt x="1134" y="5683"/>
                  </a:cubicBezTo>
                  <a:cubicBezTo>
                    <a:pt x="1134" y="5681"/>
                    <a:pt x="1133" y="5679"/>
                    <a:pt x="1132" y="5676"/>
                  </a:cubicBezTo>
                  <a:cubicBezTo>
                    <a:pt x="1102" y="5567"/>
                    <a:pt x="1146" y="5502"/>
                    <a:pt x="1184" y="5447"/>
                  </a:cubicBezTo>
                  <a:cubicBezTo>
                    <a:pt x="1210" y="5409"/>
                    <a:pt x="1233" y="5375"/>
                    <a:pt x="1224" y="5336"/>
                  </a:cubicBezTo>
                  <a:cubicBezTo>
                    <a:pt x="1215" y="5300"/>
                    <a:pt x="1180" y="5267"/>
                    <a:pt x="1108" y="5229"/>
                  </a:cubicBezTo>
                  <a:lnTo>
                    <a:pt x="1093" y="5260"/>
                  </a:lnTo>
                  <a:cubicBezTo>
                    <a:pt x="1154" y="5292"/>
                    <a:pt x="1186" y="5320"/>
                    <a:pt x="1192" y="5345"/>
                  </a:cubicBezTo>
                  <a:cubicBezTo>
                    <a:pt x="1197" y="5368"/>
                    <a:pt x="1179" y="5394"/>
                    <a:pt x="1157" y="5427"/>
                  </a:cubicBezTo>
                  <a:cubicBezTo>
                    <a:pt x="1130" y="5466"/>
                    <a:pt x="1099" y="5513"/>
                    <a:pt x="1091" y="5577"/>
                  </a:cubicBezTo>
                  <a:cubicBezTo>
                    <a:pt x="1061" y="5530"/>
                    <a:pt x="1026" y="5513"/>
                    <a:pt x="998" y="5507"/>
                  </a:cubicBezTo>
                  <a:cubicBezTo>
                    <a:pt x="942" y="5497"/>
                    <a:pt x="890" y="5532"/>
                    <a:pt x="865" y="5569"/>
                  </a:cubicBezTo>
                  <a:lnTo>
                    <a:pt x="892" y="5589"/>
                  </a:lnTo>
                  <a:cubicBezTo>
                    <a:pt x="911" y="5561"/>
                    <a:pt x="951" y="5534"/>
                    <a:pt x="992" y="5541"/>
                  </a:cubicBezTo>
                  <a:cubicBezTo>
                    <a:pt x="1040" y="5550"/>
                    <a:pt x="1078" y="5602"/>
                    <a:pt x="1101" y="5688"/>
                  </a:cubicBezTo>
                  <a:cubicBezTo>
                    <a:pt x="1108" y="5712"/>
                    <a:pt x="1118" y="5738"/>
                    <a:pt x="1133" y="5767"/>
                  </a:cubicBezTo>
                  <a:lnTo>
                    <a:pt x="976" y="5767"/>
                  </a:lnTo>
                  <a:lnTo>
                    <a:pt x="976" y="5885"/>
                  </a:lnTo>
                  <a:lnTo>
                    <a:pt x="1152" y="5885"/>
                  </a:lnTo>
                  <a:lnTo>
                    <a:pt x="1152" y="6171"/>
                  </a:lnTo>
                  <a:lnTo>
                    <a:pt x="1073" y="6171"/>
                  </a:lnTo>
                  <a:lnTo>
                    <a:pt x="1073" y="6303"/>
                  </a:lnTo>
                  <a:lnTo>
                    <a:pt x="1107" y="6303"/>
                  </a:lnTo>
                  <a:lnTo>
                    <a:pt x="1088" y="8102"/>
                  </a:lnTo>
                  <a:lnTo>
                    <a:pt x="854" y="8102"/>
                  </a:lnTo>
                  <a:lnTo>
                    <a:pt x="847" y="5418"/>
                  </a:lnTo>
                  <a:close/>
                  <a:moveTo>
                    <a:pt x="4681" y="5123"/>
                  </a:moveTo>
                  <a:cubicBezTo>
                    <a:pt x="4581" y="5150"/>
                    <a:pt x="4519" y="5223"/>
                    <a:pt x="4506" y="5295"/>
                  </a:cubicBezTo>
                  <a:cubicBezTo>
                    <a:pt x="4493" y="5368"/>
                    <a:pt x="4530" y="5431"/>
                    <a:pt x="4605" y="5463"/>
                  </a:cubicBezTo>
                  <a:cubicBezTo>
                    <a:pt x="4691" y="5500"/>
                    <a:pt x="4741" y="5482"/>
                    <a:pt x="4768" y="5459"/>
                  </a:cubicBezTo>
                  <a:cubicBezTo>
                    <a:pt x="4801" y="5433"/>
                    <a:pt x="4816" y="5386"/>
                    <a:pt x="4809" y="5338"/>
                  </a:cubicBezTo>
                  <a:cubicBezTo>
                    <a:pt x="4802" y="5294"/>
                    <a:pt x="4777" y="5259"/>
                    <a:pt x="4743" y="5246"/>
                  </a:cubicBezTo>
                  <a:cubicBezTo>
                    <a:pt x="4685" y="5223"/>
                    <a:pt x="4638" y="5248"/>
                    <a:pt x="4624" y="5282"/>
                  </a:cubicBezTo>
                  <a:cubicBezTo>
                    <a:pt x="4612" y="5311"/>
                    <a:pt x="4619" y="5355"/>
                    <a:pt x="4678" y="5386"/>
                  </a:cubicBezTo>
                  <a:lnTo>
                    <a:pt x="4693" y="5355"/>
                  </a:lnTo>
                  <a:cubicBezTo>
                    <a:pt x="4661" y="5339"/>
                    <a:pt x="4646" y="5315"/>
                    <a:pt x="4654" y="5296"/>
                  </a:cubicBezTo>
                  <a:cubicBezTo>
                    <a:pt x="4663" y="5276"/>
                    <a:pt x="4693" y="5263"/>
                    <a:pt x="4732" y="5278"/>
                  </a:cubicBezTo>
                  <a:cubicBezTo>
                    <a:pt x="4754" y="5287"/>
                    <a:pt x="4771" y="5312"/>
                    <a:pt x="4776" y="5344"/>
                  </a:cubicBezTo>
                  <a:cubicBezTo>
                    <a:pt x="4781" y="5372"/>
                    <a:pt x="4775" y="5410"/>
                    <a:pt x="4748" y="5432"/>
                  </a:cubicBezTo>
                  <a:cubicBezTo>
                    <a:pt x="4719" y="5456"/>
                    <a:pt x="4674" y="5456"/>
                    <a:pt x="4618" y="5431"/>
                  </a:cubicBezTo>
                  <a:cubicBezTo>
                    <a:pt x="4557" y="5405"/>
                    <a:pt x="4529" y="5358"/>
                    <a:pt x="4539" y="5302"/>
                  </a:cubicBezTo>
                  <a:cubicBezTo>
                    <a:pt x="4551" y="5230"/>
                    <a:pt x="4630" y="5151"/>
                    <a:pt x="4751" y="5148"/>
                  </a:cubicBezTo>
                  <a:cubicBezTo>
                    <a:pt x="4785" y="5147"/>
                    <a:pt x="4935" y="5180"/>
                    <a:pt x="4982" y="5282"/>
                  </a:cubicBezTo>
                  <a:cubicBezTo>
                    <a:pt x="5018" y="5359"/>
                    <a:pt x="4987" y="5458"/>
                    <a:pt x="4891" y="5577"/>
                  </a:cubicBezTo>
                  <a:cubicBezTo>
                    <a:pt x="4887" y="5581"/>
                    <a:pt x="4886" y="5586"/>
                    <a:pt x="4887" y="5592"/>
                  </a:cubicBezTo>
                  <a:lnTo>
                    <a:pt x="4923" y="5767"/>
                  </a:lnTo>
                  <a:lnTo>
                    <a:pt x="4864" y="5767"/>
                  </a:lnTo>
                  <a:cubicBezTo>
                    <a:pt x="4847" y="5736"/>
                    <a:pt x="4836" y="5709"/>
                    <a:pt x="4828" y="5683"/>
                  </a:cubicBezTo>
                  <a:cubicBezTo>
                    <a:pt x="4827" y="5681"/>
                    <a:pt x="4827" y="5679"/>
                    <a:pt x="4826" y="5676"/>
                  </a:cubicBezTo>
                  <a:cubicBezTo>
                    <a:pt x="4796" y="5567"/>
                    <a:pt x="4840" y="5502"/>
                    <a:pt x="4878" y="5447"/>
                  </a:cubicBezTo>
                  <a:cubicBezTo>
                    <a:pt x="4904" y="5409"/>
                    <a:pt x="4927" y="5375"/>
                    <a:pt x="4917" y="5336"/>
                  </a:cubicBezTo>
                  <a:cubicBezTo>
                    <a:pt x="4909" y="5300"/>
                    <a:pt x="4873" y="5267"/>
                    <a:pt x="4802" y="5229"/>
                  </a:cubicBezTo>
                  <a:lnTo>
                    <a:pt x="4787" y="5260"/>
                  </a:lnTo>
                  <a:cubicBezTo>
                    <a:pt x="4847" y="5292"/>
                    <a:pt x="4879" y="5320"/>
                    <a:pt x="4885" y="5345"/>
                  </a:cubicBezTo>
                  <a:cubicBezTo>
                    <a:pt x="4891" y="5368"/>
                    <a:pt x="4873" y="5394"/>
                    <a:pt x="4851" y="5427"/>
                  </a:cubicBezTo>
                  <a:cubicBezTo>
                    <a:pt x="4824" y="5466"/>
                    <a:pt x="4792" y="5513"/>
                    <a:pt x="4784" y="5577"/>
                  </a:cubicBezTo>
                  <a:cubicBezTo>
                    <a:pt x="4754" y="5530"/>
                    <a:pt x="4720" y="5513"/>
                    <a:pt x="4692" y="5507"/>
                  </a:cubicBezTo>
                  <a:cubicBezTo>
                    <a:pt x="4636" y="5497"/>
                    <a:pt x="4583" y="5532"/>
                    <a:pt x="4559" y="5569"/>
                  </a:cubicBezTo>
                  <a:lnTo>
                    <a:pt x="4586" y="5589"/>
                  </a:lnTo>
                  <a:cubicBezTo>
                    <a:pt x="4605" y="5561"/>
                    <a:pt x="4644" y="5534"/>
                    <a:pt x="4686" y="5541"/>
                  </a:cubicBezTo>
                  <a:cubicBezTo>
                    <a:pt x="4733" y="5550"/>
                    <a:pt x="4772" y="5602"/>
                    <a:pt x="4794" y="5688"/>
                  </a:cubicBezTo>
                  <a:cubicBezTo>
                    <a:pt x="4801" y="5712"/>
                    <a:pt x="4812" y="5738"/>
                    <a:pt x="4826" y="5767"/>
                  </a:cubicBezTo>
                  <a:lnTo>
                    <a:pt x="4670" y="5767"/>
                  </a:lnTo>
                  <a:lnTo>
                    <a:pt x="4670" y="5885"/>
                  </a:lnTo>
                  <a:lnTo>
                    <a:pt x="4846" y="5885"/>
                  </a:lnTo>
                  <a:lnTo>
                    <a:pt x="4846" y="6171"/>
                  </a:lnTo>
                  <a:lnTo>
                    <a:pt x="4766" y="6171"/>
                  </a:lnTo>
                  <a:lnTo>
                    <a:pt x="4766" y="6303"/>
                  </a:lnTo>
                  <a:lnTo>
                    <a:pt x="4801" y="6303"/>
                  </a:lnTo>
                  <a:lnTo>
                    <a:pt x="4782" y="8102"/>
                  </a:lnTo>
                  <a:lnTo>
                    <a:pt x="4314" y="8102"/>
                  </a:lnTo>
                  <a:lnTo>
                    <a:pt x="4314" y="5673"/>
                  </a:lnTo>
                  <a:lnTo>
                    <a:pt x="2600" y="5673"/>
                  </a:lnTo>
                  <a:lnTo>
                    <a:pt x="2600" y="8102"/>
                  </a:lnTo>
                  <a:lnTo>
                    <a:pt x="2132" y="8102"/>
                  </a:lnTo>
                  <a:lnTo>
                    <a:pt x="2113" y="6303"/>
                  </a:lnTo>
                  <a:lnTo>
                    <a:pt x="2147" y="6303"/>
                  </a:lnTo>
                  <a:lnTo>
                    <a:pt x="2147" y="6171"/>
                  </a:lnTo>
                  <a:lnTo>
                    <a:pt x="2068" y="6171"/>
                  </a:lnTo>
                  <a:lnTo>
                    <a:pt x="2068" y="5885"/>
                  </a:lnTo>
                  <a:lnTo>
                    <a:pt x="2244" y="5885"/>
                  </a:lnTo>
                  <a:lnTo>
                    <a:pt x="2244" y="5767"/>
                  </a:lnTo>
                  <a:lnTo>
                    <a:pt x="2088" y="5767"/>
                  </a:lnTo>
                  <a:cubicBezTo>
                    <a:pt x="2102" y="5738"/>
                    <a:pt x="2112" y="5712"/>
                    <a:pt x="2119" y="5687"/>
                  </a:cubicBezTo>
                  <a:cubicBezTo>
                    <a:pt x="2142" y="5602"/>
                    <a:pt x="2180" y="5550"/>
                    <a:pt x="2228" y="5541"/>
                  </a:cubicBezTo>
                  <a:cubicBezTo>
                    <a:pt x="2270" y="5534"/>
                    <a:pt x="2309" y="5561"/>
                    <a:pt x="2328" y="5589"/>
                  </a:cubicBezTo>
                  <a:lnTo>
                    <a:pt x="2355" y="5569"/>
                  </a:lnTo>
                  <a:cubicBezTo>
                    <a:pt x="2330" y="5532"/>
                    <a:pt x="2278" y="5497"/>
                    <a:pt x="2222" y="5507"/>
                  </a:cubicBezTo>
                  <a:cubicBezTo>
                    <a:pt x="2194" y="5513"/>
                    <a:pt x="2159" y="5530"/>
                    <a:pt x="2129" y="5577"/>
                  </a:cubicBezTo>
                  <a:cubicBezTo>
                    <a:pt x="2121" y="5513"/>
                    <a:pt x="2090" y="5466"/>
                    <a:pt x="2063" y="5427"/>
                  </a:cubicBezTo>
                  <a:cubicBezTo>
                    <a:pt x="2041" y="5394"/>
                    <a:pt x="2023" y="5368"/>
                    <a:pt x="2028" y="5345"/>
                  </a:cubicBezTo>
                  <a:cubicBezTo>
                    <a:pt x="2034" y="5320"/>
                    <a:pt x="2067" y="5292"/>
                    <a:pt x="2127" y="5260"/>
                  </a:cubicBezTo>
                  <a:lnTo>
                    <a:pt x="2112" y="5229"/>
                  </a:lnTo>
                  <a:cubicBezTo>
                    <a:pt x="2040" y="5267"/>
                    <a:pt x="2005" y="5300"/>
                    <a:pt x="1996" y="5336"/>
                  </a:cubicBezTo>
                  <a:cubicBezTo>
                    <a:pt x="1987" y="5375"/>
                    <a:pt x="2010" y="5409"/>
                    <a:pt x="2036" y="5447"/>
                  </a:cubicBezTo>
                  <a:cubicBezTo>
                    <a:pt x="2074" y="5502"/>
                    <a:pt x="2118" y="5567"/>
                    <a:pt x="2088" y="5676"/>
                  </a:cubicBezTo>
                  <a:cubicBezTo>
                    <a:pt x="2087" y="5678"/>
                    <a:pt x="2087" y="5681"/>
                    <a:pt x="2086" y="5684"/>
                  </a:cubicBezTo>
                  <a:cubicBezTo>
                    <a:pt x="2078" y="5709"/>
                    <a:pt x="2067" y="5736"/>
                    <a:pt x="2050" y="5767"/>
                  </a:cubicBezTo>
                  <a:lnTo>
                    <a:pt x="1991" y="5767"/>
                  </a:lnTo>
                  <a:lnTo>
                    <a:pt x="2027" y="5592"/>
                  </a:lnTo>
                  <a:cubicBezTo>
                    <a:pt x="2028" y="5586"/>
                    <a:pt x="2026" y="5581"/>
                    <a:pt x="2023" y="5577"/>
                  </a:cubicBezTo>
                  <a:cubicBezTo>
                    <a:pt x="1927" y="5458"/>
                    <a:pt x="1896" y="5359"/>
                    <a:pt x="1932" y="5282"/>
                  </a:cubicBezTo>
                  <a:cubicBezTo>
                    <a:pt x="1979" y="5179"/>
                    <a:pt x="2130" y="5148"/>
                    <a:pt x="2163" y="5148"/>
                  </a:cubicBezTo>
                  <a:cubicBezTo>
                    <a:pt x="2284" y="5151"/>
                    <a:pt x="2363" y="5230"/>
                    <a:pt x="2375" y="5302"/>
                  </a:cubicBezTo>
                  <a:cubicBezTo>
                    <a:pt x="2385" y="5358"/>
                    <a:pt x="2356" y="5405"/>
                    <a:pt x="2296" y="5431"/>
                  </a:cubicBezTo>
                  <a:cubicBezTo>
                    <a:pt x="2240" y="5456"/>
                    <a:pt x="2195" y="5456"/>
                    <a:pt x="2166" y="5432"/>
                  </a:cubicBezTo>
                  <a:cubicBezTo>
                    <a:pt x="2139" y="5410"/>
                    <a:pt x="2133" y="5372"/>
                    <a:pt x="2138" y="5344"/>
                  </a:cubicBezTo>
                  <a:cubicBezTo>
                    <a:pt x="2142" y="5312"/>
                    <a:pt x="2160" y="5287"/>
                    <a:pt x="2182" y="5278"/>
                  </a:cubicBezTo>
                  <a:cubicBezTo>
                    <a:pt x="2221" y="5263"/>
                    <a:pt x="2251" y="5276"/>
                    <a:pt x="2259" y="5296"/>
                  </a:cubicBezTo>
                  <a:cubicBezTo>
                    <a:pt x="2268" y="5315"/>
                    <a:pt x="2253" y="5339"/>
                    <a:pt x="2221" y="5355"/>
                  </a:cubicBezTo>
                  <a:lnTo>
                    <a:pt x="2236" y="5386"/>
                  </a:lnTo>
                  <a:cubicBezTo>
                    <a:pt x="2295" y="5355"/>
                    <a:pt x="2302" y="5311"/>
                    <a:pt x="2290" y="5282"/>
                  </a:cubicBezTo>
                  <a:cubicBezTo>
                    <a:pt x="2275" y="5248"/>
                    <a:pt x="2229" y="5223"/>
                    <a:pt x="2171" y="5246"/>
                  </a:cubicBezTo>
                  <a:cubicBezTo>
                    <a:pt x="2136" y="5259"/>
                    <a:pt x="2112" y="5294"/>
                    <a:pt x="2105" y="5338"/>
                  </a:cubicBezTo>
                  <a:cubicBezTo>
                    <a:pt x="2098" y="5386"/>
                    <a:pt x="2113" y="5433"/>
                    <a:pt x="2146" y="5459"/>
                  </a:cubicBezTo>
                  <a:cubicBezTo>
                    <a:pt x="2173" y="5482"/>
                    <a:pt x="2223" y="5500"/>
                    <a:pt x="2309" y="5463"/>
                  </a:cubicBezTo>
                  <a:cubicBezTo>
                    <a:pt x="2384" y="5431"/>
                    <a:pt x="2421" y="5368"/>
                    <a:pt x="2408" y="5295"/>
                  </a:cubicBezTo>
                  <a:cubicBezTo>
                    <a:pt x="2395" y="5223"/>
                    <a:pt x="2333" y="5150"/>
                    <a:pt x="2233" y="5123"/>
                  </a:cubicBezTo>
                  <a:lnTo>
                    <a:pt x="2363" y="5123"/>
                  </a:lnTo>
                  <a:lnTo>
                    <a:pt x="2363" y="5022"/>
                  </a:lnTo>
                  <a:lnTo>
                    <a:pt x="4551" y="5022"/>
                  </a:lnTo>
                  <a:lnTo>
                    <a:pt x="4551" y="5123"/>
                  </a:lnTo>
                  <a:lnTo>
                    <a:pt x="4681" y="5123"/>
                  </a:lnTo>
                  <a:close/>
                  <a:moveTo>
                    <a:pt x="8374" y="5123"/>
                  </a:moveTo>
                  <a:cubicBezTo>
                    <a:pt x="8275" y="5150"/>
                    <a:pt x="8213" y="5223"/>
                    <a:pt x="8200" y="5295"/>
                  </a:cubicBezTo>
                  <a:cubicBezTo>
                    <a:pt x="8187" y="5368"/>
                    <a:pt x="8224" y="5431"/>
                    <a:pt x="8299" y="5463"/>
                  </a:cubicBezTo>
                  <a:cubicBezTo>
                    <a:pt x="8385" y="5500"/>
                    <a:pt x="8435" y="5482"/>
                    <a:pt x="8462" y="5459"/>
                  </a:cubicBezTo>
                  <a:cubicBezTo>
                    <a:pt x="8494" y="5433"/>
                    <a:pt x="8510" y="5386"/>
                    <a:pt x="8503" y="5338"/>
                  </a:cubicBezTo>
                  <a:cubicBezTo>
                    <a:pt x="8496" y="5294"/>
                    <a:pt x="8471" y="5259"/>
                    <a:pt x="8437" y="5246"/>
                  </a:cubicBezTo>
                  <a:cubicBezTo>
                    <a:pt x="8379" y="5223"/>
                    <a:pt x="8332" y="5248"/>
                    <a:pt x="8318" y="5282"/>
                  </a:cubicBezTo>
                  <a:cubicBezTo>
                    <a:pt x="8306" y="5311"/>
                    <a:pt x="8313" y="5355"/>
                    <a:pt x="8371" y="5386"/>
                  </a:cubicBezTo>
                  <a:lnTo>
                    <a:pt x="8386" y="5355"/>
                  </a:lnTo>
                  <a:cubicBezTo>
                    <a:pt x="8355" y="5339"/>
                    <a:pt x="8340" y="5315"/>
                    <a:pt x="8348" y="5296"/>
                  </a:cubicBezTo>
                  <a:cubicBezTo>
                    <a:pt x="8356" y="5276"/>
                    <a:pt x="8386" y="5263"/>
                    <a:pt x="8425" y="5278"/>
                  </a:cubicBezTo>
                  <a:cubicBezTo>
                    <a:pt x="8448" y="5287"/>
                    <a:pt x="8465" y="5312"/>
                    <a:pt x="8470" y="5344"/>
                  </a:cubicBezTo>
                  <a:cubicBezTo>
                    <a:pt x="8474" y="5372"/>
                    <a:pt x="8469" y="5410"/>
                    <a:pt x="8441" y="5432"/>
                  </a:cubicBezTo>
                  <a:cubicBezTo>
                    <a:pt x="8413" y="5456"/>
                    <a:pt x="8368" y="5456"/>
                    <a:pt x="8312" y="5431"/>
                  </a:cubicBezTo>
                  <a:cubicBezTo>
                    <a:pt x="8251" y="5405"/>
                    <a:pt x="8222" y="5358"/>
                    <a:pt x="8232" y="5302"/>
                  </a:cubicBezTo>
                  <a:cubicBezTo>
                    <a:pt x="8245" y="5230"/>
                    <a:pt x="8324" y="5151"/>
                    <a:pt x="8445" y="5148"/>
                  </a:cubicBezTo>
                  <a:cubicBezTo>
                    <a:pt x="8479" y="5147"/>
                    <a:pt x="8629" y="5179"/>
                    <a:pt x="8676" y="5282"/>
                  </a:cubicBezTo>
                  <a:cubicBezTo>
                    <a:pt x="8711" y="5359"/>
                    <a:pt x="8681" y="5458"/>
                    <a:pt x="8585" y="5577"/>
                  </a:cubicBezTo>
                  <a:cubicBezTo>
                    <a:pt x="8581" y="5581"/>
                    <a:pt x="8580" y="5586"/>
                    <a:pt x="8581" y="5592"/>
                  </a:cubicBezTo>
                  <a:lnTo>
                    <a:pt x="8617" y="5767"/>
                  </a:lnTo>
                  <a:lnTo>
                    <a:pt x="8557" y="5767"/>
                  </a:lnTo>
                  <a:cubicBezTo>
                    <a:pt x="8541" y="5736"/>
                    <a:pt x="8529" y="5709"/>
                    <a:pt x="8522" y="5683"/>
                  </a:cubicBezTo>
                  <a:cubicBezTo>
                    <a:pt x="8521" y="5681"/>
                    <a:pt x="8520" y="5679"/>
                    <a:pt x="8520" y="5676"/>
                  </a:cubicBezTo>
                  <a:cubicBezTo>
                    <a:pt x="8489" y="5567"/>
                    <a:pt x="8534" y="5502"/>
                    <a:pt x="8571" y="5447"/>
                  </a:cubicBezTo>
                  <a:cubicBezTo>
                    <a:pt x="8598" y="5409"/>
                    <a:pt x="8620" y="5375"/>
                    <a:pt x="8611" y="5336"/>
                  </a:cubicBezTo>
                  <a:cubicBezTo>
                    <a:pt x="8603" y="5300"/>
                    <a:pt x="8567" y="5267"/>
                    <a:pt x="8496" y="5229"/>
                  </a:cubicBezTo>
                  <a:lnTo>
                    <a:pt x="8481" y="5260"/>
                  </a:lnTo>
                  <a:cubicBezTo>
                    <a:pt x="8541" y="5292"/>
                    <a:pt x="8573" y="5320"/>
                    <a:pt x="8579" y="5345"/>
                  </a:cubicBezTo>
                  <a:cubicBezTo>
                    <a:pt x="8585" y="5368"/>
                    <a:pt x="8567" y="5394"/>
                    <a:pt x="8545" y="5427"/>
                  </a:cubicBezTo>
                  <a:cubicBezTo>
                    <a:pt x="8518" y="5466"/>
                    <a:pt x="8486" y="5513"/>
                    <a:pt x="8478" y="5577"/>
                  </a:cubicBezTo>
                  <a:cubicBezTo>
                    <a:pt x="8448" y="5530"/>
                    <a:pt x="8414" y="5513"/>
                    <a:pt x="8386" y="5507"/>
                  </a:cubicBezTo>
                  <a:cubicBezTo>
                    <a:pt x="8329" y="5497"/>
                    <a:pt x="8277" y="5532"/>
                    <a:pt x="8253" y="5569"/>
                  </a:cubicBezTo>
                  <a:lnTo>
                    <a:pt x="8280" y="5589"/>
                  </a:lnTo>
                  <a:cubicBezTo>
                    <a:pt x="8298" y="5561"/>
                    <a:pt x="8338" y="5534"/>
                    <a:pt x="8380" y="5541"/>
                  </a:cubicBezTo>
                  <a:cubicBezTo>
                    <a:pt x="8427" y="5550"/>
                    <a:pt x="8465" y="5602"/>
                    <a:pt x="8488" y="5688"/>
                  </a:cubicBezTo>
                  <a:cubicBezTo>
                    <a:pt x="8495" y="5712"/>
                    <a:pt x="8506" y="5738"/>
                    <a:pt x="8520" y="5767"/>
                  </a:cubicBezTo>
                  <a:lnTo>
                    <a:pt x="8363" y="5767"/>
                  </a:lnTo>
                  <a:lnTo>
                    <a:pt x="8363" y="5885"/>
                  </a:lnTo>
                  <a:lnTo>
                    <a:pt x="8540" y="5885"/>
                  </a:lnTo>
                  <a:lnTo>
                    <a:pt x="8540" y="6171"/>
                  </a:lnTo>
                  <a:lnTo>
                    <a:pt x="8460" y="6171"/>
                  </a:lnTo>
                  <a:lnTo>
                    <a:pt x="8460" y="6303"/>
                  </a:lnTo>
                  <a:lnTo>
                    <a:pt x="8495" y="6303"/>
                  </a:lnTo>
                  <a:lnTo>
                    <a:pt x="8476" y="8102"/>
                  </a:lnTo>
                  <a:lnTo>
                    <a:pt x="8007" y="8102"/>
                  </a:lnTo>
                  <a:lnTo>
                    <a:pt x="8007" y="5673"/>
                  </a:lnTo>
                  <a:lnTo>
                    <a:pt x="6293" y="5673"/>
                  </a:lnTo>
                  <a:lnTo>
                    <a:pt x="6293" y="8102"/>
                  </a:lnTo>
                  <a:lnTo>
                    <a:pt x="5826" y="8102"/>
                  </a:lnTo>
                  <a:lnTo>
                    <a:pt x="5806" y="6303"/>
                  </a:lnTo>
                  <a:lnTo>
                    <a:pt x="5841" y="6303"/>
                  </a:lnTo>
                  <a:lnTo>
                    <a:pt x="5841" y="6171"/>
                  </a:lnTo>
                  <a:lnTo>
                    <a:pt x="5762" y="6171"/>
                  </a:lnTo>
                  <a:lnTo>
                    <a:pt x="5762" y="5885"/>
                  </a:lnTo>
                  <a:lnTo>
                    <a:pt x="5938" y="5885"/>
                  </a:lnTo>
                  <a:lnTo>
                    <a:pt x="5938" y="5767"/>
                  </a:lnTo>
                  <a:lnTo>
                    <a:pt x="5781" y="5767"/>
                  </a:lnTo>
                  <a:cubicBezTo>
                    <a:pt x="5796" y="5738"/>
                    <a:pt x="5806" y="5712"/>
                    <a:pt x="5813" y="5687"/>
                  </a:cubicBezTo>
                  <a:cubicBezTo>
                    <a:pt x="5836" y="5602"/>
                    <a:pt x="5874" y="5550"/>
                    <a:pt x="5921" y="5541"/>
                  </a:cubicBezTo>
                  <a:cubicBezTo>
                    <a:pt x="5963" y="5534"/>
                    <a:pt x="6003" y="5561"/>
                    <a:pt x="6022" y="5589"/>
                  </a:cubicBezTo>
                  <a:lnTo>
                    <a:pt x="6049" y="5569"/>
                  </a:lnTo>
                  <a:cubicBezTo>
                    <a:pt x="6024" y="5532"/>
                    <a:pt x="5972" y="5497"/>
                    <a:pt x="5916" y="5507"/>
                  </a:cubicBezTo>
                  <a:cubicBezTo>
                    <a:pt x="5887" y="5513"/>
                    <a:pt x="5853" y="5530"/>
                    <a:pt x="5823" y="5577"/>
                  </a:cubicBezTo>
                  <a:cubicBezTo>
                    <a:pt x="5815" y="5513"/>
                    <a:pt x="5783" y="5466"/>
                    <a:pt x="5757" y="5427"/>
                  </a:cubicBezTo>
                  <a:cubicBezTo>
                    <a:pt x="5734" y="5394"/>
                    <a:pt x="5717" y="5368"/>
                    <a:pt x="5722" y="5345"/>
                  </a:cubicBezTo>
                  <a:cubicBezTo>
                    <a:pt x="5728" y="5320"/>
                    <a:pt x="5760" y="5292"/>
                    <a:pt x="5820" y="5260"/>
                  </a:cubicBezTo>
                  <a:lnTo>
                    <a:pt x="5805" y="5229"/>
                  </a:lnTo>
                  <a:cubicBezTo>
                    <a:pt x="5734" y="5267"/>
                    <a:pt x="5699" y="5300"/>
                    <a:pt x="5690" y="5336"/>
                  </a:cubicBezTo>
                  <a:cubicBezTo>
                    <a:pt x="5681" y="5375"/>
                    <a:pt x="5704" y="5409"/>
                    <a:pt x="5730" y="5447"/>
                  </a:cubicBezTo>
                  <a:cubicBezTo>
                    <a:pt x="5767" y="5502"/>
                    <a:pt x="5812" y="5567"/>
                    <a:pt x="5782" y="5676"/>
                  </a:cubicBezTo>
                  <a:cubicBezTo>
                    <a:pt x="5781" y="5678"/>
                    <a:pt x="5780" y="5681"/>
                    <a:pt x="5780" y="5684"/>
                  </a:cubicBezTo>
                  <a:cubicBezTo>
                    <a:pt x="5772" y="5709"/>
                    <a:pt x="5760" y="5736"/>
                    <a:pt x="5744" y="5767"/>
                  </a:cubicBezTo>
                  <a:lnTo>
                    <a:pt x="5685" y="5767"/>
                  </a:lnTo>
                  <a:lnTo>
                    <a:pt x="5720" y="5592"/>
                  </a:lnTo>
                  <a:cubicBezTo>
                    <a:pt x="5721" y="5586"/>
                    <a:pt x="5720" y="5581"/>
                    <a:pt x="5717" y="5577"/>
                  </a:cubicBezTo>
                  <a:cubicBezTo>
                    <a:pt x="5621" y="5458"/>
                    <a:pt x="5590" y="5359"/>
                    <a:pt x="5625" y="5282"/>
                  </a:cubicBezTo>
                  <a:cubicBezTo>
                    <a:pt x="5673" y="5179"/>
                    <a:pt x="5823" y="5148"/>
                    <a:pt x="5856" y="5148"/>
                  </a:cubicBezTo>
                  <a:cubicBezTo>
                    <a:pt x="5977" y="5151"/>
                    <a:pt x="6056" y="5230"/>
                    <a:pt x="6069" y="5302"/>
                  </a:cubicBezTo>
                  <a:cubicBezTo>
                    <a:pt x="6079" y="5358"/>
                    <a:pt x="6050" y="5405"/>
                    <a:pt x="5990" y="5431"/>
                  </a:cubicBezTo>
                  <a:cubicBezTo>
                    <a:pt x="5933" y="5456"/>
                    <a:pt x="5889" y="5456"/>
                    <a:pt x="5860" y="5432"/>
                  </a:cubicBezTo>
                  <a:cubicBezTo>
                    <a:pt x="5832" y="5410"/>
                    <a:pt x="5827" y="5372"/>
                    <a:pt x="5831" y="5344"/>
                  </a:cubicBezTo>
                  <a:cubicBezTo>
                    <a:pt x="5836" y="5312"/>
                    <a:pt x="5853" y="5287"/>
                    <a:pt x="5876" y="5278"/>
                  </a:cubicBezTo>
                  <a:cubicBezTo>
                    <a:pt x="5915" y="5263"/>
                    <a:pt x="5945" y="5276"/>
                    <a:pt x="5953" y="5296"/>
                  </a:cubicBezTo>
                  <a:cubicBezTo>
                    <a:pt x="5961" y="5315"/>
                    <a:pt x="5946" y="5339"/>
                    <a:pt x="5915" y="5355"/>
                  </a:cubicBezTo>
                  <a:lnTo>
                    <a:pt x="5930" y="5386"/>
                  </a:lnTo>
                  <a:cubicBezTo>
                    <a:pt x="5989" y="5355"/>
                    <a:pt x="5995" y="5311"/>
                    <a:pt x="5983" y="5282"/>
                  </a:cubicBezTo>
                  <a:cubicBezTo>
                    <a:pt x="5969" y="5248"/>
                    <a:pt x="5923" y="5223"/>
                    <a:pt x="5865" y="5246"/>
                  </a:cubicBezTo>
                  <a:cubicBezTo>
                    <a:pt x="5830" y="5259"/>
                    <a:pt x="5805" y="5294"/>
                    <a:pt x="5799" y="5338"/>
                  </a:cubicBezTo>
                  <a:cubicBezTo>
                    <a:pt x="5791" y="5386"/>
                    <a:pt x="5807" y="5433"/>
                    <a:pt x="5839" y="5459"/>
                  </a:cubicBezTo>
                  <a:cubicBezTo>
                    <a:pt x="5866" y="5482"/>
                    <a:pt x="5916" y="5500"/>
                    <a:pt x="6002" y="5463"/>
                  </a:cubicBezTo>
                  <a:cubicBezTo>
                    <a:pt x="6077" y="5431"/>
                    <a:pt x="6114" y="5368"/>
                    <a:pt x="6101" y="5295"/>
                  </a:cubicBezTo>
                  <a:cubicBezTo>
                    <a:pt x="6089" y="5223"/>
                    <a:pt x="6026" y="5150"/>
                    <a:pt x="5927" y="5123"/>
                  </a:cubicBezTo>
                  <a:lnTo>
                    <a:pt x="6057" y="5123"/>
                  </a:lnTo>
                  <a:lnTo>
                    <a:pt x="6057" y="5022"/>
                  </a:lnTo>
                  <a:lnTo>
                    <a:pt x="8245" y="5022"/>
                  </a:lnTo>
                  <a:lnTo>
                    <a:pt x="8245" y="5123"/>
                  </a:lnTo>
                  <a:lnTo>
                    <a:pt x="8374" y="5123"/>
                  </a:lnTo>
                  <a:close/>
                  <a:moveTo>
                    <a:pt x="10139" y="6441"/>
                  </a:moveTo>
                  <a:lnTo>
                    <a:pt x="10828" y="6441"/>
                  </a:lnTo>
                  <a:lnTo>
                    <a:pt x="10828" y="8102"/>
                  </a:lnTo>
                  <a:lnTo>
                    <a:pt x="10139" y="8102"/>
                  </a:lnTo>
                  <a:lnTo>
                    <a:pt x="10139" y="6441"/>
                  </a:lnTo>
                  <a:close/>
                  <a:moveTo>
                    <a:pt x="10828" y="6407"/>
                  </a:moveTo>
                  <a:lnTo>
                    <a:pt x="10139" y="6407"/>
                  </a:lnTo>
                  <a:lnTo>
                    <a:pt x="10139" y="5801"/>
                  </a:lnTo>
                  <a:lnTo>
                    <a:pt x="10828" y="5801"/>
                  </a:lnTo>
                  <a:lnTo>
                    <a:pt x="10828" y="6407"/>
                  </a:lnTo>
                  <a:close/>
                  <a:moveTo>
                    <a:pt x="8178" y="14701"/>
                  </a:moveTo>
                  <a:lnTo>
                    <a:pt x="8204" y="14701"/>
                  </a:lnTo>
                  <a:lnTo>
                    <a:pt x="9791" y="14701"/>
                  </a:lnTo>
                  <a:lnTo>
                    <a:pt x="9817" y="14701"/>
                  </a:lnTo>
                  <a:lnTo>
                    <a:pt x="9817" y="14876"/>
                  </a:lnTo>
                  <a:lnTo>
                    <a:pt x="8178" y="14876"/>
                  </a:lnTo>
                  <a:lnTo>
                    <a:pt x="8178" y="14701"/>
                  </a:lnTo>
                  <a:close/>
                  <a:moveTo>
                    <a:pt x="6097" y="14666"/>
                  </a:moveTo>
                  <a:lnTo>
                    <a:pt x="6097" y="14547"/>
                  </a:lnTo>
                  <a:lnTo>
                    <a:pt x="5894" y="14547"/>
                  </a:lnTo>
                  <a:lnTo>
                    <a:pt x="5893" y="14481"/>
                  </a:lnTo>
                  <a:lnTo>
                    <a:pt x="5960" y="14481"/>
                  </a:lnTo>
                  <a:lnTo>
                    <a:pt x="5960" y="14327"/>
                  </a:lnTo>
                  <a:lnTo>
                    <a:pt x="5892" y="14327"/>
                  </a:lnTo>
                  <a:lnTo>
                    <a:pt x="5888" y="13994"/>
                  </a:lnTo>
                  <a:lnTo>
                    <a:pt x="8413" y="13994"/>
                  </a:lnTo>
                  <a:lnTo>
                    <a:pt x="8409" y="14327"/>
                  </a:lnTo>
                  <a:lnTo>
                    <a:pt x="8341" y="14327"/>
                  </a:lnTo>
                  <a:lnTo>
                    <a:pt x="8341" y="14481"/>
                  </a:lnTo>
                  <a:lnTo>
                    <a:pt x="8408" y="14481"/>
                  </a:lnTo>
                  <a:lnTo>
                    <a:pt x="8407" y="14547"/>
                  </a:lnTo>
                  <a:lnTo>
                    <a:pt x="8204" y="14547"/>
                  </a:lnTo>
                  <a:lnTo>
                    <a:pt x="8204" y="14666"/>
                  </a:lnTo>
                  <a:lnTo>
                    <a:pt x="8145" y="14666"/>
                  </a:lnTo>
                  <a:lnTo>
                    <a:pt x="8145" y="14876"/>
                  </a:lnTo>
                  <a:lnTo>
                    <a:pt x="6156" y="14876"/>
                  </a:lnTo>
                  <a:lnTo>
                    <a:pt x="6156" y="14666"/>
                  </a:lnTo>
                  <a:lnTo>
                    <a:pt x="6097" y="14666"/>
                  </a:lnTo>
                  <a:close/>
                  <a:moveTo>
                    <a:pt x="4485" y="14701"/>
                  </a:moveTo>
                  <a:lnTo>
                    <a:pt x="4511" y="14701"/>
                  </a:lnTo>
                  <a:lnTo>
                    <a:pt x="6097" y="14701"/>
                  </a:lnTo>
                  <a:lnTo>
                    <a:pt x="6123" y="14701"/>
                  </a:lnTo>
                  <a:lnTo>
                    <a:pt x="6123" y="14876"/>
                  </a:lnTo>
                  <a:lnTo>
                    <a:pt x="4485" y="14876"/>
                  </a:lnTo>
                  <a:lnTo>
                    <a:pt x="4485" y="14701"/>
                  </a:lnTo>
                  <a:close/>
                  <a:moveTo>
                    <a:pt x="2200" y="14481"/>
                  </a:moveTo>
                  <a:lnTo>
                    <a:pt x="2267" y="14481"/>
                  </a:lnTo>
                  <a:lnTo>
                    <a:pt x="2267" y="14327"/>
                  </a:lnTo>
                  <a:lnTo>
                    <a:pt x="2198" y="14327"/>
                  </a:lnTo>
                  <a:lnTo>
                    <a:pt x="2195" y="13994"/>
                  </a:lnTo>
                  <a:lnTo>
                    <a:pt x="4719" y="13994"/>
                  </a:lnTo>
                  <a:lnTo>
                    <a:pt x="4716" y="14327"/>
                  </a:lnTo>
                  <a:lnTo>
                    <a:pt x="4647" y="14327"/>
                  </a:lnTo>
                  <a:lnTo>
                    <a:pt x="4647" y="14481"/>
                  </a:lnTo>
                  <a:lnTo>
                    <a:pt x="4714" y="14481"/>
                  </a:lnTo>
                  <a:lnTo>
                    <a:pt x="4713" y="14547"/>
                  </a:lnTo>
                  <a:lnTo>
                    <a:pt x="4511" y="14547"/>
                  </a:lnTo>
                  <a:lnTo>
                    <a:pt x="4511" y="14666"/>
                  </a:lnTo>
                  <a:lnTo>
                    <a:pt x="4452" y="14666"/>
                  </a:lnTo>
                  <a:lnTo>
                    <a:pt x="4452" y="14876"/>
                  </a:lnTo>
                  <a:lnTo>
                    <a:pt x="2462" y="14876"/>
                  </a:lnTo>
                  <a:lnTo>
                    <a:pt x="2462" y="14666"/>
                  </a:lnTo>
                  <a:lnTo>
                    <a:pt x="2403" y="14666"/>
                  </a:lnTo>
                  <a:lnTo>
                    <a:pt x="2403" y="14547"/>
                  </a:lnTo>
                  <a:lnTo>
                    <a:pt x="2200" y="14547"/>
                  </a:lnTo>
                  <a:lnTo>
                    <a:pt x="2200" y="14481"/>
                  </a:lnTo>
                  <a:close/>
                  <a:moveTo>
                    <a:pt x="1053" y="14481"/>
                  </a:moveTo>
                  <a:lnTo>
                    <a:pt x="2167" y="14481"/>
                  </a:lnTo>
                  <a:lnTo>
                    <a:pt x="2167" y="14547"/>
                  </a:lnTo>
                  <a:lnTo>
                    <a:pt x="1053" y="14547"/>
                  </a:lnTo>
                  <a:lnTo>
                    <a:pt x="1053" y="14481"/>
                  </a:lnTo>
                  <a:close/>
                  <a:moveTo>
                    <a:pt x="2233" y="14447"/>
                  </a:moveTo>
                  <a:lnTo>
                    <a:pt x="987" y="14447"/>
                  </a:lnTo>
                  <a:lnTo>
                    <a:pt x="987" y="14361"/>
                  </a:lnTo>
                  <a:lnTo>
                    <a:pt x="2233" y="14361"/>
                  </a:lnTo>
                  <a:lnTo>
                    <a:pt x="2233" y="14447"/>
                  </a:lnTo>
                  <a:close/>
                  <a:moveTo>
                    <a:pt x="5887" y="13896"/>
                  </a:moveTo>
                  <a:lnTo>
                    <a:pt x="8414" y="13896"/>
                  </a:lnTo>
                  <a:lnTo>
                    <a:pt x="8413" y="13959"/>
                  </a:lnTo>
                  <a:lnTo>
                    <a:pt x="5888" y="13959"/>
                  </a:lnTo>
                  <a:lnTo>
                    <a:pt x="5887" y="13896"/>
                  </a:lnTo>
                  <a:close/>
                  <a:moveTo>
                    <a:pt x="5964" y="10214"/>
                  </a:moveTo>
                  <a:lnTo>
                    <a:pt x="5964" y="10355"/>
                  </a:lnTo>
                  <a:lnTo>
                    <a:pt x="6141" y="10355"/>
                  </a:lnTo>
                  <a:lnTo>
                    <a:pt x="6141" y="10482"/>
                  </a:lnTo>
                  <a:lnTo>
                    <a:pt x="6141" y="10850"/>
                  </a:lnTo>
                  <a:lnTo>
                    <a:pt x="6141" y="11000"/>
                  </a:lnTo>
                  <a:lnTo>
                    <a:pt x="6293" y="11000"/>
                  </a:lnTo>
                  <a:lnTo>
                    <a:pt x="6293" y="13764"/>
                  </a:lnTo>
                  <a:lnTo>
                    <a:pt x="5886" y="13764"/>
                  </a:lnTo>
                  <a:lnTo>
                    <a:pt x="5848" y="10214"/>
                  </a:lnTo>
                  <a:lnTo>
                    <a:pt x="5964" y="10214"/>
                  </a:lnTo>
                  <a:close/>
                  <a:moveTo>
                    <a:pt x="8470" y="8678"/>
                  </a:moveTo>
                  <a:lnTo>
                    <a:pt x="8454" y="10169"/>
                  </a:lnTo>
                  <a:lnTo>
                    <a:pt x="7157" y="9649"/>
                  </a:lnTo>
                  <a:lnTo>
                    <a:pt x="7145" y="9649"/>
                  </a:lnTo>
                  <a:lnTo>
                    <a:pt x="5848" y="10169"/>
                  </a:lnTo>
                  <a:lnTo>
                    <a:pt x="5832" y="8678"/>
                  </a:lnTo>
                  <a:lnTo>
                    <a:pt x="8470" y="8678"/>
                  </a:lnTo>
                  <a:close/>
                  <a:moveTo>
                    <a:pt x="8471" y="8581"/>
                  </a:moveTo>
                  <a:lnTo>
                    <a:pt x="8470" y="8644"/>
                  </a:lnTo>
                  <a:lnTo>
                    <a:pt x="5831" y="8644"/>
                  </a:lnTo>
                  <a:lnTo>
                    <a:pt x="5831" y="8581"/>
                  </a:lnTo>
                  <a:lnTo>
                    <a:pt x="8471" y="8581"/>
                  </a:lnTo>
                  <a:close/>
                  <a:moveTo>
                    <a:pt x="8471" y="8546"/>
                  </a:moveTo>
                  <a:lnTo>
                    <a:pt x="5830" y="8546"/>
                  </a:lnTo>
                  <a:lnTo>
                    <a:pt x="5827" y="8234"/>
                  </a:lnTo>
                  <a:lnTo>
                    <a:pt x="8474" y="8234"/>
                  </a:lnTo>
                  <a:lnTo>
                    <a:pt x="8471" y="8546"/>
                  </a:lnTo>
                  <a:close/>
                  <a:moveTo>
                    <a:pt x="8415" y="13764"/>
                  </a:moveTo>
                  <a:lnTo>
                    <a:pt x="8008" y="13764"/>
                  </a:lnTo>
                  <a:lnTo>
                    <a:pt x="8008" y="11000"/>
                  </a:lnTo>
                  <a:lnTo>
                    <a:pt x="8160" y="11000"/>
                  </a:lnTo>
                  <a:lnTo>
                    <a:pt x="8160" y="10850"/>
                  </a:lnTo>
                  <a:lnTo>
                    <a:pt x="8160" y="10482"/>
                  </a:lnTo>
                  <a:lnTo>
                    <a:pt x="8160" y="10355"/>
                  </a:lnTo>
                  <a:lnTo>
                    <a:pt x="8337" y="10355"/>
                  </a:lnTo>
                  <a:lnTo>
                    <a:pt x="8337" y="10214"/>
                  </a:lnTo>
                  <a:lnTo>
                    <a:pt x="8453" y="10214"/>
                  </a:lnTo>
                  <a:lnTo>
                    <a:pt x="8415" y="13764"/>
                  </a:lnTo>
                  <a:close/>
                  <a:moveTo>
                    <a:pt x="7168" y="11653"/>
                  </a:moveTo>
                  <a:lnTo>
                    <a:pt x="7856" y="11653"/>
                  </a:lnTo>
                  <a:lnTo>
                    <a:pt x="7856" y="13764"/>
                  </a:lnTo>
                  <a:lnTo>
                    <a:pt x="7168" y="13764"/>
                  </a:lnTo>
                  <a:lnTo>
                    <a:pt x="7168" y="11653"/>
                  </a:lnTo>
                  <a:close/>
                  <a:moveTo>
                    <a:pt x="7135" y="11618"/>
                  </a:moveTo>
                  <a:lnTo>
                    <a:pt x="6445" y="11618"/>
                  </a:lnTo>
                  <a:lnTo>
                    <a:pt x="6445" y="10843"/>
                  </a:lnTo>
                  <a:lnTo>
                    <a:pt x="7135" y="10843"/>
                  </a:lnTo>
                  <a:lnTo>
                    <a:pt x="7135" y="11618"/>
                  </a:lnTo>
                  <a:close/>
                  <a:moveTo>
                    <a:pt x="7856" y="11618"/>
                  </a:moveTo>
                  <a:lnTo>
                    <a:pt x="7168" y="11618"/>
                  </a:lnTo>
                  <a:lnTo>
                    <a:pt x="7168" y="10843"/>
                  </a:lnTo>
                  <a:lnTo>
                    <a:pt x="7856" y="10843"/>
                  </a:lnTo>
                  <a:lnTo>
                    <a:pt x="7856" y="11618"/>
                  </a:lnTo>
                  <a:close/>
                  <a:moveTo>
                    <a:pt x="6445" y="11653"/>
                  </a:moveTo>
                  <a:lnTo>
                    <a:pt x="7135" y="11653"/>
                  </a:lnTo>
                  <a:lnTo>
                    <a:pt x="7135" y="13764"/>
                  </a:lnTo>
                  <a:lnTo>
                    <a:pt x="6445" y="13764"/>
                  </a:lnTo>
                  <a:lnTo>
                    <a:pt x="6445" y="11653"/>
                  </a:lnTo>
                  <a:close/>
                  <a:moveTo>
                    <a:pt x="6326" y="11000"/>
                  </a:moveTo>
                  <a:lnTo>
                    <a:pt x="6326" y="10850"/>
                  </a:lnTo>
                  <a:lnTo>
                    <a:pt x="6326" y="10749"/>
                  </a:lnTo>
                  <a:lnTo>
                    <a:pt x="7975" y="10749"/>
                  </a:lnTo>
                  <a:lnTo>
                    <a:pt x="7975" y="10850"/>
                  </a:lnTo>
                  <a:lnTo>
                    <a:pt x="7975" y="11000"/>
                  </a:lnTo>
                  <a:lnTo>
                    <a:pt x="7975" y="13764"/>
                  </a:lnTo>
                  <a:lnTo>
                    <a:pt x="7889" y="13764"/>
                  </a:lnTo>
                  <a:lnTo>
                    <a:pt x="7889" y="11639"/>
                  </a:lnTo>
                  <a:cubicBezTo>
                    <a:pt x="7889" y="11638"/>
                    <a:pt x="7890" y="11637"/>
                    <a:pt x="7890" y="11635"/>
                  </a:cubicBezTo>
                  <a:cubicBezTo>
                    <a:pt x="7890" y="11634"/>
                    <a:pt x="7889" y="11633"/>
                    <a:pt x="7889" y="11632"/>
                  </a:cubicBezTo>
                  <a:lnTo>
                    <a:pt x="7889" y="10808"/>
                  </a:lnTo>
                  <a:lnTo>
                    <a:pt x="6412" y="10808"/>
                  </a:lnTo>
                  <a:lnTo>
                    <a:pt x="6412" y="11632"/>
                  </a:lnTo>
                  <a:cubicBezTo>
                    <a:pt x="6412" y="11633"/>
                    <a:pt x="6412" y="11634"/>
                    <a:pt x="6412" y="11635"/>
                  </a:cubicBezTo>
                  <a:cubicBezTo>
                    <a:pt x="6412" y="11637"/>
                    <a:pt x="6412" y="11638"/>
                    <a:pt x="6412" y="11639"/>
                  </a:cubicBezTo>
                  <a:lnTo>
                    <a:pt x="6412" y="13764"/>
                  </a:lnTo>
                  <a:lnTo>
                    <a:pt x="6326" y="13764"/>
                  </a:lnTo>
                  <a:lnTo>
                    <a:pt x="6326" y="11000"/>
                  </a:lnTo>
                  <a:close/>
                  <a:moveTo>
                    <a:pt x="6174" y="10516"/>
                  </a:moveTo>
                  <a:lnTo>
                    <a:pt x="6293" y="10516"/>
                  </a:lnTo>
                  <a:lnTo>
                    <a:pt x="6293" y="10715"/>
                  </a:lnTo>
                  <a:lnTo>
                    <a:pt x="6293" y="10815"/>
                  </a:lnTo>
                  <a:lnTo>
                    <a:pt x="6174" y="10815"/>
                  </a:lnTo>
                  <a:lnTo>
                    <a:pt x="6174" y="10516"/>
                  </a:lnTo>
                  <a:close/>
                  <a:moveTo>
                    <a:pt x="6293" y="10482"/>
                  </a:moveTo>
                  <a:lnTo>
                    <a:pt x="6174" y="10482"/>
                  </a:lnTo>
                  <a:lnTo>
                    <a:pt x="6174" y="10355"/>
                  </a:lnTo>
                  <a:lnTo>
                    <a:pt x="6293" y="10355"/>
                  </a:lnTo>
                  <a:lnTo>
                    <a:pt x="6293" y="10482"/>
                  </a:lnTo>
                  <a:close/>
                  <a:moveTo>
                    <a:pt x="6326" y="10355"/>
                  </a:moveTo>
                  <a:lnTo>
                    <a:pt x="7975" y="10355"/>
                  </a:lnTo>
                  <a:lnTo>
                    <a:pt x="7975" y="10482"/>
                  </a:lnTo>
                  <a:lnTo>
                    <a:pt x="7975" y="10715"/>
                  </a:lnTo>
                  <a:lnTo>
                    <a:pt x="6326" y="10715"/>
                  </a:lnTo>
                  <a:lnTo>
                    <a:pt x="6326" y="10482"/>
                  </a:lnTo>
                  <a:lnTo>
                    <a:pt x="6326" y="10355"/>
                  </a:lnTo>
                  <a:close/>
                  <a:moveTo>
                    <a:pt x="8127" y="10815"/>
                  </a:moveTo>
                  <a:lnTo>
                    <a:pt x="8008" y="10815"/>
                  </a:lnTo>
                  <a:lnTo>
                    <a:pt x="8008" y="10715"/>
                  </a:lnTo>
                  <a:lnTo>
                    <a:pt x="8008" y="10516"/>
                  </a:lnTo>
                  <a:lnTo>
                    <a:pt x="8127" y="10516"/>
                  </a:lnTo>
                  <a:lnTo>
                    <a:pt x="8127" y="10815"/>
                  </a:lnTo>
                  <a:close/>
                  <a:moveTo>
                    <a:pt x="8008" y="10850"/>
                  </a:moveTo>
                  <a:lnTo>
                    <a:pt x="8127" y="10850"/>
                  </a:lnTo>
                  <a:lnTo>
                    <a:pt x="8127" y="10966"/>
                  </a:lnTo>
                  <a:lnTo>
                    <a:pt x="8008" y="10966"/>
                  </a:lnTo>
                  <a:lnTo>
                    <a:pt x="8008" y="10850"/>
                  </a:lnTo>
                  <a:close/>
                  <a:moveTo>
                    <a:pt x="8127" y="10482"/>
                  </a:moveTo>
                  <a:lnTo>
                    <a:pt x="8008" y="10482"/>
                  </a:lnTo>
                  <a:lnTo>
                    <a:pt x="8008" y="10355"/>
                  </a:lnTo>
                  <a:lnTo>
                    <a:pt x="8127" y="10355"/>
                  </a:lnTo>
                  <a:lnTo>
                    <a:pt x="8127" y="10482"/>
                  </a:lnTo>
                  <a:close/>
                  <a:moveTo>
                    <a:pt x="5997" y="10214"/>
                  </a:moveTo>
                  <a:lnTo>
                    <a:pt x="6204" y="10214"/>
                  </a:lnTo>
                  <a:lnTo>
                    <a:pt x="6439" y="10214"/>
                  </a:lnTo>
                  <a:lnTo>
                    <a:pt x="7862" y="10214"/>
                  </a:lnTo>
                  <a:lnTo>
                    <a:pt x="8098" y="10214"/>
                  </a:lnTo>
                  <a:lnTo>
                    <a:pt x="8304" y="10214"/>
                  </a:lnTo>
                  <a:lnTo>
                    <a:pt x="8304" y="10321"/>
                  </a:lnTo>
                  <a:lnTo>
                    <a:pt x="8160" y="10321"/>
                  </a:lnTo>
                  <a:lnTo>
                    <a:pt x="7975" y="10321"/>
                  </a:lnTo>
                  <a:lnTo>
                    <a:pt x="6326" y="10321"/>
                  </a:lnTo>
                  <a:lnTo>
                    <a:pt x="6141" y="10321"/>
                  </a:lnTo>
                  <a:lnTo>
                    <a:pt x="5997" y="10321"/>
                  </a:lnTo>
                  <a:lnTo>
                    <a:pt x="5997" y="10214"/>
                  </a:lnTo>
                  <a:close/>
                  <a:moveTo>
                    <a:pt x="7771" y="10180"/>
                  </a:moveTo>
                  <a:lnTo>
                    <a:pt x="6530" y="10180"/>
                  </a:lnTo>
                  <a:lnTo>
                    <a:pt x="7151" y="9936"/>
                  </a:lnTo>
                  <a:lnTo>
                    <a:pt x="7771" y="10180"/>
                  </a:lnTo>
                  <a:close/>
                  <a:moveTo>
                    <a:pt x="7865" y="10180"/>
                  </a:moveTo>
                  <a:lnTo>
                    <a:pt x="7156" y="9902"/>
                  </a:lnTo>
                  <a:lnTo>
                    <a:pt x="7145" y="9902"/>
                  </a:lnTo>
                  <a:lnTo>
                    <a:pt x="6436" y="10180"/>
                  </a:lnTo>
                  <a:lnTo>
                    <a:pt x="6295" y="10180"/>
                  </a:lnTo>
                  <a:lnTo>
                    <a:pt x="7151" y="9844"/>
                  </a:lnTo>
                  <a:lnTo>
                    <a:pt x="8007" y="10180"/>
                  </a:lnTo>
                  <a:lnTo>
                    <a:pt x="7865" y="10180"/>
                  </a:lnTo>
                  <a:close/>
                  <a:moveTo>
                    <a:pt x="8101" y="10180"/>
                  </a:moveTo>
                  <a:lnTo>
                    <a:pt x="7156" y="9809"/>
                  </a:lnTo>
                  <a:lnTo>
                    <a:pt x="7145" y="9809"/>
                  </a:lnTo>
                  <a:lnTo>
                    <a:pt x="6201" y="10180"/>
                  </a:lnTo>
                  <a:lnTo>
                    <a:pt x="5964" y="10180"/>
                  </a:lnTo>
                  <a:lnTo>
                    <a:pt x="5913" y="10180"/>
                  </a:lnTo>
                  <a:lnTo>
                    <a:pt x="7151" y="9683"/>
                  </a:lnTo>
                  <a:lnTo>
                    <a:pt x="8388" y="10180"/>
                  </a:lnTo>
                  <a:lnTo>
                    <a:pt x="8337" y="10180"/>
                  </a:lnTo>
                  <a:lnTo>
                    <a:pt x="8101" y="10180"/>
                  </a:lnTo>
                  <a:close/>
                  <a:moveTo>
                    <a:pt x="6174" y="10850"/>
                  </a:moveTo>
                  <a:lnTo>
                    <a:pt x="6293" y="10850"/>
                  </a:lnTo>
                  <a:lnTo>
                    <a:pt x="6293" y="10966"/>
                  </a:lnTo>
                  <a:lnTo>
                    <a:pt x="6174" y="10966"/>
                  </a:lnTo>
                  <a:lnTo>
                    <a:pt x="6174" y="10850"/>
                  </a:lnTo>
                  <a:close/>
                  <a:moveTo>
                    <a:pt x="5886" y="13798"/>
                  </a:moveTo>
                  <a:lnTo>
                    <a:pt x="6293" y="13798"/>
                  </a:lnTo>
                  <a:lnTo>
                    <a:pt x="6412" y="13798"/>
                  </a:lnTo>
                  <a:lnTo>
                    <a:pt x="7889" y="13798"/>
                  </a:lnTo>
                  <a:lnTo>
                    <a:pt x="8008" y="13798"/>
                  </a:lnTo>
                  <a:lnTo>
                    <a:pt x="8415" y="13798"/>
                  </a:lnTo>
                  <a:lnTo>
                    <a:pt x="8414" y="13862"/>
                  </a:lnTo>
                  <a:lnTo>
                    <a:pt x="5887" y="13862"/>
                  </a:lnTo>
                  <a:lnTo>
                    <a:pt x="5886" y="13798"/>
                  </a:lnTo>
                  <a:close/>
                  <a:moveTo>
                    <a:pt x="2194" y="13896"/>
                  </a:moveTo>
                  <a:lnTo>
                    <a:pt x="4720" y="13896"/>
                  </a:lnTo>
                  <a:lnTo>
                    <a:pt x="4720" y="13959"/>
                  </a:lnTo>
                  <a:lnTo>
                    <a:pt x="2194" y="13959"/>
                  </a:lnTo>
                  <a:lnTo>
                    <a:pt x="2194" y="13896"/>
                  </a:lnTo>
                  <a:close/>
                  <a:moveTo>
                    <a:pt x="3473" y="11653"/>
                  </a:moveTo>
                  <a:lnTo>
                    <a:pt x="4162" y="11653"/>
                  </a:lnTo>
                  <a:lnTo>
                    <a:pt x="4162" y="13764"/>
                  </a:lnTo>
                  <a:lnTo>
                    <a:pt x="3473" y="13764"/>
                  </a:lnTo>
                  <a:lnTo>
                    <a:pt x="3473" y="11653"/>
                  </a:lnTo>
                  <a:close/>
                  <a:moveTo>
                    <a:pt x="3440" y="11618"/>
                  </a:moveTo>
                  <a:lnTo>
                    <a:pt x="2752" y="11618"/>
                  </a:lnTo>
                  <a:lnTo>
                    <a:pt x="2752" y="10843"/>
                  </a:lnTo>
                  <a:lnTo>
                    <a:pt x="3440" y="10843"/>
                  </a:lnTo>
                  <a:lnTo>
                    <a:pt x="3440" y="11618"/>
                  </a:lnTo>
                  <a:close/>
                  <a:moveTo>
                    <a:pt x="4162" y="11618"/>
                  </a:moveTo>
                  <a:lnTo>
                    <a:pt x="3473" y="11618"/>
                  </a:lnTo>
                  <a:lnTo>
                    <a:pt x="3473" y="10843"/>
                  </a:lnTo>
                  <a:lnTo>
                    <a:pt x="4162" y="10843"/>
                  </a:lnTo>
                  <a:lnTo>
                    <a:pt x="4162" y="11618"/>
                  </a:lnTo>
                  <a:close/>
                  <a:moveTo>
                    <a:pt x="2752" y="11653"/>
                  </a:moveTo>
                  <a:lnTo>
                    <a:pt x="3440" y="11653"/>
                  </a:lnTo>
                  <a:lnTo>
                    <a:pt x="3440" y="13764"/>
                  </a:lnTo>
                  <a:lnTo>
                    <a:pt x="2752" y="13764"/>
                  </a:lnTo>
                  <a:lnTo>
                    <a:pt x="2752" y="11653"/>
                  </a:lnTo>
                  <a:close/>
                  <a:moveTo>
                    <a:pt x="2633" y="11000"/>
                  </a:moveTo>
                  <a:lnTo>
                    <a:pt x="2633" y="10850"/>
                  </a:lnTo>
                  <a:lnTo>
                    <a:pt x="2633" y="10749"/>
                  </a:lnTo>
                  <a:lnTo>
                    <a:pt x="4281" y="10749"/>
                  </a:lnTo>
                  <a:lnTo>
                    <a:pt x="4281" y="10850"/>
                  </a:lnTo>
                  <a:lnTo>
                    <a:pt x="4281" y="11000"/>
                  </a:lnTo>
                  <a:lnTo>
                    <a:pt x="4281" y="13764"/>
                  </a:lnTo>
                  <a:lnTo>
                    <a:pt x="4195" y="13764"/>
                  </a:lnTo>
                  <a:lnTo>
                    <a:pt x="4195" y="10808"/>
                  </a:lnTo>
                  <a:lnTo>
                    <a:pt x="2719" y="10808"/>
                  </a:lnTo>
                  <a:lnTo>
                    <a:pt x="2719" y="11629"/>
                  </a:lnTo>
                  <a:cubicBezTo>
                    <a:pt x="2718" y="11631"/>
                    <a:pt x="2717" y="11633"/>
                    <a:pt x="2717" y="11635"/>
                  </a:cubicBezTo>
                  <a:cubicBezTo>
                    <a:pt x="2717" y="11638"/>
                    <a:pt x="2718" y="11640"/>
                    <a:pt x="2719" y="11642"/>
                  </a:cubicBezTo>
                  <a:lnTo>
                    <a:pt x="2719" y="13764"/>
                  </a:lnTo>
                  <a:lnTo>
                    <a:pt x="2633" y="13764"/>
                  </a:lnTo>
                  <a:lnTo>
                    <a:pt x="2633" y="11000"/>
                  </a:lnTo>
                  <a:close/>
                  <a:moveTo>
                    <a:pt x="2481" y="10516"/>
                  </a:moveTo>
                  <a:lnTo>
                    <a:pt x="2600" y="10516"/>
                  </a:lnTo>
                  <a:lnTo>
                    <a:pt x="2600" y="10715"/>
                  </a:lnTo>
                  <a:lnTo>
                    <a:pt x="2600" y="10815"/>
                  </a:lnTo>
                  <a:lnTo>
                    <a:pt x="2481" y="10815"/>
                  </a:lnTo>
                  <a:lnTo>
                    <a:pt x="2481" y="10516"/>
                  </a:lnTo>
                  <a:close/>
                  <a:moveTo>
                    <a:pt x="2600" y="10482"/>
                  </a:moveTo>
                  <a:lnTo>
                    <a:pt x="2481" y="10482"/>
                  </a:lnTo>
                  <a:lnTo>
                    <a:pt x="2481" y="10355"/>
                  </a:lnTo>
                  <a:lnTo>
                    <a:pt x="2600" y="10355"/>
                  </a:lnTo>
                  <a:lnTo>
                    <a:pt x="2600" y="10482"/>
                  </a:lnTo>
                  <a:close/>
                  <a:moveTo>
                    <a:pt x="4281" y="10321"/>
                  </a:moveTo>
                  <a:lnTo>
                    <a:pt x="2633" y="10321"/>
                  </a:lnTo>
                  <a:lnTo>
                    <a:pt x="2448" y="10321"/>
                  </a:lnTo>
                  <a:lnTo>
                    <a:pt x="2303" y="10321"/>
                  </a:lnTo>
                  <a:lnTo>
                    <a:pt x="2303" y="10214"/>
                  </a:lnTo>
                  <a:lnTo>
                    <a:pt x="4610" y="10214"/>
                  </a:lnTo>
                  <a:lnTo>
                    <a:pt x="4610" y="10321"/>
                  </a:lnTo>
                  <a:lnTo>
                    <a:pt x="4466" y="10321"/>
                  </a:lnTo>
                  <a:lnTo>
                    <a:pt x="4281" y="10321"/>
                  </a:lnTo>
                  <a:close/>
                  <a:moveTo>
                    <a:pt x="2633" y="10355"/>
                  </a:moveTo>
                  <a:lnTo>
                    <a:pt x="4281" y="10355"/>
                  </a:lnTo>
                  <a:lnTo>
                    <a:pt x="4281" y="10482"/>
                  </a:lnTo>
                  <a:lnTo>
                    <a:pt x="4281" y="10715"/>
                  </a:lnTo>
                  <a:lnTo>
                    <a:pt x="2633" y="10715"/>
                  </a:lnTo>
                  <a:lnTo>
                    <a:pt x="2633" y="10482"/>
                  </a:lnTo>
                  <a:lnTo>
                    <a:pt x="2633" y="10355"/>
                  </a:lnTo>
                  <a:close/>
                  <a:moveTo>
                    <a:pt x="4433" y="10815"/>
                  </a:moveTo>
                  <a:lnTo>
                    <a:pt x="4314" y="10815"/>
                  </a:lnTo>
                  <a:lnTo>
                    <a:pt x="4314" y="10715"/>
                  </a:lnTo>
                  <a:lnTo>
                    <a:pt x="4314" y="10516"/>
                  </a:lnTo>
                  <a:lnTo>
                    <a:pt x="4433" y="10516"/>
                  </a:lnTo>
                  <a:lnTo>
                    <a:pt x="4433" y="10815"/>
                  </a:lnTo>
                  <a:close/>
                  <a:moveTo>
                    <a:pt x="4314" y="10850"/>
                  </a:moveTo>
                  <a:lnTo>
                    <a:pt x="4433" y="10850"/>
                  </a:lnTo>
                  <a:lnTo>
                    <a:pt x="4433" y="10966"/>
                  </a:lnTo>
                  <a:lnTo>
                    <a:pt x="4314" y="10966"/>
                  </a:lnTo>
                  <a:lnTo>
                    <a:pt x="4314" y="10850"/>
                  </a:lnTo>
                  <a:close/>
                  <a:moveTo>
                    <a:pt x="4433" y="10482"/>
                  </a:moveTo>
                  <a:lnTo>
                    <a:pt x="4314" y="10482"/>
                  </a:lnTo>
                  <a:lnTo>
                    <a:pt x="4314" y="10355"/>
                  </a:lnTo>
                  <a:lnTo>
                    <a:pt x="4433" y="10355"/>
                  </a:lnTo>
                  <a:lnTo>
                    <a:pt x="4433" y="10482"/>
                  </a:lnTo>
                  <a:close/>
                  <a:moveTo>
                    <a:pt x="2481" y="10850"/>
                  </a:moveTo>
                  <a:lnTo>
                    <a:pt x="2600" y="10850"/>
                  </a:lnTo>
                  <a:lnTo>
                    <a:pt x="2600" y="10966"/>
                  </a:lnTo>
                  <a:lnTo>
                    <a:pt x="2481" y="10966"/>
                  </a:lnTo>
                  <a:lnTo>
                    <a:pt x="2481" y="10850"/>
                  </a:lnTo>
                  <a:close/>
                  <a:moveTo>
                    <a:pt x="2192" y="13798"/>
                  </a:moveTo>
                  <a:lnTo>
                    <a:pt x="2600" y="13798"/>
                  </a:lnTo>
                  <a:lnTo>
                    <a:pt x="2719" y="13798"/>
                  </a:lnTo>
                  <a:lnTo>
                    <a:pt x="4195" y="13798"/>
                  </a:lnTo>
                  <a:lnTo>
                    <a:pt x="4314" y="13798"/>
                  </a:lnTo>
                  <a:lnTo>
                    <a:pt x="4721" y="13798"/>
                  </a:lnTo>
                  <a:lnTo>
                    <a:pt x="4721" y="13862"/>
                  </a:lnTo>
                  <a:lnTo>
                    <a:pt x="2193" y="13862"/>
                  </a:lnTo>
                  <a:lnTo>
                    <a:pt x="2192" y="13798"/>
                  </a:lnTo>
                  <a:close/>
                  <a:moveTo>
                    <a:pt x="4776" y="8678"/>
                  </a:moveTo>
                  <a:lnTo>
                    <a:pt x="4722" y="13764"/>
                  </a:lnTo>
                  <a:lnTo>
                    <a:pt x="4314" y="13764"/>
                  </a:lnTo>
                  <a:lnTo>
                    <a:pt x="4314" y="11000"/>
                  </a:lnTo>
                  <a:lnTo>
                    <a:pt x="4466" y="11000"/>
                  </a:lnTo>
                  <a:lnTo>
                    <a:pt x="4466" y="10850"/>
                  </a:lnTo>
                  <a:lnTo>
                    <a:pt x="4466" y="10482"/>
                  </a:lnTo>
                  <a:lnTo>
                    <a:pt x="4466" y="10355"/>
                  </a:lnTo>
                  <a:lnTo>
                    <a:pt x="4643" y="10355"/>
                  </a:lnTo>
                  <a:lnTo>
                    <a:pt x="4643" y="10180"/>
                  </a:lnTo>
                  <a:lnTo>
                    <a:pt x="2270" y="10180"/>
                  </a:lnTo>
                  <a:lnTo>
                    <a:pt x="2270" y="10355"/>
                  </a:lnTo>
                  <a:lnTo>
                    <a:pt x="2448" y="10355"/>
                  </a:lnTo>
                  <a:lnTo>
                    <a:pt x="2448" y="10482"/>
                  </a:lnTo>
                  <a:lnTo>
                    <a:pt x="2448" y="10850"/>
                  </a:lnTo>
                  <a:lnTo>
                    <a:pt x="2448" y="11000"/>
                  </a:lnTo>
                  <a:lnTo>
                    <a:pt x="2600" y="11000"/>
                  </a:lnTo>
                  <a:lnTo>
                    <a:pt x="2600" y="13764"/>
                  </a:lnTo>
                  <a:lnTo>
                    <a:pt x="2192" y="13764"/>
                  </a:lnTo>
                  <a:lnTo>
                    <a:pt x="2138" y="8678"/>
                  </a:lnTo>
                  <a:lnTo>
                    <a:pt x="4776" y="8678"/>
                  </a:lnTo>
                  <a:close/>
                  <a:moveTo>
                    <a:pt x="4777" y="8581"/>
                  </a:moveTo>
                  <a:lnTo>
                    <a:pt x="4776" y="8644"/>
                  </a:lnTo>
                  <a:lnTo>
                    <a:pt x="2138" y="8644"/>
                  </a:lnTo>
                  <a:lnTo>
                    <a:pt x="2137" y="8581"/>
                  </a:lnTo>
                  <a:lnTo>
                    <a:pt x="4777" y="8581"/>
                  </a:lnTo>
                  <a:close/>
                  <a:moveTo>
                    <a:pt x="4777" y="8546"/>
                  </a:moveTo>
                  <a:lnTo>
                    <a:pt x="2137" y="8546"/>
                  </a:lnTo>
                  <a:lnTo>
                    <a:pt x="2133" y="8234"/>
                  </a:lnTo>
                  <a:lnTo>
                    <a:pt x="4781" y="8234"/>
                  </a:lnTo>
                  <a:lnTo>
                    <a:pt x="4777" y="8546"/>
                  </a:lnTo>
                  <a:close/>
                  <a:moveTo>
                    <a:pt x="4680" y="14361"/>
                  </a:moveTo>
                  <a:lnTo>
                    <a:pt x="5927" y="14361"/>
                  </a:lnTo>
                  <a:lnTo>
                    <a:pt x="5927" y="14447"/>
                  </a:lnTo>
                  <a:lnTo>
                    <a:pt x="4680" y="14447"/>
                  </a:lnTo>
                  <a:lnTo>
                    <a:pt x="4680" y="14361"/>
                  </a:lnTo>
                  <a:close/>
                  <a:moveTo>
                    <a:pt x="6064" y="14666"/>
                  </a:moveTo>
                  <a:lnTo>
                    <a:pt x="4544" y="14666"/>
                  </a:lnTo>
                  <a:lnTo>
                    <a:pt x="4544" y="14581"/>
                  </a:lnTo>
                  <a:lnTo>
                    <a:pt x="4713" y="14581"/>
                  </a:lnTo>
                  <a:lnTo>
                    <a:pt x="5895" y="14581"/>
                  </a:lnTo>
                  <a:lnTo>
                    <a:pt x="6064" y="14581"/>
                  </a:lnTo>
                  <a:lnTo>
                    <a:pt x="6064" y="14666"/>
                  </a:lnTo>
                  <a:close/>
                  <a:moveTo>
                    <a:pt x="5861" y="14547"/>
                  </a:moveTo>
                  <a:lnTo>
                    <a:pt x="4746" y="14547"/>
                  </a:lnTo>
                  <a:lnTo>
                    <a:pt x="4747" y="14481"/>
                  </a:lnTo>
                  <a:lnTo>
                    <a:pt x="5860" y="14481"/>
                  </a:lnTo>
                  <a:lnTo>
                    <a:pt x="5861" y="14547"/>
                  </a:lnTo>
                  <a:close/>
                  <a:moveTo>
                    <a:pt x="8374" y="14361"/>
                  </a:moveTo>
                  <a:lnTo>
                    <a:pt x="9621" y="14361"/>
                  </a:lnTo>
                  <a:lnTo>
                    <a:pt x="9621" y="14447"/>
                  </a:lnTo>
                  <a:lnTo>
                    <a:pt x="8374" y="14447"/>
                  </a:lnTo>
                  <a:lnTo>
                    <a:pt x="8374" y="14361"/>
                  </a:lnTo>
                  <a:close/>
                  <a:moveTo>
                    <a:pt x="9758" y="14666"/>
                  </a:moveTo>
                  <a:lnTo>
                    <a:pt x="8237" y="14666"/>
                  </a:lnTo>
                  <a:lnTo>
                    <a:pt x="8237" y="14581"/>
                  </a:lnTo>
                  <a:lnTo>
                    <a:pt x="8407" y="14581"/>
                  </a:lnTo>
                  <a:lnTo>
                    <a:pt x="9588" y="14581"/>
                  </a:lnTo>
                  <a:lnTo>
                    <a:pt x="9758" y="14581"/>
                  </a:lnTo>
                  <a:lnTo>
                    <a:pt x="9758" y="14666"/>
                  </a:lnTo>
                  <a:close/>
                  <a:moveTo>
                    <a:pt x="9555" y="14547"/>
                  </a:moveTo>
                  <a:lnTo>
                    <a:pt x="8440" y="14547"/>
                  </a:lnTo>
                  <a:lnTo>
                    <a:pt x="8441" y="14481"/>
                  </a:lnTo>
                  <a:lnTo>
                    <a:pt x="9554" y="14481"/>
                  </a:lnTo>
                  <a:lnTo>
                    <a:pt x="9555" y="14547"/>
                  </a:lnTo>
                  <a:close/>
                  <a:moveTo>
                    <a:pt x="10838" y="11618"/>
                  </a:moveTo>
                  <a:lnTo>
                    <a:pt x="10139" y="11618"/>
                  </a:lnTo>
                  <a:lnTo>
                    <a:pt x="10139" y="10843"/>
                  </a:lnTo>
                  <a:lnTo>
                    <a:pt x="10838" y="10843"/>
                  </a:lnTo>
                  <a:lnTo>
                    <a:pt x="10838" y="11618"/>
                  </a:lnTo>
                  <a:close/>
                  <a:moveTo>
                    <a:pt x="10139" y="11653"/>
                  </a:moveTo>
                  <a:lnTo>
                    <a:pt x="10838" y="11653"/>
                  </a:lnTo>
                  <a:lnTo>
                    <a:pt x="10838" y="13764"/>
                  </a:lnTo>
                  <a:lnTo>
                    <a:pt x="10139" y="13764"/>
                  </a:lnTo>
                  <a:lnTo>
                    <a:pt x="10139" y="11653"/>
                  </a:lnTo>
                  <a:close/>
                  <a:moveTo>
                    <a:pt x="9868" y="10516"/>
                  </a:moveTo>
                  <a:lnTo>
                    <a:pt x="9987" y="10516"/>
                  </a:lnTo>
                  <a:lnTo>
                    <a:pt x="9987" y="10715"/>
                  </a:lnTo>
                  <a:lnTo>
                    <a:pt x="9987" y="10815"/>
                  </a:lnTo>
                  <a:lnTo>
                    <a:pt x="9868" y="10815"/>
                  </a:lnTo>
                  <a:lnTo>
                    <a:pt x="9868" y="10516"/>
                  </a:lnTo>
                  <a:close/>
                  <a:moveTo>
                    <a:pt x="9987" y="10482"/>
                  </a:moveTo>
                  <a:lnTo>
                    <a:pt x="9868" y="10482"/>
                  </a:lnTo>
                  <a:lnTo>
                    <a:pt x="9868" y="10355"/>
                  </a:lnTo>
                  <a:lnTo>
                    <a:pt x="9987" y="10355"/>
                  </a:lnTo>
                  <a:lnTo>
                    <a:pt x="9987" y="10482"/>
                  </a:lnTo>
                  <a:close/>
                  <a:moveTo>
                    <a:pt x="9868" y="10850"/>
                  </a:moveTo>
                  <a:lnTo>
                    <a:pt x="9987" y="10850"/>
                  </a:lnTo>
                  <a:lnTo>
                    <a:pt x="9987" y="10966"/>
                  </a:lnTo>
                  <a:lnTo>
                    <a:pt x="9868" y="10966"/>
                  </a:lnTo>
                  <a:lnTo>
                    <a:pt x="9868" y="10850"/>
                  </a:lnTo>
                  <a:close/>
                  <a:moveTo>
                    <a:pt x="9467" y="6303"/>
                  </a:moveTo>
                  <a:lnTo>
                    <a:pt x="9553" y="14327"/>
                  </a:lnTo>
                  <a:lnTo>
                    <a:pt x="8442" y="14327"/>
                  </a:lnTo>
                  <a:lnTo>
                    <a:pt x="8528" y="6303"/>
                  </a:lnTo>
                  <a:lnTo>
                    <a:pt x="9467" y="6303"/>
                  </a:lnTo>
                  <a:close/>
                  <a:moveTo>
                    <a:pt x="9502" y="6205"/>
                  </a:moveTo>
                  <a:lnTo>
                    <a:pt x="9502" y="6269"/>
                  </a:lnTo>
                  <a:lnTo>
                    <a:pt x="9500" y="6269"/>
                  </a:lnTo>
                  <a:lnTo>
                    <a:pt x="8495" y="6269"/>
                  </a:lnTo>
                  <a:lnTo>
                    <a:pt x="8493" y="6269"/>
                  </a:lnTo>
                  <a:lnTo>
                    <a:pt x="8493" y="6205"/>
                  </a:lnTo>
                  <a:lnTo>
                    <a:pt x="9502" y="6205"/>
                  </a:lnTo>
                  <a:close/>
                  <a:moveTo>
                    <a:pt x="8654" y="5885"/>
                  </a:moveTo>
                  <a:lnTo>
                    <a:pt x="8773" y="5885"/>
                  </a:lnTo>
                  <a:lnTo>
                    <a:pt x="8773" y="6171"/>
                  </a:lnTo>
                  <a:lnTo>
                    <a:pt x="8654" y="6171"/>
                  </a:lnTo>
                  <a:lnTo>
                    <a:pt x="8654" y="5885"/>
                  </a:lnTo>
                  <a:close/>
                  <a:moveTo>
                    <a:pt x="8573" y="5885"/>
                  </a:moveTo>
                  <a:lnTo>
                    <a:pt x="8621" y="5885"/>
                  </a:lnTo>
                  <a:lnTo>
                    <a:pt x="8621" y="6171"/>
                  </a:lnTo>
                  <a:lnTo>
                    <a:pt x="8573" y="6171"/>
                  </a:lnTo>
                  <a:lnTo>
                    <a:pt x="8573" y="5885"/>
                  </a:lnTo>
                  <a:close/>
                  <a:moveTo>
                    <a:pt x="8284" y="5026"/>
                  </a:moveTo>
                  <a:lnTo>
                    <a:pt x="9711" y="5026"/>
                  </a:lnTo>
                  <a:lnTo>
                    <a:pt x="9711" y="5083"/>
                  </a:lnTo>
                  <a:lnTo>
                    <a:pt x="8284" y="5083"/>
                  </a:lnTo>
                  <a:lnTo>
                    <a:pt x="8284" y="5026"/>
                  </a:lnTo>
                  <a:close/>
                  <a:moveTo>
                    <a:pt x="9053" y="6171"/>
                  </a:moveTo>
                  <a:lnTo>
                    <a:pt x="8942" y="6171"/>
                  </a:lnTo>
                  <a:lnTo>
                    <a:pt x="8942" y="5648"/>
                  </a:lnTo>
                  <a:lnTo>
                    <a:pt x="9053" y="5648"/>
                  </a:lnTo>
                  <a:lnTo>
                    <a:pt x="9053" y="6171"/>
                  </a:lnTo>
                  <a:close/>
                  <a:moveTo>
                    <a:pt x="8916" y="5140"/>
                  </a:moveTo>
                  <a:cubicBezTo>
                    <a:pt x="8958" y="5160"/>
                    <a:pt x="8989" y="5215"/>
                    <a:pt x="8967" y="5272"/>
                  </a:cubicBezTo>
                  <a:cubicBezTo>
                    <a:pt x="8956" y="5301"/>
                    <a:pt x="8934" y="5306"/>
                    <a:pt x="8926" y="5307"/>
                  </a:cubicBezTo>
                  <a:cubicBezTo>
                    <a:pt x="8912" y="5308"/>
                    <a:pt x="8899" y="5302"/>
                    <a:pt x="8893" y="5291"/>
                  </a:cubicBezTo>
                  <a:cubicBezTo>
                    <a:pt x="8886" y="5278"/>
                    <a:pt x="8889" y="5260"/>
                    <a:pt x="8902" y="5239"/>
                  </a:cubicBezTo>
                  <a:lnTo>
                    <a:pt x="8874" y="5220"/>
                  </a:lnTo>
                  <a:cubicBezTo>
                    <a:pt x="8847" y="5264"/>
                    <a:pt x="8857" y="5295"/>
                    <a:pt x="8865" y="5309"/>
                  </a:cubicBezTo>
                  <a:cubicBezTo>
                    <a:pt x="8878" y="5331"/>
                    <a:pt x="8902" y="5343"/>
                    <a:pt x="8928" y="5341"/>
                  </a:cubicBezTo>
                  <a:cubicBezTo>
                    <a:pt x="8959" y="5339"/>
                    <a:pt x="8985" y="5318"/>
                    <a:pt x="8997" y="5285"/>
                  </a:cubicBezTo>
                  <a:cubicBezTo>
                    <a:pt x="9010" y="5318"/>
                    <a:pt x="9036" y="5339"/>
                    <a:pt x="9067" y="5341"/>
                  </a:cubicBezTo>
                  <a:cubicBezTo>
                    <a:pt x="9093" y="5343"/>
                    <a:pt x="9117" y="5331"/>
                    <a:pt x="9130" y="5309"/>
                  </a:cubicBezTo>
                  <a:cubicBezTo>
                    <a:pt x="9138" y="5295"/>
                    <a:pt x="9148" y="5264"/>
                    <a:pt x="9121" y="5220"/>
                  </a:cubicBezTo>
                  <a:lnTo>
                    <a:pt x="9093" y="5239"/>
                  </a:lnTo>
                  <a:cubicBezTo>
                    <a:pt x="9106" y="5260"/>
                    <a:pt x="9109" y="5278"/>
                    <a:pt x="9102" y="5291"/>
                  </a:cubicBezTo>
                  <a:cubicBezTo>
                    <a:pt x="9096" y="5302"/>
                    <a:pt x="9083" y="5308"/>
                    <a:pt x="9069" y="5307"/>
                  </a:cubicBezTo>
                  <a:cubicBezTo>
                    <a:pt x="9061" y="5306"/>
                    <a:pt x="9039" y="5301"/>
                    <a:pt x="9028" y="5272"/>
                  </a:cubicBezTo>
                  <a:cubicBezTo>
                    <a:pt x="9006" y="5215"/>
                    <a:pt x="9037" y="5160"/>
                    <a:pt x="9079" y="5140"/>
                  </a:cubicBezTo>
                  <a:cubicBezTo>
                    <a:pt x="9115" y="5122"/>
                    <a:pt x="9167" y="5127"/>
                    <a:pt x="9203" y="5198"/>
                  </a:cubicBezTo>
                  <a:cubicBezTo>
                    <a:pt x="9242" y="5271"/>
                    <a:pt x="9209" y="5317"/>
                    <a:pt x="9167" y="5375"/>
                  </a:cubicBezTo>
                  <a:cubicBezTo>
                    <a:pt x="9136" y="5417"/>
                    <a:pt x="9102" y="5465"/>
                    <a:pt x="9095" y="5529"/>
                  </a:cubicBezTo>
                  <a:lnTo>
                    <a:pt x="8900" y="5529"/>
                  </a:lnTo>
                  <a:cubicBezTo>
                    <a:pt x="8893" y="5465"/>
                    <a:pt x="8859" y="5417"/>
                    <a:pt x="8828" y="5375"/>
                  </a:cubicBezTo>
                  <a:cubicBezTo>
                    <a:pt x="8786" y="5317"/>
                    <a:pt x="8753" y="5271"/>
                    <a:pt x="8792" y="5198"/>
                  </a:cubicBezTo>
                  <a:cubicBezTo>
                    <a:pt x="8828" y="5127"/>
                    <a:pt x="8880" y="5122"/>
                    <a:pt x="8916" y="5140"/>
                  </a:cubicBezTo>
                  <a:close/>
                  <a:moveTo>
                    <a:pt x="8997" y="5183"/>
                  </a:moveTo>
                  <a:cubicBezTo>
                    <a:pt x="8988" y="5159"/>
                    <a:pt x="8973" y="5138"/>
                    <a:pt x="8954" y="5123"/>
                  </a:cubicBezTo>
                  <a:lnTo>
                    <a:pt x="9041" y="5123"/>
                  </a:lnTo>
                  <a:cubicBezTo>
                    <a:pt x="9022" y="5138"/>
                    <a:pt x="9007" y="5159"/>
                    <a:pt x="8997" y="5183"/>
                  </a:cubicBezTo>
                  <a:close/>
                  <a:moveTo>
                    <a:pt x="8795" y="5564"/>
                  </a:moveTo>
                  <a:lnTo>
                    <a:pt x="9200" y="5564"/>
                  </a:lnTo>
                  <a:lnTo>
                    <a:pt x="9200" y="5614"/>
                  </a:lnTo>
                  <a:lnTo>
                    <a:pt x="8795" y="5614"/>
                  </a:lnTo>
                  <a:lnTo>
                    <a:pt x="8795" y="5564"/>
                  </a:lnTo>
                  <a:close/>
                  <a:moveTo>
                    <a:pt x="9422" y="6171"/>
                  </a:moveTo>
                  <a:lnTo>
                    <a:pt x="9374" y="6171"/>
                  </a:lnTo>
                  <a:lnTo>
                    <a:pt x="9374" y="5885"/>
                  </a:lnTo>
                  <a:lnTo>
                    <a:pt x="9422" y="5885"/>
                  </a:lnTo>
                  <a:lnTo>
                    <a:pt x="9422" y="6171"/>
                  </a:lnTo>
                  <a:close/>
                  <a:moveTo>
                    <a:pt x="9222" y="5885"/>
                  </a:moveTo>
                  <a:lnTo>
                    <a:pt x="9341" y="5885"/>
                  </a:lnTo>
                  <a:lnTo>
                    <a:pt x="9341" y="6171"/>
                  </a:lnTo>
                  <a:lnTo>
                    <a:pt x="9222" y="6171"/>
                  </a:lnTo>
                  <a:lnTo>
                    <a:pt x="9222" y="5885"/>
                  </a:lnTo>
                  <a:close/>
                  <a:moveTo>
                    <a:pt x="9599" y="5801"/>
                  </a:moveTo>
                  <a:lnTo>
                    <a:pt x="9599" y="5851"/>
                  </a:lnTo>
                  <a:lnTo>
                    <a:pt x="9455" y="5851"/>
                  </a:lnTo>
                  <a:lnTo>
                    <a:pt x="9341" y="5851"/>
                  </a:lnTo>
                  <a:lnTo>
                    <a:pt x="9172" y="5851"/>
                  </a:lnTo>
                  <a:lnTo>
                    <a:pt x="9172" y="5801"/>
                  </a:lnTo>
                  <a:lnTo>
                    <a:pt x="9599" y="5801"/>
                  </a:lnTo>
                  <a:close/>
                  <a:moveTo>
                    <a:pt x="9380" y="5593"/>
                  </a:moveTo>
                  <a:lnTo>
                    <a:pt x="9345" y="5767"/>
                  </a:lnTo>
                  <a:lnTo>
                    <a:pt x="9139" y="5767"/>
                  </a:lnTo>
                  <a:lnTo>
                    <a:pt x="9139" y="5885"/>
                  </a:lnTo>
                  <a:lnTo>
                    <a:pt x="9189" y="5885"/>
                  </a:lnTo>
                  <a:lnTo>
                    <a:pt x="9189" y="6171"/>
                  </a:lnTo>
                  <a:lnTo>
                    <a:pt x="9086" y="6171"/>
                  </a:lnTo>
                  <a:lnTo>
                    <a:pt x="9086" y="5648"/>
                  </a:lnTo>
                  <a:lnTo>
                    <a:pt x="9131" y="5648"/>
                  </a:lnTo>
                  <a:cubicBezTo>
                    <a:pt x="9141" y="5698"/>
                    <a:pt x="9169" y="5731"/>
                    <a:pt x="9209" y="5740"/>
                  </a:cubicBezTo>
                  <a:cubicBezTo>
                    <a:pt x="9216" y="5741"/>
                    <a:pt x="9222" y="5741"/>
                    <a:pt x="9228" y="5741"/>
                  </a:cubicBezTo>
                  <a:cubicBezTo>
                    <a:pt x="9263" y="5741"/>
                    <a:pt x="9297" y="5722"/>
                    <a:pt x="9315" y="5691"/>
                  </a:cubicBezTo>
                  <a:cubicBezTo>
                    <a:pt x="9339" y="5650"/>
                    <a:pt x="9331" y="5600"/>
                    <a:pt x="9294" y="5551"/>
                  </a:cubicBezTo>
                  <a:lnTo>
                    <a:pt x="9268" y="5573"/>
                  </a:lnTo>
                  <a:cubicBezTo>
                    <a:pt x="9296" y="5610"/>
                    <a:pt x="9303" y="5645"/>
                    <a:pt x="9287" y="5673"/>
                  </a:cubicBezTo>
                  <a:cubicBezTo>
                    <a:pt x="9273" y="5698"/>
                    <a:pt x="9243" y="5711"/>
                    <a:pt x="9216" y="5706"/>
                  </a:cubicBezTo>
                  <a:cubicBezTo>
                    <a:pt x="9190" y="5701"/>
                    <a:pt x="9172" y="5680"/>
                    <a:pt x="9165" y="5648"/>
                  </a:cubicBezTo>
                  <a:lnTo>
                    <a:pt x="9233" y="5648"/>
                  </a:lnTo>
                  <a:lnTo>
                    <a:pt x="9233" y="5529"/>
                  </a:lnTo>
                  <a:lnTo>
                    <a:pt x="9128" y="5529"/>
                  </a:lnTo>
                  <a:cubicBezTo>
                    <a:pt x="9135" y="5476"/>
                    <a:pt x="9165" y="5435"/>
                    <a:pt x="9193" y="5395"/>
                  </a:cubicBezTo>
                  <a:cubicBezTo>
                    <a:pt x="9236" y="5336"/>
                    <a:pt x="9281" y="5274"/>
                    <a:pt x="9232" y="5181"/>
                  </a:cubicBezTo>
                  <a:cubicBezTo>
                    <a:pt x="9219" y="5155"/>
                    <a:pt x="9204" y="5137"/>
                    <a:pt x="9188" y="5123"/>
                  </a:cubicBezTo>
                  <a:lnTo>
                    <a:pt x="9485" y="5123"/>
                  </a:lnTo>
                  <a:cubicBezTo>
                    <a:pt x="9417" y="5142"/>
                    <a:pt x="9326" y="5187"/>
                    <a:pt x="9289" y="5267"/>
                  </a:cubicBezTo>
                  <a:cubicBezTo>
                    <a:pt x="9248" y="5356"/>
                    <a:pt x="9279" y="5466"/>
                    <a:pt x="9380" y="5593"/>
                  </a:cubicBezTo>
                  <a:close/>
                  <a:moveTo>
                    <a:pt x="8706" y="5267"/>
                  </a:moveTo>
                  <a:cubicBezTo>
                    <a:pt x="8669" y="5187"/>
                    <a:pt x="8578" y="5142"/>
                    <a:pt x="8509" y="5123"/>
                  </a:cubicBezTo>
                  <a:lnTo>
                    <a:pt x="8807" y="5123"/>
                  </a:lnTo>
                  <a:cubicBezTo>
                    <a:pt x="8791" y="5137"/>
                    <a:pt x="8776" y="5155"/>
                    <a:pt x="8763" y="5181"/>
                  </a:cubicBezTo>
                  <a:cubicBezTo>
                    <a:pt x="8714" y="5274"/>
                    <a:pt x="8759" y="5336"/>
                    <a:pt x="8802" y="5395"/>
                  </a:cubicBezTo>
                  <a:cubicBezTo>
                    <a:pt x="8830" y="5435"/>
                    <a:pt x="8860" y="5476"/>
                    <a:pt x="8867" y="5529"/>
                  </a:cubicBezTo>
                  <a:lnTo>
                    <a:pt x="8762" y="5529"/>
                  </a:lnTo>
                  <a:lnTo>
                    <a:pt x="8762" y="5648"/>
                  </a:lnTo>
                  <a:lnTo>
                    <a:pt x="8830" y="5648"/>
                  </a:lnTo>
                  <a:cubicBezTo>
                    <a:pt x="8823" y="5680"/>
                    <a:pt x="8805" y="5701"/>
                    <a:pt x="8779" y="5706"/>
                  </a:cubicBezTo>
                  <a:cubicBezTo>
                    <a:pt x="8752" y="5711"/>
                    <a:pt x="8722" y="5698"/>
                    <a:pt x="8708" y="5673"/>
                  </a:cubicBezTo>
                  <a:cubicBezTo>
                    <a:pt x="8692" y="5645"/>
                    <a:pt x="8699" y="5610"/>
                    <a:pt x="8727" y="5573"/>
                  </a:cubicBezTo>
                  <a:lnTo>
                    <a:pt x="8701" y="5551"/>
                  </a:lnTo>
                  <a:cubicBezTo>
                    <a:pt x="8664" y="5600"/>
                    <a:pt x="8656" y="5650"/>
                    <a:pt x="8680" y="5691"/>
                  </a:cubicBezTo>
                  <a:cubicBezTo>
                    <a:pt x="8698" y="5722"/>
                    <a:pt x="8732" y="5741"/>
                    <a:pt x="8767" y="5741"/>
                  </a:cubicBezTo>
                  <a:cubicBezTo>
                    <a:pt x="8773" y="5741"/>
                    <a:pt x="8779" y="5741"/>
                    <a:pt x="8786" y="5740"/>
                  </a:cubicBezTo>
                  <a:cubicBezTo>
                    <a:pt x="8826" y="5731"/>
                    <a:pt x="8854" y="5698"/>
                    <a:pt x="8864" y="5648"/>
                  </a:cubicBezTo>
                  <a:lnTo>
                    <a:pt x="8909" y="5648"/>
                  </a:lnTo>
                  <a:lnTo>
                    <a:pt x="8909" y="6171"/>
                  </a:lnTo>
                  <a:lnTo>
                    <a:pt x="8806" y="6171"/>
                  </a:lnTo>
                  <a:lnTo>
                    <a:pt x="8806" y="5885"/>
                  </a:lnTo>
                  <a:lnTo>
                    <a:pt x="8856" y="5885"/>
                  </a:lnTo>
                  <a:lnTo>
                    <a:pt x="8856" y="5767"/>
                  </a:lnTo>
                  <a:lnTo>
                    <a:pt x="8650" y="5767"/>
                  </a:lnTo>
                  <a:lnTo>
                    <a:pt x="8615" y="5593"/>
                  </a:lnTo>
                  <a:cubicBezTo>
                    <a:pt x="8716" y="5466"/>
                    <a:pt x="8747" y="5356"/>
                    <a:pt x="8706" y="5267"/>
                  </a:cubicBezTo>
                  <a:close/>
                  <a:moveTo>
                    <a:pt x="8822" y="5801"/>
                  </a:moveTo>
                  <a:lnTo>
                    <a:pt x="8822" y="5851"/>
                  </a:lnTo>
                  <a:lnTo>
                    <a:pt x="8654" y="5851"/>
                  </a:lnTo>
                  <a:lnTo>
                    <a:pt x="8540" y="5851"/>
                  </a:lnTo>
                  <a:lnTo>
                    <a:pt x="8396" y="5851"/>
                  </a:lnTo>
                  <a:lnTo>
                    <a:pt x="8396" y="5801"/>
                  </a:lnTo>
                  <a:lnTo>
                    <a:pt x="8822" y="5801"/>
                  </a:lnTo>
                  <a:close/>
                  <a:moveTo>
                    <a:pt x="6412" y="8136"/>
                  </a:moveTo>
                  <a:lnTo>
                    <a:pt x="7888" y="8136"/>
                  </a:lnTo>
                  <a:lnTo>
                    <a:pt x="8007" y="8136"/>
                  </a:lnTo>
                  <a:lnTo>
                    <a:pt x="8475" y="8136"/>
                  </a:lnTo>
                  <a:lnTo>
                    <a:pt x="8475" y="8199"/>
                  </a:lnTo>
                  <a:lnTo>
                    <a:pt x="5827" y="8199"/>
                  </a:lnTo>
                  <a:lnTo>
                    <a:pt x="5826" y="8136"/>
                  </a:lnTo>
                  <a:lnTo>
                    <a:pt x="6293" y="8136"/>
                  </a:lnTo>
                  <a:lnTo>
                    <a:pt x="6412" y="8136"/>
                  </a:lnTo>
                  <a:close/>
                  <a:moveTo>
                    <a:pt x="7167" y="6441"/>
                  </a:moveTo>
                  <a:lnTo>
                    <a:pt x="7855" y="6441"/>
                  </a:lnTo>
                  <a:lnTo>
                    <a:pt x="7855" y="8102"/>
                  </a:lnTo>
                  <a:lnTo>
                    <a:pt x="7167" y="8102"/>
                  </a:lnTo>
                  <a:lnTo>
                    <a:pt x="7167" y="6441"/>
                  </a:lnTo>
                  <a:close/>
                  <a:moveTo>
                    <a:pt x="6445" y="6441"/>
                  </a:moveTo>
                  <a:lnTo>
                    <a:pt x="7134" y="6441"/>
                  </a:lnTo>
                  <a:lnTo>
                    <a:pt x="7134" y="8102"/>
                  </a:lnTo>
                  <a:lnTo>
                    <a:pt x="6445" y="8102"/>
                  </a:lnTo>
                  <a:lnTo>
                    <a:pt x="6445" y="6441"/>
                  </a:lnTo>
                  <a:close/>
                  <a:moveTo>
                    <a:pt x="7134" y="6407"/>
                  </a:moveTo>
                  <a:lnTo>
                    <a:pt x="6445" y="6407"/>
                  </a:lnTo>
                  <a:lnTo>
                    <a:pt x="6445" y="5801"/>
                  </a:lnTo>
                  <a:lnTo>
                    <a:pt x="7134" y="5801"/>
                  </a:lnTo>
                  <a:lnTo>
                    <a:pt x="7134" y="6407"/>
                  </a:lnTo>
                  <a:close/>
                  <a:moveTo>
                    <a:pt x="7855" y="6407"/>
                  </a:moveTo>
                  <a:lnTo>
                    <a:pt x="7167" y="6407"/>
                  </a:lnTo>
                  <a:lnTo>
                    <a:pt x="7167" y="5801"/>
                  </a:lnTo>
                  <a:lnTo>
                    <a:pt x="7855" y="5801"/>
                  </a:lnTo>
                  <a:lnTo>
                    <a:pt x="7855" y="6407"/>
                  </a:lnTo>
                  <a:close/>
                  <a:moveTo>
                    <a:pt x="7974" y="8102"/>
                  </a:moveTo>
                  <a:lnTo>
                    <a:pt x="7888" y="8102"/>
                  </a:lnTo>
                  <a:lnTo>
                    <a:pt x="7888" y="5767"/>
                  </a:lnTo>
                  <a:lnTo>
                    <a:pt x="7150" y="5767"/>
                  </a:lnTo>
                  <a:lnTo>
                    <a:pt x="7150" y="5767"/>
                  </a:lnTo>
                  <a:lnTo>
                    <a:pt x="7150" y="5767"/>
                  </a:lnTo>
                  <a:lnTo>
                    <a:pt x="6412" y="5767"/>
                  </a:lnTo>
                  <a:lnTo>
                    <a:pt x="6412" y="6417"/>
                  </a:lnTo>
                  <a:cubicBezTo>
                    <a:pt x="6411" y="6419"/>
                    <a:pt x="6411" y="6421"/>
                    <a:pt x="6411" y="6424"/>
                  </a:cubicBezTo>
                  <a:cubicBezTo>
                    <a:pt x="6411" y="6426"/>
                    <a:pt x="6411" y="6429"/>
                    <a:pt x="6412" y="6431"/>
                  </a:cubicBezTo>
                  <a:lnTo>
                    <a:pt x="6412" y="8102"/>
                  </a:lnTo>
                  <a:lnTo>
                    <a:pt x="6326" y="8102"/>
                  </a:lnTo>
                  <a:lnTo>
                    <a:pt x="6326" y="5708"/>
                  </a:lnTo>
                  <a:lnTo>
                    <a:pt x="7974" y="5708"/>
                  </a:lnTo>
                  <a:lnTo>
                    <a:pt x="7974" y="8102"/>
                  </a:lnTo>
                  <a:close/>
                  <a:moveTo>
                    <a:pt x="5773" y="6303"/>
                  </a:moveTo>
                  <a:lnTo>
                    <a:pt x="5859" y="14327"/>
                  </a:lnTo>
                  <a:lnTo>
                    <a:pt x="4749" y="14327"/>
                  </a:lnTo>
                  <a:lnTo>
                    <a:pt x="4834" y="6303"/>
                  </a:lnTo>
                  <a:lnTo>
                    <a:pt x="5773" y="6303"/>
                  </a:lnTo>
                  <a:close/>
                  <a:moveTo>
                    <a:pt x="5808" y="6205"/>
                  </a:moveTo>
                  <a:lnTo>
                    <a:pt x="5808" y="6269"/>
                  </a:lnTo>
                  <a:lnTo>
                    <a:pt x="5806" y="6269"/>
                  </a:lnTo>
                  <a:lnTo>
                    <a:pt x="4801" y="6269"/>
                  </a:lnTo>
                  <a:lnTo>
                    <a:pt x="4799" y="6269"/>
                  </a:lnTo>
                  <a:lnTo>
                    <a:pt x="4799" y="6205"/>
                  </a:lnTo>
                  <a:lnTo>
                    <a:pt x="5808" y="6205"/>
                  </a:lnTo>
                  <a:close/>
                  <a:moveTo>
                    <a:pt x="4960" y="5885"/>
                  </a:moveTo>
                  <a:lnTo>
                    <a:pt x="5079" y="5885"/>
                  </a:lnTo>
                  <a:lnTo>
                    <a:pt x="5079" y="6171"/>
                  </a:lnTo>
                  <a:lnTo>
                    <a:pt x="4960" y="6171"/>
                  </a:lnTo>
                  <a:lnTo>
                    <a:pt x="4960" y="5885"/>
                  </a:lnTo>
                  <a:close/>
                  <a:moveTo>
                    <a:pt x="4879" y="5885"/>
                  </a:moveTo>
                  <a:lnTo>
                    <a:pt x="4927" y="5885"/>
                  </a:lnTo>
                  <a:lnTo>
                    <a:pt x="4927" y="6171"/>
                  </a:lnTo>
                  <a:lnTo>
                    <a:pt x="4879" y="6171"/>
                  </a:lnTo>
                  <a:lnTo>
                    <a:pt x="4879" y="5885"/>
                  </a:lnTo>
                  <a:close/>
                  <a:moveTo>
                    <a:pt x="4590" y="5026"/>
                  </a:moveTo>
                  <a:lnTo>
                    <a:pt x="6017" y="5026"/>
                  </a:lnTo>
                  <a:lnTo>
                    <a:pt x="6017" y="5083"/>
                  </a:lnTo>
                  <a:lnTo>
                    <a:pt x="4590" y="5083"/>
                  </a:lnTo>
                  <a:lnTo>
                    <a:pt x="4590" y="5026"/>
                  </a:lnTo>
                  <a:close/>
                  <a:moveTo>
                    <a:pt x="5359" y="6171"/>
                  </a:moveTo>
                  <a:lnTo>
                    <a:pt x="5248" y="6171"/>
                  </a:lnTo>
                  <a:lnTo>
                    <a:pt x="5248" y="5648"/>
                  </a:lnTo>
                  <a:lnTo>
                    <a:pt x="5359" y="5648"/>
                  </a:lnTo>
                  <a:lnTo>
                    <a:pt x="5359" y="6171"/>
                  </a:lnTo>
                  <a:close/>
                  <a:moveTo>
                    <a:pt x="5223" y="5140"/>
                  </a:moveTo>
                  <a:cubicBezTo>
                    <a:pt x="5265" y="5160"/>
                    <a:pt x="5295" y="5215"/>
                    <a:pt x="5273" y="5272"/>
                  </a:cubicBezTo>
                  <a:cubicBezTo>
                    <a:pt x="5262" y="5301"/>
                    <a:pt x="5241" y="5306"/>
                    <a:pt x="5232" y="5307"/>
                  </a:cubicBezTo>
                  <a:cubicBezTo>
                    <a:pt x="5218" y="5308"/>
                    <a:pt x="5206" y="5302"/>
                    <a:pt x="5200" y="5291"/>
                  </a:cubicBezTo>
                  <a:cubicBezTo>
                    <a:pt x="5192" y="5278"/>
                    <a:pt x="5195" y="5260"/>
                    <a:pt x="5208" y="5239"/>
                  </a:cubicBezTo>
                  <a:lnTo>
                    <a:pt x="5180" y="5220"/>
                  </a:lnTo>
                  <a:cubicBezTo>
                    <a:pt x="5153" y="5264"/>
                    <a:pt x="5163" y="5295"/>
                    <a:pt x="5171" y="5309"/>
                  </a:cubicBezTo>
                  <a:cubicBezTo>
                    <a:pt x="5184" y="5331"/>
                    <a:pt x="5208" y="5343"/>
                    <a:pt x="5235" y="5341"/>
                  </a:cubicBezTo>
                  <a:cubicBezTo>
                    <a:pt x="5265" y="5339"/>
                    <a:pt x="5291" y="5318"/>
                    <a:pt x="5304" y="5285"/>
                  </a:cubicBezTo>
                  <a:cubicBezTo>
                    <a:pt x="5317" y="5318"/>
                    <a:pt x="5342" y="5339"/>
                    <a:pt x="5373" y="5341"/>
                  </a:cubicBezTo>
                  <a:cubicBezTo>
                    <a:pt x="5399" y="5343"/>
                    <a:pt x="5424" y="5331"/>
                    <a:pt x="5436" y="5309"/>
                  </a:cubicBezTo>
                  <a:cubicBezTo>
                    <a:pt x="5444" y="5295"/>
                    <a:pt x="5454" y="5264"/>
                    <a:pt x="5427" y="5220"/>
                  </a:cubicBezTo>
                  <a:lnTo>
                    <a:pt x="5399" y="5239"/>
                  </a:lnTo>
                  <a:cubicBezTo>
                    <a:pt x="5412" y="5260"/>
                    <a:pt x="5415" y="5278"/>
                    <a:pt x="5408" y="5291"/>
                  </a:cubicBezTo>
                  <a:cubicBezTo>
                    <a:pt x="5402" y="5302"/>
                    <a:pt x="5389" y="5308"/>
                    <a:pt x="5375" y="5307"/>
                  </a:cubicBezTo>
                  <a:cubicBezTo>
                    <a:pt x="5367" y="5306"/>
                    <a:pt x="5346" y="5301"/>
                    <a:pt x="5334" y="5272"/>
                  </a:cubicBezTo>
                  <a:cubicBezTo>
                    <a:pt x="5312" y="5215"/>
                    <a:pt x="5343" y="5160"/>
                    <a:pt x="5385" y="5140"/>
                  </a:cubicBezTo>
                  <a:cubicBezTo>
                    <a:pt x="5421" y="5122"/>
                    <a:pt x="5473" y="5127"/>
                    <a:pt x="5510" y="5198"/>
                  </a:cubicBezTo>
                  <a:cubicBezTo>
                    <a:pt x="5548" y="5271"/>
                    <a:pt x="5515" y="5317"/>
                    <a:pt x="5473" y="5375"/>
                  </a:cubicBezTo>
                  <a:cubicBezTo>
                    <a:pt x="5443" y="5417"/>
                    <a:pt x="5409" y="5465"/>
                    <a:pt x="5401" y="5529"/>
                  </a:cubicBezTo>
                  <a:lnTo>
                    <a:pt x="5206" y="5529"/>
                  </a:lnTo>
                  <a:cubicBezTo>
                    <a:pt x="5199" y="5465"/>
                    <a:pt x="5165" y="5417"/>
                    <a:pt x="5134" y="5375"/>
                  </a:cubicBezTo>
                  <a:cubicBezTo>
                    <a:pt x="5093" y="5317"/>
                    <a:pt x="5060" y="5271"/>
                    <a:pt x="5098" y="5198"/>
                  </a:cubicBezTo>
                  <a:cubicBezTo>
                    <a:pt x="5134" y="5127"/>
                    <a:pt x="5186" y="5122"/>
                    <a:pt x="5223" y="5140"/>
                  </a:cubicBezTo>
                  <a:close/>
                  <a:moveTo>
                    <a:pt x="5304" y="5183"/>
                  </a:moveTo>
                  <a:cubicBezTo>
                    <a:pt x="5294" y="5159"/>
                    <a:pt x="5279" y="5138"/>
                    <a:pt x="5260" y="5123"/>
                  </a:cubicBezTo>
                  <a:lnTo>
                    <a:pt x="5347" y="5123"/>
                  </a:lnTo>
                  <a:cubicBezTo>
                    <a:pt x="5329" y="5138"/>
                    <a:pt x="5313" y="5159"/>
                    <a:pt x="5304" y="5183"/>
                  </a:cubicBezTo>
                  <a:close/>
                  <a:moveTo>
                    <a:pt x="5102" y="5564"/>
                  </a:moveTo>
                  <a:lnTo>
                    <a:pt x="5506" y="5564"/>
                  </a:lnTo>
                  <a:lnTo>
                    <a:pt x="5506" y="5614"/>
                  </a:lnTo>
                  <a:lnTo>
                    <a:pt x="5102" y="5614"/>
                  </a:lnTo>
                  <a:lnTo>
                    <a:pt x="5102" y="5564"/>
                  </a:lnTo>
                  <a:close/>
                  <a:moveTo>
                    <a:pt x="5728" y="6171"/>
                  </a:moveTo>
                  <a:lnTo>
                    <a:pt x="5681" y="6171"/>
                  </a:lnTo>
                  <a:lnTo>
                    <a:pt x="5681" y="5885"/>
                  </a:lnTo>
                  <a:lnTo>
                    <a:pt x="5728" y="5885"/>
                  </a:lnTo>
                  <a:lnTo>
                    <a:pt x="5728" y="6171"/>
                  </a:lnTo>
                  <a:close/>
                  <a:moveTo>
                    <a:pt x="5528" y="5885"/>
                  </a:moveTo>
                  <a:lnTo>
                    <a:pt x="5648" y="5885"/>
                  </a:lnTo>
                  <a:lnTo>
                    <a:pt x="5648" y="6171"/>
                  </a:lnTo>
                  <a:lnTo>
                    <a:pt x="5528" y="6171"/>
                  </a:lnTo>
                  <a:lnTo>
                    <a:pt x="5528" y="5885"/>
                  </a:lnTo>
                  <a:close/>
                  <a:moveTo>
                    <a:pt x="5905" y="5801"/>
                  </a:moveTo>
                  <a:lnTo>
                    <a:pt x="5905" y="5851"/>
                  </a:lnTo>
                  <a:lnTo>
                    <a:pt x="5762" y="5851"/>
                  </a:lnTo>
                  <a:lnTo>
                    <a:pt x="5648" y="5851"/>
                  </a:lnTo>
                  <a:lnTo>
                    <a:pt x="5479" y="5851"/>
                  </a:lnTo>
                  <a:lnTo>
                    <a:pt x="5479" y="5801"/>
                  </a:lnTo>
                  <a:lnTo>
                    <a:pt x="5905" y="5801"/>
                  </a:lnTo>
                  <a:close/>
                  <a:moveTo>
                    <a:pt x="5686" y="5593"/>
                  </a:moveTo>
                  <a:lnTo>
                    <a:pt x="5651" y="5767"/>
                  </a:lnTo>
                  <a:lnTo>
                    <a:pt x="5446" y="5767"/>
                  </a:lnTo>
                  <a:lnTo>
                    <a:pt x="5446" y="5885"/>
                  </a:lnTo>
                  <a:lnTo>
                    <a:pt x="5495" y="5885"/>
                  </a:lnTo>
                  <a:lnTo>
                    <a:pt x="5495" y="6171"/>
                  </a:lnTo>
                  <a:lnTo>
                    <a:pt x="5392" y="6171"/>
                  </a:lnTo>
                  <a:lnTo>
                    <a:pt x="5392" y="5648"/>
                  </a:lnTo>
                  <a:lnTo>
                    <a:pt x="5437" y="5648"/>
                  </a:lnTo>
                  <a:cubicBezTo>
                    <a:pt x="5447" y="5698"/>
                    <a:pt x="5475" y="5731"/>
                    <a:pt x="5516" y="5740"/>
                  </a:cubicBezTo>
                  <a:cubicBezTo>
                    <a:pt x="5522" y="5741"/>
                    <a:pt x="5528" y="5741"/>
                    <a:pt x="5535" y="5741"/>
                  </a:cubicBezTo>
                  <a:cubicBezTo>
                    <a:pt x="5570" y="5741"/>
                    <a:pt x="5604" y="5722"/>
                    <a:pt x="5622" y="5691"/>
                  </a:cubicBezTo>
                  <a:cubicBezTo>
                    <a:pt x="5645" y="5650"/>
                    <a:pt x="5637" y="5600"/>
                    <a:pt x="5600" y="5551"/>
                  </a:cubicBezTo>
                  <a:lnTo>
                    <a:pt x="5574" y="5573"/>
                  </a:lnTo>
                  <a:cubicBezTo>
                    <a:pt x="5603" y="5610"/>
                    <a:pt x="5609" y="5645"/>
                    <a:pt x="5593" y="5673"/>
                  </a:cubicBezTo>
                  <a:cubicBezTo>
                    <a:pt x="5579" y="5698"/>
                    <a:pt x="5549" y="5711"/>
                    <a:pt x="5522" y="5706"/>
                  </a:cubicBezTo>
                  <a:cubicBezTo>
                    <a:pt x="5497" y="5701"/>
                    <a:pt x="5479" y="5680"/>
                    <a:pt x="5471" y="5648"/>
                  </a:cubicBezTo>
                  <a:lnTo>
                    <a:pt x="5539" y="5648"/>
                  </a:lnTo>
                  <a:lnTo>
                    <a:pt x="5539" y="5529"/>
                  </a:lnTo>
                  <a:lnTo>
                    <a:pt x="5434" y="5529"/>
                  </a:lnTo>
                  <a:cubicBezTo>
                    <a:pt x="5442" y="5476"/>
                    <a:pt x="5471" y="5435"/>
                    <a:pt x="5500" y="5395"/>
                  </a:cubicBezTo>
                  <a:cubicBezTo>
                    <a:pt x="5543" y="5336"/>
                    <a:pt x="5587" y="5274"/>
                    <a:pt x="5539" y="5181"/>
                  </a:cubicBezTo>
                  <a:cubicBezTo>
                    <a:pt x="5525" y="5155"/>
                    <a:pt x="5510" y="5137"/>
                    <a:pt x="5494" y="5123"/>
                  </a:cubicBezTo>
                  <a:lnTo>
                    <a:pt x="5792" y="5123"/>
                  </a:lnTo>
                  <a:cubicBezTo>
                    <a:pt x="5724" y="5142"/>
                    <a:pt x="5633" y="5187"/>
                    <a:pt x="5596" y="5267"/>
                  </a:cubicBezTo>
                  <a:cubicBezTo>
                    <a:pt x="5555" y="5356"/>
                    <a:pt x="5585" y="5466"/>
                    <a:pt x="5686" y="5593"/>
                  </a:cubicBezTo>
                  <a:close/>
                  <a:moveTo>
                    <a:pt x="5012" y="5267"/>
                  </a:moveTo>
                  <a:cubicBezTo>
                    <a:pt x="4975" y="5187"/>
                    <a:pt x="4884" y="5142"/>
                    <a:pt x="4816" y="5123"/>
                  </a:cubicBezTo>
                  <a:lnTo>
                    <a:pt x="5114" y="5123"/>
                  </a:lnTo>
                  <a:cubicBezTo>
                    <a:pt x="5098" y="5137"/>
                    <a:pt x="5082" y="5155"/>
                    <a:pt x="5069" y="5181"/>
                  </a:cubicBezTo>
                  <a:cubicBezTo>
                    <a:pt x="5021" y="5274"/>
                    <a:pt x="5065" y="5336"/>
                    <a:pt x="5108" y="5395"/>
                  </a:cubicBezTo>
                  <a:cubicBezTo>
                    <a:pt x="5137" y="5435"/>
                    <a:pt x="5166" y="5476"/>
                    <a:pt x="5173" y="5529"/>
                  </a:cubicBezTo>
                  <a:lnTo>
                    <a:pt x="5069" y="5529"/>
                  </a:lnTo>
                  <a:lnTo>
                    <a:pt x="5069" y="5648"/>
                  </a:lnTo>
                  <a:lnTo>
                    <a:pt x="5137" y="5648"/>
                  </a:lnTo>
                  <a:cubicBezTo>
                    <a:pt x="5129" y="5680"/>
                    <a:pt x="5111" y="5701"/>
                    <a:pt x="5086" y="5706"/>
                  </a:cubicBezTo>
                  <a:cubicBezTo>
                    <a:pt x="5058" y="5711"/>
                    <a:pt x="5028" y="5698"/>
                    <a:pt x="5014" y="5673"/>
                  </a:cubicBezTo>
                  <a:cubicBezTo>
                    <a:pt x="4998" y="5645"/>
                    <a:pt x="5005" y="5610"/>
                    <a:pt x="5033" y="5573"/>
                  </a:cubicBezTo>
                  <a:lnTo>
                    <a:pt x="5008" y="5551"/>
                  </a:lnTo>
                  <a:cubicBezTo>
                    <a:pt x="4970" y="5600"/>
                    <a:pt x="4963" y="5650"/>
                    <a:pt x="4986" y="5691"/>
                  </a:cubicBezTo>
                  <a:cubicBezTo>
                    <a:pt x="5004" y="5722"/>
                    <a:pt x="5038" y="5741"/>
                    <a:pt x="5073" y="5741"/>
                  </a:cubicBezTo>
                  <a:cubicBezTo>
                    <a:pt x="5079" y="5741"/>
                    <a:pt x="5086" y="5741"/>
                    <a:pt x="5092" y="5740"/>
                  </a:cubicBezTo>
                  <a:cubicBezTo>
                    <a:pt x="5133" y="5731"/>
                    <a:pt x="5161" y="5698"/>
                    <a:pt x="5170" y="5648"/>
                  </a:cubicBezTo>
                  <a:lnTo>
                    <a:pt x="5215" y="5648"/>
                  </a:lnTo>
                  <a:lnTo>
                    <a:pt x="5215" y="6171"/>
                  </a:lnTo>
                  <a:lnTo>
                    <a:pt x="5112" y="6171"/>
                  </a:lnTo>
                  <a:lnTo>
                    <a:pt x="5112" y="5885"/>
                  </a:lnTo>
                  <a:lnTo>
                    <a:pt x="5162" y="5885"/>
                  </a:lnTo>
                  <a:lnTo>
                    <a:pt x="5162" y="5767"/>
                  </a:lnTo>
                  <a:lnTo>
                    <a:pt x="4957" y="5767"/>
                  </a:lnTo>
                  <a:lnTo>
                    <a:pt x="4921" y="5593"/>
                  </a:lnTo>
                  <a:cubicBezTo>
                    <a:pt x="5022" y="5466"/>
                    <a:pt x="5053" y="5356"/>
                    <a:pt x="5012" y="5267"/>
                  </a:cubicBezTo>
                  <a:close/>
                  <a:moveTo>
                    <a:pt x="5129" y="5801"/>
                  </a:moveTo>
                  <a:lnTo>
                    <a:pt x="5129" y="5851"/>
                  </a:lnTo>
                  <a:lnTo>
                    <a:pt x="4960" y="5851"/>
                  </a:lnTo>
                  <a:lnTo>
                    <a:pt x="4846" y="5851"/>
                  </a:lnTo>
                  <a:lnTo>
                    <a:pt x="4703" y="5851"/>
                  </a:lnTo>
                  <a:lnTo>
                    <a:pt x="4703" y="5801"/>
                  </a:lnTo>
                  <a:lnTo>
                    <a:pt x="5129" y="5801"/>
                  </a:lnTo>
                  <a:close/>
                  <a:moveTo>
                    <a:pt x="2719" y="8136"/>
                  </a:moveTo>
                  <a:lnTo>
                    <a:pt x="4195" y="8136"/>
                  </a:lnTo>
                  <a:lnTo>
                    <a:pt x="4314" y="8136"/>
                  </a:lnTo>
                  <a:lnTo>
                    <a:pt x="4782" y="8136"/>
                  </a:lnTo>
                  <a:lnTo>
                    <a:pt x="4781" y="8199"/>
                  </a:lnTo>
                  <a:lnTo>
                    <a:pt x="2133" y="8199"/>
                  </a:lnTo>
                  <a:lnTo>
                    <a:pt x="2132" y="8136"/>
                  </a:lnTo>
                  <a:lnTo>
                    <a:pt x="2600" y="8136"/>
                  </a:lnTo>
                  <a:lnTo>
                    <a:pt x="2719" y="8136"/>
                  </a:lnTo>
                  <a:close/>
                  <a:moveTo>
                    <a:pt x="3473" y="6441"/>
                  </a:moveTo>
                  <a:lnTo>
                    <a:pt x="4162" y="6441"/>
                  </a:lnTo>
                  <a:lnTo>
                    <a:pt x="4162" y="8102"/>
                  </a:lnTo>
                  <a:lnTo>
                    <a:pt x="3473" y="8102"/>
                  </a:lnTo>
                  <a:lnTo>
                    <a:pt x="3473" y="6441"/>
                  </a:lnTo>
                  <a:close/>
                  <a:moveTo>
                    <a:pt x="2752" y="6441"/>
                  </a:moveTo>
                  <a:lnTo>
                    <a:pt x="3440" y="6441"/>
                  </a:lnTo>
                  <a:lnTo>
                    <a:pt x="3440" y="8102"/>
                  </a:lnTo>
                  <a:lnTo>
                    <a:pt x="2752" y="8102"/>
                  </a:lnTo>
                  <a:lnTo>
                    <a:pt x="2752" y="6441"/>
                  </a:lnTo>
                  <a:close/>
                  <a:moveTo>
                    <a:pt x="3440" y="6407"/>
                  </a:moveTo>
                  <a:lnTo>
                    <a:pt x="2752" y="6407"/>
                  </a:lnTo>
                  <a:lnTo>
                    <a:pt x="2752" y="5801"/>
                  </a:lnTo>
                  <a:lnTo>
                    <a:pt x="3440" y="5801"/>
                  </a:lnTo>
                  <a:lnTo>
                    <a:pt x="3440" y="6407"/>
                  </a:lnTo>
                  <a:close/>
                  <a:moveTo>
                    <a:pt x="4162" y="6407"/>
                  </a:moveTo>
                  <a:lnTo>
                    <a:pt x="3473" y="6407"/>
                  </a:lnTo>
                  <a:lnTo>
                    <a:pt x="3473" y="5801"/>
                  </a:lnTo>
                  <a:lnTo>
                    <a:pt x="4162" y="5801"/>
                  </a:lnTo>
                  <a:lnTo>
                    <a:pt x="4162" y="6407"/>
                  </a:lnTo>
                  <a:close/>
                  <a:moveTo>
                    <a:pt x="4281" y="8102"/>
                  </a:moveTo>
                  <a:lnTo>
                    <a:pt x="4195" y="8102"/>
                  </a:lnTo>
                  <a:lnTo>
                    <a:pt x="4195" y="5767"/>
                  </a:lnTo>
                  <a:lnTo>
                    <a:pt x="3457" y="5767"/>
                  </a:lnTo>
                  <a:lnTo>
                    <a:pt x="3457" y="5767"/>
                  </a:lnTo>
                  <a:lnTo>
                    <a:pt x="3457" y="5767"/>
                  </a:lnTo>
                  <a:lnTo>
                    <a:pt x="2719" y="5767"/>
                  </a:lnTo>
                  <a:lnTo>
                    <a:pt x="2719" y="6417"/>
                  </a:lnTo>
                  <a:cubicBezTo>
                    <a:pt x="2718" y="6419"/>
                    <a:pt x="2717" y="6421"/>
                    <a:pt x="2717" y="6424"/>
                  </a:cubicBezTo>
                  <a:cubicBezTo>
                    <a:pt x="2717" y="6426"/>
                    <a:pt x="2718" y="6429"/>
                    <a:pt x="2719" y="6431"/>
                  </a:cubicBezTo>
                  <a:lnTo>
                    <a:pt x="2719" y="8102"/>
                  </a:lnTo>
                  <a:lnTo>
                    <a:pt x="2633" y="8102"/>
                  </a:lnTo>
                  <a:lnTo>
                    <a:pt x="2633" y="5708"/>
                  </a:lnTo>
                  <a:lnTo>
                    <a:pt x="4281" y="5708"/>
                  </a:lnTo>
                  <a:lnTo>
                    <a:pt x="4281" y="8102"/>
                  </a:lnTo>
                  <a:close/>
                  <a:moveTo>
                    <a:pt x="2114" y="6205"/>
                  </a:moveTo>
                  <a:lnTo>
                    <a:pt x="2114" y="6269"/>
                  </a:lnTo>
                  <a:lnTo>
                    <a:pt x="2112" y="6269"/>
                  </a:lnTo>
                  <a:lnTo>
                    <a:pt x="1108" y="6269"/>
                  </a:lnTo>
                  <a:lnTo>
                    <a:pt x="1106" y="6269"/>
                  </a:lnTo>
                  <a:lnTo>
                    <a:pt x="1106" y="6205"/>
                  </a:lnTo>
                  <a:lnTo>
                    <a:pt x="2114" y="6205"/>
                  </a:lnTo>
                  <a:close/>
                  <a:moveTo>
                    <a:pt x="1266" y="5885"/>
                  </a:moveTo>
                  <a:lnTo>
                    <a:pt x="1385" y="5885"/>
                  </a:lnTo>
                  <a:lnTo>
                    <a:pt x="1385" y="6171"/>
                  </a:lnTo>
                  <a:lnTo>
                    <a:pt x="1266" y="6171"/>
                  </a:lnTo>
                  <a:lnTo>
                    <a:pt x="1266" y="5885"/>
                  </a:lnTo>
                  <a:close/>
                  <a:moveTo>
                    <a:pt x="1185" y="5885"/>
                  </a:moveTo>
                  <a:lnTo>
                    <a:pt x="1233" y="5885"/>
                  </a:lnTo>
                  <a:lnTo>
                    <a:pt x="1233" y="6171"/>
                  </a:lnTo>
                  <a:lnTo>
                    <a:pt x="1185" y="6171"/>
                  </a:lnTo>
                  <a:lnTo>
                    <a:pt x="1185" y="5885"/>
                  </a:lnTo>
                  <a:close/>
                  <a:moveTo>
                    <a:pt x="896" y="5026"/>
                  </a:moveTo>
                  <a:lnTo>
                    <a:pt x="2324" y="5026"/>
                  </a:lnTo>
                  <a:lnTo>
                    <a:pt x="2324" y="5083"/>
                  </a:lnTo>
                  <a:lnTo>
                    <a:pt x="896" y="5083"/>
                  </a:lnTo>
                  <a:lnTo>
                    <a:pt x="896" y="5026"/>
                  </a:lnTo>
                  <a:close/>
                  <a:moveTo>
                    <a:pt x="1666" y="6171"/>
                  </a:moveTo>
                  <a:lnTo>
                    <a:pt x="1554" y="6171"/>
                  </a:lnTo>
                  <a:lnTo>
                    <a:pt x="1554" y="5648"/>
                  </a:lnTo>
                  <a:lnTo>
                    <a:pt x="1666" y="5648"/>
                  </a:lnTo>
                  <a:lnTo>
                    <a:pt x="1666" y="6171"/>
                  </a:lnTo>
                  <a:close/>
                  <a:moveTo>
                    <a:pt x="1529" y="5140"/>
                  </a:moveTo>
                  <a:cubicBezTo>
                    <a:pt x="1571" y="5160"/>
                    <a:pt x="1602" y="5215"/>
                    <a:pt x="1580" y="5272"/>
                  </a:cubicBezTo>
                  <a:cubicBezTo>
                    <a:pt x="1568" y="5301"/>
                    <a:pt x="1547" y="5306"/>
                    <a:pt x="1538" y="5307"/>
                  </a:cubicBezTo>
                  <a:cubicBezTo>
                    <a:pt x="1525" y="5308"/>
                    <a:pt x="1512" y="5302"/>
                    <a:pt x="1506" y="5291"/>
                  </a:cubicBezTo>
                  <a:cubicBezTo>
                    <a:pt x="1499" y="5278"/>
                    <a:pt x="1502" y="5260"/>
                    <a:pt x="1514" y="5239"/>
                  </a:cubicBezTo>
                  <a:lnTo>
                    <a:pt x="1487" y="5220"/>
                  </a:lnTo>
                  <a:cubicBezTo>
                    <a:pt x="1460" y="5264"/>
                    <a:pt x="1469" y="5295"/>
                    <a:pt x="1478" y="5309"/>
                  </a:cubicBezTo>
                  <a:cubicBezTo>
                    <a:pt x="1490" y="5331"/>
                    <a:pt x="1514" y="5343"/>
                    <a:pt x="1541" y="5341"/>
                  </a:cubicBezTo>
                  <a:cubicBezTo>
                    <a:pt x="1571" y="5339"/>
                    <a:pt x="1597" y="5318"/>
                    <a:pt x="1610" y="5285"/>
                  </a:cubicBezTo>
                  <a:cubicBezTo>
                    <a:pt x="1623" y="5318"/>
                    <a:pt x="1649" y="5339"/>
                    <a:pt x="1679" y="5341"/>
                  </a:cubicBezTo>
                  <a:cubicBezTo>
                    <a:pt x="1706" y="5343"/>
                    <a:pt x="1730" y="5331"/>
                    <a:pt x="1742" y="5309"/>
                  </a:cubicBezTo>
                  <a:cubicBezTo>
                    <a:pt x="1751" y="5295"/>
                    <a:pt x="1760" y="5264"/>
                    <a:pt x="1733" y="5220"/>
                  </a:cubicBezTo>
                  <a:lnTo>
                    <a:pt x="1706" y="5239"/>
                  </a:lnTo>
                  <a:cubicBezTo>
                    <a:pt x="1718" y="5260"/>
                    <a:pt x="1721" y="5278"/>
                    <a:pt x="1714" y="5291"/>
                  </a:cubicBezTo>
                  <a:cubicBezTo>
                    <a:pt x="1708" y="5302"/>
                    <a:pt x="1695" y="5308"/>
                    <a:pt x="1682" y="5307"/>
                  </a:cubicBezTo>
                  <a:cubicBezTo>
                    <a:pt x="1673" y="5306"/>
                    <a:pt x="1652" y="5301"/>
                    <a:pt x="1641" y="5272"/>
                  </a:cubicBezTo>
                  <a:cubicBezTo>
                    <a:pt x="1619" y="5215"/>
                    <a:pt x="1649" y="5160"/>
                    <a:pt x="1691" y="5140"/>
                  </a:cubicBezTo>
                  <a:cubicBezTo>
                    <a:pt x="1728" y="5122"/>
                    <a:pt x="1780" y="5127"/>
                    <a:pt x="1816" y="5198"/>
                  </a:cubicBezTo>
                  <a:cubicBezTo>
                    <a:pt x="1854" y="5271"/>
                    <a:pt x="1821" y="5317"/>
                    <a:pt x="1779" y="5375"/>
                  </a:cubicBezTo>
                  <a:cubicBezTo>
                    <a:pt x="1749" y="5417"/>
                    <a:pt x="1715" y="5465"/>
                    <a:pt x="1708" y="5529"/>
                  </a:cubicBezTo>
                  <a:lnTo>
                    <a:pt x="1513" y="5529"/>
                  </a:lnTo>
                  <a:cubicBezTo>
                    <a:pt x="1505" y="5465"/>
                    <a:pt x="1471" y="5417"/>
                    <a:pt x="1441" y="5375"/>
                  </a:cubicBezTo>
                  <a:cubicBezTo>
                    <a:pt x="1399" y="5317"/>
                    <a:pt x="1366" y="5271"/>
                    <a:pt x="1404" y="5198"/>
                  </a:cubicBezTo>
                  <a:cubicBezTo>
                    <a:pt x="1440" y="5127"/>
                    <a:pt x="1492" y="5122"/>
                    <a:pt x="1529" y="5140"/>
                  </a:cubicBezTo>
                  <a:close/>
                  <a:moveTo>
                    <a:pt x="1610" y="5183"/>
                  </a:moveTo>
                  <a:cubicBezTo>
                    <a:pt x="1601" y="5159"/>
                    <a:pt x="1585" y="5138"/>
                    <a:pt x="1566" y="5123"/>
                  </a:cubicBezTo>
                  <a:lnTo>
                    <a:pt x="1654" y="5123"/>
                  </a:lnTo>
                  <a:cubicBezTo>
                    <a:pt x="1635" y="5138"/>
                    <a:pt x="1619" y="5159"/>
                    <a:pt x="1610" y="5183"/>
                  </a:cubicBezTo>
                  <a:close/>
                  <a:moveTo>
                    <a:pt x="1408" y="5564"/>
                  </a:moveTo>
                  <a:lnTo>
                    <a:pt x="1812" y="5564"/>
                  </a:lnTo>
                  <a:lnTo>
                    <a:pt x="1812" y="5614"/>
                  </a:lnTo>
                  <a:lnTo>
                    <a:pt x="1408" y="5614"/>
                  </a:lnTo>
                  <a:lnTo>
                    <a:pt x="1408" y="5564"/>
                  </a:lnTo>
                  <a:close/>
                  <a:moveTo>
                    <a:pt x="2035" y="6171"/>
                  </a:moveTo>
                  <a:lnTo>
                    <a:pt x="1987" y="6171"/>
                  </a:lnTo>
                  <a:lnTo>
                    <a:pt x="1987" y="5885"/>
                  </a:lnTo>
                  <a:lnTo>
                    <a:pt x="2035" y="5885"/>
                  </a:lnTo>
                  <a:lnTo>
                    <a:pt x="2035" y="6171"/>
                  </a:lnTo>
                  <a:close/>
                  <a:moveTo>
                    <a:pt x="1835" y="5885"/>
                  </a:moveTo>
                  <a:lnTo>
                    <a:pt x="1954" y="5885"/>
                  </a:lnTo>
                  <a:lnTo>
                    <a:pt x="1954" y="6171"/>
                  </a:lnTo>
                  <a:lnTo>
                    <a:pt x="1835" y="6171"/>
                  </a:lnTo>
                  <a:lnTo>
                    <a:pt x="1835" y="5885"/>
                  </a:lnTo>
                  <a:close/>
                  <a:moveTo>
                    <a:pt x="2211" y="5801"/>
                  </a:moveTo>
                  <a:lnTo>
                    <a:pt x="2211" y="5851"/>
                  </a:lnTo>
                  <a:lnTo>
                    <a:pt x="2068" y="5851"/>
                  </a:lnTo>
                  <a:lnTo>
                    <a:pt x="1954" y="5851"/>
                  </a:lnTo>
                  <a:lnTo>
                    <a:pt x="1785" y="5851"/>
                  </a:lnTo>
                  <a:lnTo>
                    <a:pt x="1785" y="5801"/>
                  </a:lnTo>
                  <a:lnTo>
                    <a:pt x="2211" y="5801"/>
                  </a:lnTo>
                  <a:close/>
                  <a:moveTo>
                    <a:pt x="1993" y="5593"/>
                  </a:moveTo>
                  <a:lnTo>
                    <a:pt x="1957" y="5767"/>
                  </a:lnTo>
                  <a:lnTo>
                    <a:pt x="1752" y="5767"/>
                  </a:lnTo>
                  <a:lnTo>
                    <a:pt x="1752" y="5885"/>
                  </a:lnTo>
                  <a:lnTo>
                    <a:pt x="1802" y="5885"/>
                  </a:lnTo>
                  <a:lnTo>
                    <a:pt x="1802" y="6171"/>
                  </a:lnTo>
                  <a:lnTo>
                    <a:pt x="1699" y="6171"/>
                  </a:lnTo>
                  <a:lnTo>
                    <a:pt x="1699" y="5648"/>
                  </a:lnTo>
                  <a:lnTo>
                    <a:pt x="1743" y="5648"/>
                  </a:lnTo>
                  <a:cubicBezTo>
                    <a:pt x="1753" y="5698"/>
                    <a:pt x="1781" y="5731"/>
                    <a:pt x="1822" y="5740"/>
                  </a:cubicBezTo>
                  <a:cubicBezTo>
                    <a:pt x="1828" y="5741"/>
                    <a:pt x="1835" y="5741"/>
                    <a:pt x="1841" y="5741"/>
                  </a:cubicBezTo>
                  <a:cubicBezTo>
                    <a:pt x="1876" y="5741"/>
                    <a:pt x="1910" y="5722"/>
                    <a:pt x="1928" y="5691"/>
                  </a:cubicBezTo>
                  <a:cubicBezTo>
                    <a:pt x="1951" y="5650"/>
                    <a:pt x="1943" y="5600"/>
                    <a:pt x="1906" y="5551"/>
                  </a:cubicBezTo>
                  <a:lnTo>
                    <a:pt x="1880" y="5573"/>
                  </a:lnTo>
                  <a:cubicBezTo>
                    <a:pt x="1909" y="5610"/>
                    <a:pt x="1916" y="5645"/>
                    <a:pt x="1900" y="5673"/>
                  </a:cubicBezTo>
                  <a:cubicBezTo>
                    <a:pt x="1886" y="5698"/>
                    <a:pt x="1856" y="5711"/>
                    <a:pt x="1828" y="5706"/>
                  </a:cubicBezTo>
                  <a:cubicBezTo>
                    <a:pt x="1803" y="5701"/>
                    <a:pt x="1785" y="5680"/>
                    <a:pt x="1777" y="5648"/>
                  </a:cubicBezTo>
                  <a:lnTo>
                    <a:pt x="1845" y="5648"/>
                  </a:lnTo>
                  <a:lnTo>
                    <a:pt x="1845" y="5529"/>
                  </a:lnTo>
                  <a:lnTo>
                    <a:pt x="1741" y="5529"/>
                  </a:lnTo>
                  <a:cubicBezTo>
                    <a:pt x="1748" y="5476"/>
                    <a:pt x="1777" y="5435"/>
                    <a:pt x="1806" y="5395"/>
                  </a:cubicBezTo>
                  <a:cubicBezTo>
                    <a:pt x="1849" y="5336"/>
                    <a:pt x="1893" y="5274"/>
                    <a:pt x="1845" y="5181"/>
                  </a:cubicBezTo>
                  <a:cubicBezTo>
                    <a:pt x="1832" y="5155"/>
                    <a:pt x="1816" y="5137"/>
                    <a:pt x="1800" y="5123"/>
                  </a:cubicBezTo>
                  <a:lnTo>
                    <a:pt x="2098" y="5123"/>
                  </a:lnTo>
                  <a:cubicBezTo>
                    <a:pt x="2030" y="5142"/>
                    <a:pt x="1939" y="5187"/>
                    <a:pt x="1902" y="5267"/>
                  </a:cubicBezTo>
                  <a:cubicBezTo>
                    <a:pt x="1861" y="5356"/>
                    <a:pt x="1891" y="5466"/>
                    <a:pt x="1993" y="5593"/>
                  </a:cubicBezTo>
                  <a:close/>
                  <a:moveTo>
                    <a:pt x="1318" y="5267"/>
                  </a:moveTo>
                  <a:cubicBezTo>
                    <a:pt x="1281" y="5187"/>
                    <a:pt x="1190" y="5142"/>
                    <a:pt x="1122" y="5123"/>
                  </a:cubicBezTo>
                  <a:lnTo>
                    <a:pt x="1420" y="5123"/>
                  </a:lnTo>
                  <a:cubicBezTo>
                    <a:pt x="1404" y="5137"/>
                    <a:pt x="1388" y="5155"/>
                    <a:pt x="1375" y="5181"/>
                  </a:cubicBezTo>
                  <a:cubicBezTo>
                    <a:pt x="1327" y="5274"/>
                    <a:pt x="1371" y="5336"/>
                    <a:pt x="1414" y="5395"/>
                  </a:cubicBezTo>
                  <a:cubicBezTo>
                    <a:pt x="1443" y="5435"/>
                    <a:pt x="1472" y="5476"/>
                    <a:pt x="1479" y="5529"/>
                  </a:cubicBezTo>
                  <a:lnTo>
                    <a:pt x="1375" y="5529"/>
                  </a:lnTo>
                  <a:lnTo>
                    <a:pt x="1375" y="5648"/>
                  </a:lnTo>
                  <a:lnTo>
                    <a:pt x="1443" y="5648"/>
                  </a:lnTo>
                  <a:cubicBezTo>
                    <a:pt x="1435" y="5680"/>
                    <a:pt x="1417" y="5701"/>
                    <a:pt x="1392" y="5706"/>
                  </a:cubicBezTo>
                  <a:cubicBezTo>
                    <a:pt x="1365" y="5711"/>
                    <a:pt x="1335" y="5698"/>
                    <a:pt x="1320" y="5673"/>
                  </a:cubicBezTo>
                  <a:cubicBezTo>
                    <a:pt x="1304" y="5645"/>
                    <a:pt x="1311" y="5610"/>
                    <a:pt x="1340" y="5573"/>
                  </a:cubicBezTo>
                  <a:lnTo>
                    <a:pt x="1314" y="5551"/>
                  </a:lnTo>
                  <a:cubicBezTo>
                    <a:pt x="1277" y="5600"/>
                    <a:pt x="1269" y="5650"/>
                    <a:pt x="1292" y="5691"/>
                  </a:cubicBezTo>
                  <a:cubicBezTo>
                    <a:pt x="1310" y="5722"/>
                    <a:pt x="1344" y="5741"/>
                    <a:pt x="1379" y="5741"/>
                  </a:cubicBezTo>
                  <a:cubicBezTo>
                    <a:pt x="1386" y="5741"/>
                    <a:pt x="1392" y="5741"/>
                    <a:pt x="1398" y="5740"/>
                  </a:cubicBezTo>
                  <a:cubicBezTo>
                    <a:pt x="1439" y="5731"/>
                    <a:pt x="1467" y="5698"/>
                    <a:pt x="1477" y="5648"/>
                  </a:cubicBezTo>
                  <a:lnTo>
                    <a:pt x="1521" y="5648"/>
                  </a:lnTo>
                  <a:lnTo>
                    <a:pt x="1521" y="6171"/>
                  </a:lnTo>
                  <a:lnTo>
                    <a:pt x="1419" y="6171"/>
                  </a:lnTo>
                  <a:lnTo>
                    <a:pt x="1419" y="5885"/>
                  </a:lnTo>
                  <a:lnTo>
                    <a:pt x="1468" y="5885"/>
                  </a:lnTo>
                  <a:lnTo>
                    <a:pt x="1468" y="5767"/>
                  </a:lnTo>
                  <a:lnTo>
                    <a:pt x="1263" y="5767"/>
                  </a:lnTo>
                  <a:lnTo>
                    <a:pt x="1228" y="5593"/>
                  </a:lnTo>
                  <a:cubicBezTo>
                    <a:pt x="1329" y="5466"/>
                    <a:pt x="1359" y="5356"/>
                    <a:pt x="1318" y="5267"/>
                  </a:cubicBezTo>
                  <a:close/>
                  <a:moveTo>
                    <a:pt x="1435" y="5801"/>
                  </a:moveTo>
                  <a:lnTo>
                    <a:pt x="1435" y="5851"/>
                  </a:lnTo>
                  <a:lnTo>
                    <a:pt x="1266" y="5851"/>
                  </a:lnTo>
                  <a:lnTo>
                    <a:pt x="1152" y="5851"/>
                  </a:lnTo>
                  <a:lnTo>
                    <a:pt x="1009" y="5851"/>
                  </a:lnTo>
                  <a:lnTo>
                    <a:pt x="1009" y="5801"/>
                  </a:lnTo>
                  <a:lnTo>
                    <a:pt x="1435" y="5801"/>
                  </a:lnTo>
                  <a:close/>
                  <a:moveTo>
                    <a:pt x="1140" y="6303"/>
                  </a:moveTo>
                  <a:lnTo>
                    <a:pt x="2080" y="6303"/>
                  </a:lnTo>
                  <a:lnTo>
                    <a:pt x="2165" y="14327"/>
                  </a:lnTo>
                  <a:lnTo>
                    <a:pt x="1055" y="14327"/>
                  </a:lnTo>
                  <a:lnTo>
                    <a:pt x="1140" y="6303"/>
                  </a:lnTo>
                  <a:close/>
                  <a:moveTo>
                    <a:pt x="846" y="5022"/>
                  </a:moveTo>
                  <a:lnTo>
                    <a:pt x="857" y="5022"/>
                  </a:lnTo>
                  <a:lnTo>
                    <a:pt x="857" y="5123"/>
                  </a:lnTo>
                  <a:lnTo>
                    <a:pt x="987" y="5123"/>
                  </a:lnTo>
                  <a:cubicBezTo>
                    <a:pt x="925" y="5140"/>
                    <a:pt x="877" y="5175"/>
                    <a:pt x="847" y="5217"/>
                  </a:cubicBezTo>
                  <a:lnTo>
                    <a:pt x="846" y="5022"/>
                  </a:lnTo>
                  <a:close/>
                  <a:moveTo>
                    <a:pt x="790" y="4318"/>
                  </a:moveTo>
                  <a:cubicBezTo>
                    <a:pt x="794" y="4318"/>
                    <a:pt x="798" y="4318"/>
                    <a:pt x="802" y="4318"/>
                  </a:cubicBezTo>
                  <a:cubicBezTo>
                    <a:pt x="887" y="4318"/>
                    <a:pt x="1003" y="4284"/>
                    <a:pt x="1114" y="4141"/>
                  </a:cubicBezTo>
                  <a:cubicBezTo>
                    <a:pt x="1161" y="4228"/>
                    <a:pt x="1241" y="4290"/>
                    <a:pt x="1330" y="4319"/>
                  </a:cubicBezTo>
                  <a:lnTo>
                    <a:pt x="1040" y="4319"/>
                  </a:lnTo>
                  <a:cubicBezTo>
                    <a:pt x="1088" y="4253"/>
                    <a:pt x="1114" y="4244"/>
                    <a:pt x="1124" y="4244"/>
                  </a:cubicBezTo>
                  <a:cubicBezTo>
                    <a:pt x="1129" y="4244"/>
                    <a:pt x="1135" y="4245"/>
                    <a:pt x="1141" y="4253"/>
                  </a:cubicBezTo>
                  <a:cubicBezTo>
                    <a:pt x="1147" y="4261"/>
                    <a:pt x="1157" y="4262"/>
                    <a:pt x="1164" y="4256"/>
                  </a:cubicBezTo>
                  <a:cubicBezTo>
                    <a:pt x="1172" y="4251"/>
                    <a:pt x="1173" y="4240"/>
                    <a:pt x="1167" y="4232"/>
                  </a:cubicBezTo>
                  <a:cubicBezTo>
                    <a:pt x="1156" y="4217"/>
                    <a:pt x="1140" y="4209"/>
                    <a:pt x="1123" y="4209"/>
                  </a:cubicBezTo>
                  <a:cubicBezTo>
                    <a:pt x="1089" y="4210"/>
                    <a:pt x="1048" y="4246"/>
                    <a:pt x="999" y="4319"/>
                  </a:cubicBezTo>
                  <a:lnTo>
                    <a:pt x="790" y="4319"/>
                  </a:lnTo>
                  <a:lnTo>
                    <a:pt x="790" y="4318"/>
                  </a:lnTo>
                  <a:close/>
                  <a:moveTo>
                    <a:pt x="1995" y="3758"/>
                  </a:moveTo>
                  <a:cubicBezTo>
                    <a:pt x="1991" y="3744"/>
                    <a:pt x="1982" y="3734"/>
                    <a:pt x="1969" y="3728"/>
                  </a:cubicBezTo>
                  <a:cubicBezTo>
                    <a:pt x="1930" y="3711"/>
                    <a:pt x="1856" y="3741"/>
                    <a:pt x="1782" y="3849"/>
                  </a:cubicBezTo>
                  <a:cubicBezTo>
                    <a:pt x="1781" y="3850"/>
                    <a:pt x="1781" y="3851"/>
                    <a:pt x="1781" y="3852"/>
                  </a:cubicBezTo>
                  <a:cubicBezTo>
                    <a:pt x="1754" y="3790"/>
                    <a:pt x="1706" y="3740"/>
                    <a:pt x="1640" y="3709"/>
                  </a:cubicBezTo>
                  <a:cubicBezTo>
                    <a:pt x="1636" y="3707"/>
                    <a:pt x="1631" y="3705"/>
                    <a:pt x="1627" y="3703"/>
                  </a:cubicBezTo>
                  <a:lnTo>
                    <a:pt x="2181" y="3703"/>
                  </a:lnTo>
                  <a:cubicBezTo>
                    <a:pt x="2125" y="3707"/>
                    <a:pt x="2062" y="3724"/>
                    <a:pt x="1995" y="3758"/>
                  </a:cubicBezTo>
                  <a:close/>
                  <a:moveTo>
                    <a:pt x="2387" y="3948"/>
                  </a:moveTo>
                  <a:cubicBezTo>
                    <a:pt x="2379" y="3890"/>
                    <a:pt x="2347" y="3838"/>
                    <a:pt x="2296" y="3803"/>
                  </a:cubicBezTo>
                  <a:cubicBezTo>
                    <a:pt x="2222" y="3753"/>
                    <a:pt x="2124" y="3747"/>
                    <a:pt x="2021" y="3783"/>
                  </a:cubicBezTo>
                  <a:cubicBezTo>
                    <a:pt x="2220" y="3688"/>
                    <a:pt x="2372" y="3754"/>
                    <a:pt x="2414" y="3834"/>
                  </a:cubicBezTo>
                  <a:cubicBezTo>
                    <a:pt x="2436" y="3877"/>
                    <a:pt x="2426" y="3918"/>
                    <a:pt x="2387" y="3948"/>
                  </a:cubicBezTo>
                  <a:close/>
                  <a:moveTo>
                    <a:pt x="1818" y="4225"/>
                  </a:moveTo>
                  <a:cubicBezTo>
                    <a:pt x="1818" y="4238"/>
                    <a:pt x="1808" y="4248"/>
                    <a:pt x="1796" y="4248"/>
                  </a:cubicBezTo>
                  <a:cubicBezTo>
                    <a:pt x="1784" y="4248"/>
                    <a:pt x="1774" y="4238"/>
                    <a:pt x="1774" y="4225"/>
                  </a:cubicBezTo>
                  <a:cubicBezTo>
                    <a:pt x="1774" y="4212"/>
                    <a:pt x="1784" y="4202"/>
                    <a:pt x="1796" y="4202"/>
                  </a:cubicBezTo>
                  <a:cubicBezTo>
                    <a:pt x="1808" y="4202"/>
                    <a:pt x="1818" y="4212"/>
                    <a:pt x="1818" y="4225"/>
                  </a:cubicBezTo>
                  <a:close/>
                  <a:moveTo>
                    <a:pt x="1103" y="4078"/>
                  </a:moveTo>
                  <a:cubicBezTo>
                    <a:pt x="1095" y="4082"/>
                    <a:pt x="1091" y="4092"/>
                    <a:pt x="1094" y="4100"/>
                  </a:cubicBezTo>
                  <a:cubicBezTo>
                    <a:pt x="1094" y="4101"/>
                    <a:pt x="1095" y="4102"/>
                    <a:pt x="1095" y="4103"/>
                  </a:cubicBezTo>
                  <a:cubicBezTo>
                    <a:pt x="1073" y="4103"/>
                    <a:pt x="1058" y="4097"/>
                    <a:pt x="1056" y="4087"/>
                  </a:cubicBezTo>
                  <a:cubicBezTo>
                    <a:pt x="1052" y="4068"/>
                    <a:pt x="1077" y="4033"/>
                    <a:pt x="1111" y="4020"/>
                  </a:cubicBezTo>
                  <a:cubicBezTo>
                    <a:pt x="1149" y="4006"/>
                    <a:pt x="1182" y="4025"/>
                    <a:pt x="1206" y="4073"/>
                  </a:cubicBezTo>
                  <a:cubicBezTo>
                    <a:pt x="1295" y="4256"/>
                    <a:pt x="1454" y="4280"/>
                    <a:pt x="1573" y="4241"/>
                  </a:cubicBezTo>
                  <a:cubicBezTo>
                    <a:pt x="1627" y="4224"/>
                    <a:pt x="1683" y="4187"/>
                    <a:pt x="1678" y="4148"/>
                  </a:cubicBezTo>
                  <a:cubicBezTo>
                    <a:pt x="1676" y="4135"/>
                    <a:pt x="1668" y="4120"/>
                    <a:pt x="1642" y="4112"/>
                  </a:cubicBezTo>
                  <a:cubicBezTo>
                    <a:pt x="1664" y="4101"/>
                    <a:pt x="1692" y="4095"/>
                    <a:pt x="1719" y="4096"/>
                  </a:cubicBezTo>
                  <a:cubicBezTo>
                    <a:pt x="1698" y="4174"/>
                    <a:pt x="1645" y="4241"/>
                    <a:pt x="1568" y="4275"/>
                  </a:cubicBezTo>
                  <a:cubicBezTo>
                    <a:pt x="1398" y="4349"/>
                    <a:pt x="1195" y="4263"/>
                    <a:pt x="1125" y="4087"/>
                  </a:cubicBezTo>
                  <a:cubicBezTo>
                    <a:pt x="1121" y="4078"/>
                    <a:pt x="1111" y="4074"/>
                    <a:pt x="1103" y="4078"/>
                  </a:cubicBezTo>
                  <a:close/>
                  <a:moveTo>
                    <a:pt x="3325" y="3758"/>
                  </a:moveTo>
                  <a:cubicBezTo>
                    <a:pt x="3321" y="3744"/>
                    <a:pt x="3312" y="3734"/>
                    <a:pt x="3299" y="3728"/>
                  </a:cubicBezTo>
                  <a:cubicBezTo>
                    <a:pt x="3260" y="3711"/>
                    <a:pt x="3190" y="3740"/>
                    <a:pt x="3117" y="3841"/>
                  </a:cubicBezTo>
                  <a:cubicBezTo>
                    <a:pt x="3090" y="3785"/>
                    <a:pt x="3043" y="3738"/>
                    <a:pt x="2982" y="3709"/>
                  </a:cubicBezTo>
                  <a:cubicBezTo>
                    <a:pt x="2977" y="3707"/>
                    <a:pt x="2973" y="3705"/>
                    <a:pt x="2968" y="3703"/>
                  </a:cubicBezTo>
                  <a:lnTo>
                    <a:pt x="3510" y="3703"/>
                  </a:lnTo>
                  <a:cubicBezTo>
                    <a:pt x="3454" y="3707"/>
                    <a:pt x="3392" y="3724"/>
                    <a:pt x="3325" y="3758"/>
                  </a:cubicBezTo>
                  <a:close/>
                  <a:moveTo>
                    <a:pt x="3716" y="3948"/>
                  </a:moveTo>
                  <a:cubicBezTo>
                    <a:pt x="3709" y="3890"/>
                    <a:pt x="3677" y="3838"/>
                    <a:pt x="3625" y="3803"/>
                  </a:cubicBezTo>
                  <a:cubicBezTo>
                    <a:pt x="3551" y="3753"/>
                    <a:pt x="3454" y="3747"/>
                    <a:pt x="3351" y="3783"/>
                  </a:cubicBezTo>
                  <a:cubicBezTo>
                    <a:pt x="3550" y="3688"/>
                    <a:pt x="3701" y="3754"/>
                    <a:pt x="3743" y="3834"/>
                  </a:cubicBezTo>
                  <a:cubicBezTo>
                    <a:pt x="3765" y="3877"/>
                    <a:pt x="3755" y="3918"/>
                    <a:pt x="3716" y="3948"/>
                  </a:cubicBezTo>
                  <a:close/>
                  <a:moveTo>
                    <a:pt x="3159" y="4225"/>
                  </a:moveTo>
                  <a:cubicBezTo>
                    <a:pt x="3159" y="4238"/>
                    <a:pt x="3149" y="4248"/>
                    <a:pt x="3137" y="4248"/>
                  </a:cubicBezTo>
                  <a:cubicBezTo>
                    <a:pt x="3125" y="4248"/>
                    <a:pt x="3115" y="4238"/>
                    <a:pt x="3115" y="4225"/>
                  </a:cubicBezTo>
                  <a:cubicBezTo>
                    <a:pt x="3115" y="4212"/>
                    <a:pt x="3125" y="4202"/>
                    <a:pt x="3137" y="4202"/>
                  </a:cubicBezTo>
                  <a:cubicBezTo>
                    <a:pt x="3149" y="4202"/>
                    <a:pt x="3159" y="4212"/>
                    <a:pt x="3159" y="4225"/>
                  </a:cubicBezTo>
                  <a:close/>
                  <a:moveTo>
                    <a:pt x="2444" y="4078"/>
                  </a:moveTo>
                  <a:cubicBezTo>
                    <a:pt x="2436" y="4082"/>
                    <a:pt x="2432" y="4092"/>
                    <a:pt x="2436" y="4100"/>
                  </a:cubicBezTo>
                  <a:cubicBezTo>
                    <a:pt x="2436" y="4101"/>
                    <a:pt x="2436" y="4102"/>
                    <a:pt x="2436" y="4103"/>
                  </a:cubicBezTo>
                  <a:cubicBezTo>
                    <a:pt x="2414" y="4103"/>
                    <a:pt x="2400" y="4097"/>
                    <a:pt x="2398" y="4087"/>
                  </a:cubicBezTo>
                  <a:cubicBezTo>
                    <a:pt x="2394" y="4068"/>
                    <a:pt x="2419" y="4033"/>
                    <a:pt x="2452" y="4020"/>
                  </a:cubicBezTo>
                  <a:cubicBezTo>
                    <a:pt x="2490" y="4006"/>
                    <a:pt x="2524" y="4025"/>
                    <a:pt x="2547" y="4073"/>
                  </a:cubicBezTo>
                  <a:cubicBezTo>
                    <a:pt x="2636" y="4256"/>
                    <a:pt x="2795" y="4280"/>
                    <a:pt x="2914" y="4241"/>
                  </a:cubicBezTo>
                  <a:cubicBezTo>
                    <a:pt x="2968" y="4224"/>
                    <a:pt x="3024" y="4187"/>
                    <a:pt x="3019" y="4148"/>
                  </a:cubicBezTo>
                  <a:cubicBezTo>
                    <a:pt x="3017" y="4135"/>
                    <a:pt x="3009" y="4120"/>
                    <a:pt x="2983" y="4112"/>
                  </a:cubicBezTo>
                  <a:cubicBezTo>
                    <a:pt x="3006" y="4101"/>
                    <a:pt x="3034" y="4095"/>
                    <a:pt x="3060" y="4096"/>
                  </a:cubicBezTo>
                  <a:cubicBezTo>
                    <a:pt x="3040" y="4174"/>
                    <a:pt x="2986" y="4241"/>
                    <a:pt x="2910" y="4275"/>
                  </a:cubicBezTo>
                  <a:cubicBezTo>
                    <a:pt x="2740" y="4349"/>
                    <a:pt x="2536" y="4263"/>
                    <a:pt x="2466" y="4087"/>
                  </a:cubicBezTo>
                  <a:cubicBezTo>
                    <a:pt x="2462" y="4078"/>
                    <a:pt x="2453" y="4074"/>
                    <a:pt x="2444" y="4078"/>
                  </a:cubicBezTo>
                  <a:close/>
                  <a:moveTo>
                    <a:pt x="4654" y="3758"/>
                  </a:moveTo>
                  <a:cubicBezTo>
                    <a:pt x="4650" y="3744"/>
                    <a:pt x="4641" y="3734"/>
                    <a:pt x="4628" y="3728"/>
                  </a:cubicBezTo>
                  <a:cubicBezTo>
                    <a:pt x="4590" y="3711"/>
                    <a:pt x="4519" y="3740"/>
                    <a:pt x="4447" y="3841"/>
                  </a:cubicBezTo>
                  <a:cubicBezTo>
                    <a:pt x="4419" y="3785"/>
                    <a:pt x="4373" y="3738"/>
                    <a:pt x="4311" y="3709"/>
                  </a:cubicBezTo>
                  <a:cubicBezTo>
                    <a:pt x="4307" y="3707"/>
                    <a:pt x="4302" y="3705"/>
                    <a:pt x="4298" y="3703"/>
                  </a:cubicBezTo>
                  <a:lnTo>
                    <a:pt x="4840" y="3703"/>
                  </a:lnTo>
                  <a:cubicBezTo>
                    <a:pt x="4784" y="3707"/>
                    <a:pt x="4721" y="3724"/>
                    <a:pt x="4654" y="3758"/>
                  </a:cubicBezTo>
                  <a:close/>
                  <a:moveTo>
                    <a:pt x="5046" y="3948"/>
                  </a:moveTo>
                  <a:cubicBezTo>
                    <a:pt x="5038" y="3890"/>
                    <a:pt x="5006" y="3838"/>
                    <a:pt x="4955" y="3803"/>
                  </a:cubicBezTo>
                  <a:cubicBezTo>
                    <a:pt x="4881" y="3753"/>
                    <a:pt x="4783" y="3747"/>
                    <a:pt x="4680" y="3783"/>
                  </a:cubicBezTo>
                  <a:cubicBezTo>
                    <a:pt x="4880" y="3688"/>
                    <a:pt x="5031" y="3754"/>
                    <a:pt x="5073" y="3834"/>
                  </a:cubicBezTo>
                  <a:cubicBezTo>
                    <a:pt x="5095" y="3877"/>
                    <a:pt x="5085" y="3918"/>
                    <a:pt x="5046" y="3948"/>
                  </a:cubicBezTo>
                  <a:close/>
                  <a:moveTo>
                    <a:pt x="4489" y="4225"/>
                  </a:moveTo>
                  <a:cubicBezTo>
                    <a:pt x="4489" y="4238"/>
                    <a:pt x="4479" y="4248"/>
                    <a:pt x="4467" y="4248"/>
                  </a:cubicBezTo>
                  <a:cubicBezTo>
                    <a:pt x="4454" y="4248"/>
                    <a:pt x="4445" y="4238"/>
                    <a:pt x="4445" y="4225"/>
                  </a:cubicBezTo>
                  <a:cubicBezTo>
                    <a:pt x="4445" y="4212"/>
                    <a:pt x="4454" y="4202"/>
                    <a:pt x="4467" y="4202"/>
                  </a:cubicBezTo>
                  <a:cubicBezTo>
                    <a:pt x="4479" y="4202"/>
                    <a:pt x="4489" y="4212"/>
                    <a:pt x="4489" y="4225"/>
                  </a:cubicBezTo>
                  <a:close/>
                  <a:moveTo>
                    <a:pt x="3774" y="4078"/>
                  </a:moveTo>
                  <a:cubicBezTo>
                    <a:pt x="3765" y="4082"/>
                    <a:pt x="3761" y="4092"/>
                    <a:pt x="3765" y="4100"/>
                  </a:cubicBezTo>
                  <a:cubicBezTo>
                    <a:pt x="3765" y="4101"/>
                    <a:pt x="3766" y="4102"/>
                    <a:pt x="3766" y="4103"/>
                  </a:cubicBezTo>
                  <a:cubicBezTo>
                    <a:pt x="3744" y="4103"/>
                    <a:pt x="3729" y="4097"/>
                    <a:pt x="3727" y="4087"/>
                  </a:cubicBezTo>
                  <a:cubicBezTo>
                    <a:pt x="3723" y="4068"/>
                    <a:pt x="3748" y="4033"/>
                    <a:pt x="3782" y="4020"/>
                  </a:cubicBezTo>
                  <a:cubicBezTo>
                    <a:pt x="3820" y="4006"/>
                    <a:pt x="3853" y="4025"/>
                    <a:pt x="3876" y="4073"/>
                  </a:cubicBezTo>
                  <a:cubicBezTo>
                    <a:pt x="3966" y="4256"/>
                    <a:pt x="4125" y="4280"/>
                    <a:pt x="4244" y="4241"/>
                  </a:cubicBezTo>
                  <a:cubicBezTo>
                    <a:pt x="4298" y="4224"/>
                    <a:pt x="4354" y="4187"/>
                    <a:pt x="4348" y="4148"/>
                  </a:cubicBezTo>
                  <a:cubicBezTo>
                    <a:pt x="4347" y="4135"/>
                    <a:pt x="4339" y="4120"/>
                    <a:pt x="4313" y="4112"/>
                  </a:cubicBezTo>
                  <a:cubicBezTo>
                    <a:pt x="4335" y="4101"/>
                    <a:pt x="4363" y="4095"/>
                    <a:pt x="4390" y="4096"/>
                  </a:cubicBezTo>
                  <a:cubicBezTo>
                    <a:pt x="4369" y="4174"/>
                    <a:pt x="4316" y="4241"/>
                    <a:pt x="4239" y="4275"/>
                  </a:cubicBezTo>
                  <a:cubicBezTo>
                    <a:pt x="4069" y="4349"/>
                    <a:pt x="3866" y="4263"/>
                    <a:pt x="3796" y="4087"/>
                  </a:cubicBezTo>
                  <a:cubicBezTo>
                    <a:pt x="3792" y="4078"/>
                    <a:pt x="3782" y="4074"/>
                    <a:pt x="3774" y="4078"/>
                  </a:cubicBezTo>
                  <a:close/>
                  <a:moveTo>
                    <a:pt x="5984" y="3758"/>
                  </a:moveTo>
                  <a:cubicBezTo>
                    <a:pt x="5980" y="3744"/>
                    <a:pt x="5971" y="3734"/>
                    <a:pt x="5958" y="3728"/>
                  </a:cubicBezTo>
                  <a:cubicBezTo>
                    <a:pt x="5919" y="3711"/>
                    <a:pt x="5849" y="3740"/>
                    <a:pt x="5776" y="3841"/>
                  </a:cubicBezTo>
                  <a:cubicBezTo>
                    <a:pt x="5749" y="3785"/>
                    <a:pt x="5702" y="3738"/>
                    <a:pt x="5641" y="3709"/>
                  </a:cubicBezTo>
                  <a:cubicBezTo>
                    <a:pt x="5636" y="3707"/>
                    <a:pt x="5632" y="3705"/>
                    <a:pt x="5627" y="3703"/>
                  </a:cubicBezTo>
                  <a:lnTo>
                    <a:pt x="6169" y="3703"/>
                  </a:lnTo>
                  <a:cubicBezTo>
                    <a:pt x="6113" y="3707"/>
                    <a:pt x="6051" y="3724"/>
                    <a:pt x="5984" y="3758"/>
                  </a:cubicBezTo>
                  <a:close/>
                  <a:moveTo>
                    <a:pt x="6375" y="3948"/>
                  </a:moveTo>
                  <a:cubicBezTo>
                    <a:pt x="6368" y="3890"/>
                    <a:pt x="6336" y="3838"/>
                    <a:pt x="6284" y="3803"/>
                  </a:cubicBezTo>
                  <a:cubicBezTo>
                    <a:pt x="6210" y="3753"/>
                    <a:pt x="6113" y="3747"/>
                    <a:pt x="6009" y="3783"/>
                  </a:cubicBezTo>
                  <a:cubicBezTo>
                    <a:pt x="6209" y="3688"/>
                    <a:pt x="6360" y="3754"/>
                    <a:pt x="6402" y="3834"/>
                  </a:cubicBezTo>
                  <a:cubicBezTo>
                    <a:pt x="6424" y="3877"/>
                    <a:pt x="6414" y="3918"/>
                    <a:pt x="6375" y="3948"/>
                  </a:cubicBezTo>
                  <a:close/>
                  <a:moveTo>
                    <a:pt x="5818" y="4225"/>
                  </a:moveTo>
                  <a:cubicBezTo>
                    <a:pt x="5818" y="4238"/>
                    <a:pt x="5808" y="4248"/>
                    <a:pt x="5796" y="4248"/>
                  </a:cubicBezTo>
                  <a:cubicBezTo>
                    <a:pt x="5784" y="4248"/>
                    <a:pt x="5774" y="4238"/>
                    <a:pt x="5774" y="4225"/>
                  </a:cubicBezTo>
                  <a:cubicBezTo>
                    <a:pt x="5774" y="4212"/>
                    <a:pt x="5784" y="4202"/>
                    <a:pt x="5796" y="4202"/>
                  </a:cubicBezTo>
                  <a:cubicBezTo>
                    <a:pt x="5808" y="4202"/>
                    <a:pt x="5818" y="4212"/>
                    <a:pt x="5818" y="4225"/>
                  </a:cubicBezTo>
                  <a:close/>
                  <a:moveTo>
                    <a:pt x="5103" y="4078"/>
                  </a:moveTo>
                  <a:cubicBezTo>
                    <a:pt x="5095" y="4082"/>
                    <a:pt x="5091" y="4092"/>
                    <a:pt x="5094" y="4100"/>
                  </a:cubicBezTo>
                  <a:cubicBezTo>
                    <a:pt x="5095" y="4101"/>
                    <a:pt x="5095" y="4102"/>
                    <a:pt x="5095" y="4103"/>
                  </a:cubicBezTo>
                  <a:cubicBezTo>
                    <a:pt x="5073" y="4103"/>
                    <a:pt x="5059" y="4097"/>
                    <a:pt x="5056" y="4087"/>
                  </a:cubicBezTo>
                  <a:cubicBezTo>
                    <a:pt x="5052" y="4068"/>
                    <a:pt x="5077" y="4033"/>
                    <a:pt x="5111" y="4020"/>
                  </a:cubicBezTo>
                  <a:cubicBezTo>
                    <a:pt x="5149" y="4006"/>
                    <a:pt x="5183" y="4025"/>
                    <a:pt x="5206" y="4073"/>
                  </a:cubicBezTo>
                  <a:cubicBezTo>
                    <a:pt x="5295" y="4256"/>
                    <a:pt x="5454" y="4280"/>
                    <a:pt x="5573" y="4241"/>
                  </a:cubicBezTo>
                  <a:cubicBezTo>
                    <a:pt x="5627" y="4224"/>
                    <a:pt x="5683" y="4187"/>
                    <a:pt x="5678" y="4148"/>
                  </a:cubicBezTo>
                  <a:cubicBezTo>
                    <a:pt x="5676" y="4135"/>
                    <a:pt x="5668" y="4120"/>
                    <a:pt x="5642" y="4112"/>
                  </a:cubicBezTo>
                  <a:cubicBezTo>
                    <a:pt x="5665" y="4101"/>
                    <a:pt x="5693" y="4095"/>
                    <a:pt x="5719" y="4096"/>
                  </a:cubicBezTo>
                  <a:cubicBezTo>
                    <a:pt x="5699" y="4174"/>
                    <a:pt x="5645" y="4241"/>
                    <a:pt x="5569" y="4275"/>
                  </a:cubicBezTo>
                  <a:cubicBezTo>
                    <a:pt x="5399" y="4349"/>
                    <a:pt x="5195" y="4263"/>
                    <a:pt x="5125" y="4087"/>
                  </a:cubicBezTo>
                  <a:cubicBezTo>
                    <a:pt x="5121" y="4078"/>
                    <a:pt x="5112" y="4074"/>
                    <a:pt x="5103" y="4078"/>
                  </a:cubicBezTo>
                  <a:close/>
                  <a:moveTo>
                    <a:pt x="7313" y="3758"/>
                  </a:moveTo>
                  <a:cubicBezTo>
                    <a:pt x="7309" y="3744"/>
                    <a:pt x="7300" y="3734"/>
                    <a:pt x="7287" y="3728"/>
                  </a:cubicBezTo>
                  <a:cubicBezTo>
                    <a:pt x="7249" y="3711"/>
                    <a:pt x="7178" y="3740"/>
                    <a:pt x="7106" y="3841"/>
                  </a:cubicBezTo>
                  <a:cubicBezTo>
                    <a:pt x="7078" y="3785"/>
                    <a:pt x="7032" y="3738"/>
                    <a:pt x="6970" y="3709"/>
                  </a:cubicBezTo>
                  <a:cubicBezTo>
                    <a:pt x="6966" y="3707"/>
                    <a:pt x="6961" y="3705"/>
                    <a:pt x="6957" y="3703"/>
                  </a:cubicBezTo>
                  <a:lnTo>
                    <a:pt x="7499" y="3703"/>
                  </a:lnTo>
                  <a:cubicBezTo>
                    <a:pt x="7443" y="3707"/>
                    <a:pt x="7380" y="3724"/>
                    <a:pt x="7313" y="3758"/>
                  </a:cubicBezTo>
                  <a:close/>
                  <a:moveTo>
                    <a:pt x="7705" y="3948"/>
                  </a:moveTo>
                  <a:cubicBezTo>
                    <a:pt x="7697" y="3890"/>
                    <a:pt x="7665" y="3838"/>
                    <a:pt x="7614" y="3803"/>
                  </a:cubicBezTo>
                  <a:cubicBezTo>
                    <a:pt x="7540" y="3753"/>
                    <a:pt x="7442" y="3747"/>
                    <a:pt x="7339" y="3783"/>
                  </a:cubicBezTo>
                  <a:cubicBezTo>
                    <a:pt x="7538" y="3688"/>
                    <a:pt x="7690" y="3754"/>
                    <a:pt x="7732" y="3834"/>
                  </a:cubicBezTo>
                  <a:cubicBezTo>
                    <a:pt x="7754" y="3877"/>
                    <a:pt x="7744" y="3918"/>
                    <a:pt x="7705" y="3948"/>
                  </a:cubicBezTo>
                  <a:close/>
                  <a:moveTo>
                    <a:pt x="7148" y="4225"/>
                  </a:moveTo>
                  <a:cubicBezTo>
                    <a:pt x="7148" y="4238"/>
                    <a:pt x="7138" y="4248"/>
                    <a:pt x="7126" y="4248"/>
                  </a:cubicBezTo>
                  <a:cubicBezTo>
                    <a:pt x="7114" y="4248"/>
                    <a:pt x="7104" y="4238"/>
                    <a:pt x="7104" y="4225"/>
                  </a:cubicBezTo>
                  <a:cubicBezTo>
                    <a:pt x="7104" y="4212"/>
                    <a:pt x="7114" y="4202"/>
                    <a:pt x="7126" y="4202"/>
                  </a:cubicBezTo>
                  <a:cubicBezTo>
                    <a:pt x="7138" y="4202"/>
                    <a:pt x="7148" y="4212"/>
                    <a:pt x="7148" y="4225"/>
                  </a:cubicBezTo>
                  <a:close/>
                  <a:moveTo>
                    <a:pt x="6433" y="4078"/>
                  </a:moveTo>
                  <a:cubicBezTo>
                    <a:pt x="6424" y="4082"/>
                    <a:pt x="6420" y="4092"/>
                    <a:pt x="6424" y="4100"/>
                  </a:cubicBezTo>
                  <a:cubicBezTo>
                    <a:pt x="6424" y="4101"/>
                    <a:pt x="6425" y="4102"/>
                    <a:pt x="6425" y="4103"/>
                  </a:cubicBezTo>
                  <a:cubicBezTo>
                    <a:pt x="6403" y="4103"/>
                    <a:pt x="6388" y="4097"/>
                    <a:pt x="6386" y="4087"/>
                  </a:cubicBezTo>
                  <a:cubicBezTo>
                    <a:pt x="6382" y="4068"/>
                    <a:pt x="6407" y="4033"/>
                    <a:pt x="6441" y="4020"/>
                  </a:cubicBezTo>
                  <a:cubicBezTo>
                    <a:pt x="6478" y="4006"/>
                    <a:pt x="6512" y="4025"/>
                    <a:pt x="6535" y="4073"/>
                  </a:cubicBezTo>
                  <a:cubicBezTo>
                    <a:pt x="6625" y="4256"/>
                    <a:pt x="6784" y="4280"/>
                    <a:pt x="6903" y="4241"/>
                  </a:cubicBezTo>
                  <a:cubicBezTo>
                    <a:pt x="6957" y="4224"/>
                    <a:pt x="7013" y="4187"/>
                    <a:pt x="7007" y="4148"/>
                  </a:cubicBezTo>
                  <a:cubicBezTo>
                    <a:pt x="7006" y="4135"/>
                    <a:pt x="6998" y="4120"/>
                    <a:pt x="6972" y="4112"/>
                  </a:cubicBezTo>
                  <a:cubicBezTo>
                    <a:pt x="6994" y="4101"/>
                    <a:pt x="7022" y="4095"/>
                    <a:pt x="7049" y="4096"/>
                  </a:cubicBezTo>
                  <a:cubicBezTo>
                    <a:pt x="7028" y="4174"/>
                    <a:pt x="6975" y="4241"/>
                    <a:pt x="6898" y="4275"/>
                  </a:cubicBezTo>
                  <a:cubicBezTo>
                    <a:pt x="6728" y="4349"/>
                    <a:pt x="6525" y="4263"/>
                    <a:pt x="6454" y="4087"/>
                  </a:cubicBezTo>
                  <a:cubicBezTo>
                    <a:pt x="6451" y="4078"/>
                    <a:pt x="6441" y="4074"/>
                    <a:pt x="6433" y="4078"/>
                  </a:cubicBezTo>
                  <a:close/>
                  <a:moveTo>
                    <a:pt x="8643" y="3758"/>
                  </a:moveTo>
                  <a:cubicBezTo>
                    <a:pt x="8639" y="3744"/>
                    <a:pt x="8630" y="3734"/>
                    <a:pt x="8617" y="3728"/>
                  </a:cubicBezTo>
                  <a:cubicBezTo>
                    <a:pt x="8578" y="3711"/>
                    <a:pt x="8508" y="3740"/>
                    <a:pt x="8435" y="3841"/>
                  </a:cubicBezTo>
                  <a:cubicBezTo>
                    <a:pt x="8408" y="3785"/>
                    <a:pt x="8361" y="3738"/>
                    <a:pt x="8300" y="3709"/>
                  </a:cubicBezTo>
                  <a:cubicBezTo>
                    <a:pt x="8295" y="3707"/>
                    <a:pt x="8291" y="3705"/>
                    <a:pt x="8286" y="3703"/>
                  </a:cubicBezTo>
                  <a:lnTo>
                    <a:pt x="8828" y="3703"/>
                  </a:lnTo>
                  <a:cubicBezTo>
                    <a:pt x="8772" y="3707"/>
                    <a:pt x="8710" y="3724"/>
                    <a:pt x="8643" y="3758"/>
                  </a:cubicBezTo>
                  <a:close/>
                  <a:moveTo>
                    <a:pt x="9034" y="3948"/>
                  </a:moveTo>
                  <a:cubicBezTo>
                    <a:pt x="9027" y="3890"/>
                    <a:pt x="8995" y="3838"/>
                    <a:pt x="8943" y="3803"/>
                  </a:cubicBezTo>
                  <a:cubicBezTo>
                    <a:pt x="8869" y="3753"/>
                    <a:pt x="8772" y="3747"/>
                    <a:pt x="8668" y="3783"/>
                  </a:cubicBezTo>
                  <a:cubicBezTo>
                    <a:pt x="8868" y="3688"/>
                    <a:pt x="9019" y="3754"/>
                    <a:pt x="9061" y="3834"/>
                  </a:cubicBezTo>
                  <a:cubicBezTo>
                    <a:pt x="9083" y="3877"/>
                    <a:pt x="9073" y="3918"/>
                    <a:pt x="9034" y="3948"/>
                  </a:cubicBezTo>
                  <a:close/>
                  <a:moveTo>
                    <a:pt x="8477" y="4225"/>
                  </a:moveTo>
                  <a:cubicBezTo>
                    <a:pt x="8477" y="4238"/>
                    <a:pt x="8467" y="4248"/>
                    <a:pt x="8455" y="4248"/>
                  </a:cubicBezTo>
                  <a:cubicBezTo>
                    <a:pt x="8443" y="4248"/>
                    <a:pt x="8433" y="4238"/>
                    <a:pt x="8433" y="4225"/>
                  </a:cubicBezTo>
                  <a:cubicBezTo>
                    <a:pt x="8433" y="4212"/>
                    <a:pt x="8443" y="4202"/>
                    <a:pt x="8455" y="4202"/>
                  </a:cubicBezTo>
                  <a:cubicBezTo>
                    <a:pt x="8467" y="4202"/>
                    <a:pt x="8477" y="4212"/>
                    <a:pt x="8477" y="4225"/>
                  </a:cubicBezTo>
                  <a:close/>
                  <a:moveTo>
                    <a:pt x="7762" y="4078"/>
                  </a:moveTo>
                  <a:cubicBezTo>
                    <a:pt x="7754" y="4082"/>
                    <a:pt x="7750" y="4092"/>
                    <a:pt x="7753" y="4100"/>
                  </a:cubicBezTo>
                  <a:cubicBezTo>
                    <a:pt x="7754" y="4101"/>
                    <a:pt x="7754" y="4102"/>
                    <a:pt x="7754" y="4103"/>
                  </a:cubicBezTo>
                  <a:cubicBezTo>
                    <a:pt x="7732" y="4103"/>
                    <a:pt x="7718" y="4097"/>
                    <a:pt x="7715" y="4087"/>
                  </a:cubicBezTo>
                  <a:cubicBezTo>
                    <a:pt x="7711" y="4068"/>
                    <a:pt x="7736" y="4033"/>
                    <a:pt x="7770" y="4020"/>
                  </a:cubicBezTo>
                  <a:cubicBezTo>
                    <a:pt x="7808" y="4006"/>
                    <a:pt x="7842" y="4025"/>
                    <a:pt x="7865" y="4073"/>
                  </a:cubicBezTo>
                  <a:cubicBezTo>
                    <a:pt x="7954" y="4256"/>
                    <a:pt x="8113" y="4280"/>
                    <a:pt x="8232" y="4241"/>
                  </a:cubicBezTo>
                  <a:cubicBezTo>
                    <a:pt x="8286" y="4224"/>
                    <a:pt x="8342" y="4187"/>
                    <a:pt x="8337" y="4148"/>
                  </a:cubicBezTo>
                  <a:cubicBezTo>
                    <a:pt x="8335" y="4135"/>
                    <a:pt x="8327" y="4120"/>
                    <a:pt x="8301" y="4112"/>
                  </a:cubicBezTo>
                  <a:cubicBezTo>
                    <a:pt x="8324" y="4101"/>
                    <a:pt x="8352" y="4095"/>
                    <a:pt x="8378" y="4096"/>
                  </a:cubicBezTo>
                  <a:cubicBezTo>
                    <a:pt x="8358" y="4174"/>
                    <a:pt x="8304" y="4241"/>
                    <a:pt x="8228" y="4275"/>
                  </a:cubicBezTo>
                  <a:cubicBezTo>
                    <a:pt x="8147" y="4310"/>
                    <a:pt x="8053" y="4310"/>
                    <a:pt x="7969" y="4274"/>
                  </a:cubicBezTo>
                  <a:cubicBezTo>
                    <a:pt x="7884" y="4238"/>
                    <a:pt x="7818" y="4172"/>
                    <a:pt x="7784" y="4087"/>
                  </a:cubicBezTo>
                  <a:cubicBezTo>
                    <a:pt x="7780" y="4078"/>
                    <a:pt x="7771" y="4074"/>
                    <a:pt x="7762" y="4078"/>
                  </a:cubicBezTo>
                  <a:close/>
                  <a:moveTo>
                    <a:pt x="9972" y="3758"/>
                  </a:moveTo>
                  <a:cubicBezTo>
                    <a:pt x="9968" y="3744"/>
                    <a:pt x="9959" y="3734"/>
                    <a:pt x="9946" y="3728"/>
                  </a:cubicBezTo>
                  <a:cubicBezTo>
                    <a:pt x="9908" y="3711"/>
                    <a:pt x="9837" y="3740"/>
                    <a:pt x="9765" y="3841"/>
                  </a:cubicBezTo>
                  <a:cubicBezTo>
                    <a:pt x="9737" y="3785"/>
                    <a:pt x="9691" y="3738"/>
                    <a:pt x="9629" y="3709"/>
                  </a:cubicBezTo>
                  <a:cubicBezTo>
                    <a:pt x="9625" y="3707"/>
                    <a:pt x="9620" y="3705"/>
                    <a:pt x="9616" y="3703"/>
                  </a:cubicBezTo>
                  <a:lnTo>
                    <a:pt x="10158" y="3703"/>
                  </a:lnTo>
                  <a:cubicBezTo>
                    <a:pt x="10102" y="3707"/>
                    <a:pt x="10039" y="3724"/>
                    <a:pt x="9972" y="3758"/>
                  </a:cubicBezTo>
                  <a:close/>
                  <a:moveTo>
                    <a:pt x="10364" y="3948"/>
                  </a:moveTo>
                  <a:cubicBezTo>
                    <a:pt x="10356" y="3890"/>
                    <a:pt x="10324" y="3838"/>
                    <a:pt x="10273" y="3803"/>
                  </a:cubicBezTo>
                  <a:cubicBezTo>
                    <a:pt x="10199" y="3753"/>
                    <a:pt x="10101" y="3747"/>
                    <a:pt x="9998" y="3783"/>
                  </a:cubicBezTo>
                  <a:cubicBezTo>
                    <a:pt x="10197" y="3688"/>
                    <a:pt x="10349" y="3754"/>
                    <a:pt x="10391" y="3834"/>
                  </a:cubicBezTo>
                  <a:cubicBezTo>
                    <a:pt x="10413" y="3877"/>
                    <a:pt x="10403" y="3918"/>
                    <a:pt x="10364" y="3948"/>
                  </a:cubicBezTo>
                  <a:close/>
                  <a:moveTo>
                    <a:pt x="9806" y="4225"/>
                  </a:moveTo>
                  <a:cubicBezTo>
                    <a:pt x="9806" y="4238"/>
                    <a:pt x="9797" y="4248"/>
                    <a:pt x="9785" y="4248"/>
                  </a:cubicBezTo>
                  <a:cubicBezTo>
                    <a:pt x="9772" y="4248"/>
                    <a:pt x="9763" y="4238"/>
                    <a:pt x="9763" y="4225"/>
                  </a:cubicBezTo>
                  <a:cubicBezTo>
                    <a:pt x="9763" y="4212"/>
                    <a:pt x="9772" y="4202"/>
                    <a:pt x="9785" y="4202"/>
                  </a:cubicBezTo>
                  <a:cubicBezTo>
                    <a:pt x="9797" y="4202"/>
                    <a:pt x="9806" y="4212"/>
                    <a:pt x="9806" y="4225"/>
                  </a:cubicBezTo>
                  <a:close/>
                  <a:moveTo>
                    <a:pt x="9092" y="4078"/>
                  </a:moveTo>
                  <a:cubicBezTo>
                    <a:pt x="9083" y="4082"/>
                    <a:pt x="9079" y="4092"/>
                    <a:pt x="9083" y="4100"/>
                  </a:cubicBezTo>
                  <a:cubicBezTo>
                    <a:pt x="9083" y="4101"/>
                    <a:pt x="9084" y="4102"/>
                    <a:pt x="9084" y="4103"/>
                  </a:cubicBezTo>
                  <a:cubicBezTo>
                    <a:pt x="9061" y="4103"/>
                    <a:pt x="9047" y="4097"/>
                    <a:pt x="9045" y="4087"/>
                  </a:cubicBezTo>
                  <a:cubicBezTo>
                    <a:pt x="9041" y="4068"/>
                    <a:pt x="9066" y="4033"/>
                    <a:pt x="9100" y="4020"/>
                  </a:cubicBezTo>
                  <a:cubicBezTo>
                    <a:pt x="9137" y="4006"/>
                    <a:pt x="9171" y="4025"/>
                    <a:pt x="9194" y="4073"/>
                  </a:cubicBezTo>
                  <a:cubicBezTo>
                    <a:pt x="9284" y="4256"/>
                    <a:pt x="9443" y="4280"/>
                    <a:pt x="9562" y="4241"/>
                  </a:cubicBezTo>
                  <a:cubicBezTo>
                    <a:pt x="9616" y="4224"/>
                    <a:pt x="9672" y="4187"/>
                    <a:pt x="9666" y="4148"/>
                  </a:cubicBezTo>
                  <a:cubicBezTo>
                    <a:pt x="9665" y="4135"/>
                    <a:pt x="9657" y="4120"/>
                    <a:pt x="9631" y="4112"/>
                  </a:cubicBezTo>
                  <a:cubicBezTo>
                    <a:pt x="9653" y="4101"/>
                    <a:pt x="9681" y="4095"/>
                    <a:pt x="9708" y="4096"/>
                  </a:cubicBezTo>
                  <a:cubicBezTo>
                    <a:pt x="9687" y="4174"/>
                    <a:pt x="9634" y="4241"/>
                    <a:pt x="9557" y="4275"/>
                  </a:cubicBezTo>
                  <a:cubicBezTo>
                    <a:pt x="9477" y="4310"/>
                    <a:pt x="9382" y="4310"/>
                    <a:pt x="9298" y="4274"/>
                  </a:cubicBezTo>
                  <a:cubicBezTo>
                    <a:pt x="9213" y="4238"/>
                    <a:pt x="9147" y="4172"/>
                    <a:pt x="9113" y="4087"/>
                  </a:cubicBezTo>
                  <a:cubicBezTo>
                    <a:pt x="9110" y="4078"/>
                    <a:pt x="9100" y="4074"/>
                    <a:pt x="9092" y="4078"/>
                  </a:cubicBezTo>
                  <a:close/>
                  <a:moveTo>
                    <a:pt x="10421" y="4078"/>
                  </a:moveTo>
                  <a:cubicBezTo>
                    <a:pt x="10413" y="4082"/>
                    <a:pt x="10409" y="4092"/>
                    <a:pt x="10412" y="4100"/>
                  </a:cubicBezTo>
                  <a:cubicBezTo>
                    <a:pt x="10413" y="4101"/>
                    <a:pt x="10413" y="4102"/>
                    <a:pt x="10413" y="4103"/>
                  </a:cubicBezTo>
                  <a:cubicBezTo>
                    <a:pt x="10391" y="4103"/>
                    <a:pt x="10377" y="4097"/>
                    <a:pt x="10374" y="4087"/>
                  </a:cubicBezTo>
                  <a:cubicBezTo>
                    <a:pt x="10370" y="4068"/>
                    <a:pt x="10395" y="4033"/>
                    <a:pt x="10429" y="4020"/>
                  </a:cubicBezTo>
                  <a:cubicBezTo>
                    <a:pt x="10467" y="4006"/>
                    <a:pt x="10501" y="4025"/>
                    <a:pt x="10524" y="4073"/>
                  </a:cubicBezTo>
                  <a:cubicBezTo>
                    <a:pt x="10613" y="4256"/>
                    <a:pt x="10772" y="4280"/>
                    <a:pt x="10891" y="4241"/>
                  </a:cubicBezTo>
                  <a:cubicBezTo>
                    <a:pt x="10945" y="4224"/>
                    <a:pt x="11001" y="4187"/>
                    <a:pt x="10996" y="4148"/>
                  </a:cubicBezTo>
                  <a:cubicBezTo>
                    <a:pt x="10994" y="4135"/>
                    <a:pt x="10986" y="4120"/>
                    <a:pt x="10960" y="4112"/>
                  </a:cubicBezTo>
                  <a:cubicBezTo>
                    <a:pt x="10983" y="4101"/>
                    <a:pt x="11011" y="4095"/>
                    <a:pt x="11037" y="4096"/>
                  </a:cubicBezTo>
                  <a:cubicBezTo>
                    <a:pt x="11017" y="4174"/>
                    <a:pt x="10963" y="4241"/>
                    <a:pt x="10887" y="4275"/>
                  </a:cubicBezTo>
                  <a:cubicBezTo>
                    <a:pt x="10806" y="4310"/>
                    <a:pt x="10712" y="4310"/>
                    <a:pt x="10628" y="4274"/>
                  </a:cubicBezTo>
                  <a:cubicBezTo>
                    <a:pt x="10543" y="4238"/>
                    <a:pt x="10477" y="4172"/>
                    <a:pt x="10443" y="4087"/>
                  </a:cubicBezTo>
                  <a:cubicBezTo>
                    <a:pt x="10439" y="4078"/>
                    <a:pt x="10430" y="4074"/>
                    <a:pt x="10421" y="4078"/>
                  </a:cubicBezTo>
                  <a:close/>
                  <a:moveTo>
                    <a:pt x="10452" y="3751"/>
                  </a:moveTo>
                  <a:cubicBezTo>
                    <a:pt x="10442" y="3752"/>
                    <a:pt x="10431" y="3742"/>
                    <a:pt x="10419" y="3724"/>
                  </a:cubicBezTo>
                  <a:cubicBezTo>
                    <a:pt x="10414" y="3716"/>
                    <a:pt x="10404" y="3714"/>
                    <a:pt x="10396" y="3719"/>
                  </a:cubicBezTo>
                  <a:cubicBezTo>
                    <a:pt x="10389" y="3725"/>
                    <a:pt x="10387" y="3735"/>
                    <a:pt x="10392" y="3743"/>
                  </a:cubicBezTo>
                  <a:cubicBezTo>
                    <a:pt x="10410" y="3771"/>
                    <a:pt x="10430" y="3785"/>
                    <a:pt x="10451" y="3785"/>
                  </a:cubicBezTo>
                  <a:cubicBezTo>
                    <a:pt x="10452" y="3785"/>
                    <a:pt x="10452" y="3785"/>
                    <a:pt x="10453" y="3785"/>
                  </a:cubicBezTo>
                  <a:cubicBezTo>
                    <a:pt x="10454" y="3785"/>
                    <a:pt x="10455" y="3785"/>
                    <a:pt x="10456" y="3785"/>
                  </a:cubicBezTo>
                  <a:lnTo>
                    <a:pt x="10456" y="3785"/>
                  </a:lnTo>
                  <a:cubicBezTo>
                    <a:pt x="10456" y="3816"/>
                    <a:pt x="10481" y="3842"/>
                    <a:pt x="10511" y="3842"/>
                  </a:cubicBezTo>
                  <a:cubicBezTo>
                    <a:pt x="10541" y="3842"/>
                    <a:pt x="10566" y="3816"/>
                    <a:pt x="10566" y="3785"/>
                  </a:cubicBezTo>
                  <a:cubicBezTo>
                    <a:pt x="10566" y="3759"/>
                    <a:pt x="10549" y="3737"/>
                    <a:pt x="10527" y="3730"/>
                  </a:cubicBezTo>
                  <a:cubicBezTo>
                    <a:pt x="10532" y="3722"/>
                    <a:pt x="10538" y="3713"/>
                    <a:pt x="10544" y="3703"/>
                  </a:cubicBezTo>
                  <a:lnTo>
                    <a:pt x="10682" y="3703"/>
                  </a:lnTo>
                  <a:cubicBezTo>
                    <a:pt x="10682" y="3703"/>
                    <a:pt x="10682" y="3703"/>
                    <a:pt x="10682" y="3703"/>
                  </a:cubicBezTo>
                  <a:cubicBezTo>
                    <a:pt x="10625" y="3730"/>
                    <a:pt x="10603" y="3774"/>
                    <a:pt x="10602" y="3804"/>
                  </a:cubicBezTo>
                  <a:cubicBezTo>
                    <a:pt x="10601" y="3825"/>
                    <a:pt x="10610" y="3843"/>
                    <a:pt x="10626" y="3851"/>
                  </a:cubicBezTo>
                  <a:cubicBezTo>
                    <a:pt x="10632" y="3855"/>
                    <a:pt x="10641" y="3858"/>
                    <a:pt x="10652" y="3857"/>
                  </a:cubicBezTo>
                  <a:cubicBezTo>
                    <a:pt x="10623" y="3910"/>
                    <a:pt x="10617" y="3976"/>
                    <a:pt x="10641" y="4036"/>
                  </a:cubicBezTo>
                  <a:cubicBezTo>
                    <a:pt x="10657" y="4077"/>
                    <a:pt x="10688" y="4109"/>
                    <a:pt x="10727" y="4126"/>
                  </a:cubicBezTo>
                  <a:cubicBezTo>
                    <a:pt x="10766" y="4142"/>
                    <a:pt x="10809" y="4142"/>
                    <a:pt x="10849" y="4125"/>
                  </a:cubicBezTo>
                  <a:cubicBezTo>
                    <a:pt x="10881" y="4111"/>
                    <a:pt x="10906" y="4085"/>
                    <a:pt x="10919" y="4052"/>
                  </a:cubicBezTo>
                  <a:cubicBezTo>
                    <a:pt x="10932" y="4018"/>
                    <a:pt x="10932" y="3981"/>
                    <a:pt x="10918" y="3948"/>
                  </a:cubicBezTo>
                  <a:cubicBezTo>
                    <a:pt x="10907" y="3920"/>
                    <a:pt x="10887" y="3899"/>
                    <a:pt x="10860" y="3887"/>
                  </a:cubicBezTo>
                  <a:cubicBezTo>
                    <a:pt x="10834" y="3876"/>
                    <a:pt x="10804" y="3876"/>
                    <a:pt x="10778" y="3887"/>
                  </a:cubicBezTo>
                  <a:cubicBezTo>
                    <a:pt x="10732" y="3907"/>
                    <a:pt x="10711" y="3962"/>
                    <a:pt x="10730" y="4009"/>
                  </a:cubicBezTo>
                  <a:cubicBezTo>
                    <a:pt x="10746" y="4049"/>
                    <a:pt x="10790" y="4068"/>
                    <a:pt x="10828" y="4051"/>
                  </a:cubicBezTo>
                  <a:cubicBezTo>
                    <a:pt x="10836" y="4047"/>
                    <a:pt x="10840" y="4037"/>
                    <a:pt x="10837" y="4029"/>
                  </a:cubicBezTo>
                  <a:cubicBezTo>
                    <a:pt x="10833" y="4020"/>
                    <a:pt x="10823" y="4016"/>
                    <a:pt x="10815" y="4019"/>
                  </a:cubicBezTo>
                  <a:cubicBezTo>
                    <a:pt x="10794" y="4029"/>
                    <a:pt x="10769" y="4018"/>
                    <a:pt x="10760" y="3996"/>
                  </a:cubicBezTo>
                  <a:cubicBezTo>
                    <a:pt x="10749" y="3966"/>
                    <a:pt x="10762" y="3932"/>
                    <a:pt x="10791" y="3919"/>
                  </a:cubicBezTo>
                  <a:cubicBezTo>
                    <a:pt x="10809" y="3911"/>
                    <a:pt x="10829" y="3911"/>
                    <a:pt x="10848" y="3919"/>
                  </a:cubicBezTo>
                  <a:cubicBezTo>
                    <a:pt x="10866" y="3927"/>
                    <a:pt x="10880" y="3942"/>
                    <a:pt x="10888" y="3961"/>
                  </a:cubicBezTo>
                  <a:cubicBezTo>
                    <a:pt x="10898" y="3986"/>
                    <a:pt x="10898" y="4013"/>
                    <a:pt x="10888" y="4038"/>
                  </a:cubicBezTo>
                  <a:cubicBezTo>
                    <a:pt x="10878" y="4064"/>
                    <a:pt x="10860" y="4083"/>
                    <a:pt x="10836" y="4093"/>
                  </a:cubicBezTo>
                  <a:cubicBezTo>
                    <a:pt x="10805" y="4107"/>
                    <a:pt x="10771" y="4107"/>
                    <a:pt x="10740" y="4094"/>
                  </a:cubicBezTo>
                  <a:cubicBezTo>
                    <a:pt x="10709" y="4081"/>
                    <a:pt x="10685" y="4055"/>
                    <a:pt x="10672" y="4023"/>
                  </a:cubicBezTo>
                  <a:cubicBezTo>
                    <a:pt x="10637" y="3938"/>
                    <a:pt x="10676" y="3839"/>
                    <a:pt x="10758" y="3803"/>
                  </a:cubicBezTo>
                  <a:cubicBezTo>
                    <a:pt x="10863" y="3758"/>
                    <a:pt x="10983" y="3809"/>
                    <a:pt x="11027" y="3918"/>
                  </a:cubicBezTo>
                  <a:cubicBezTo>
                    <a:pt x="11046" y="3965"/>
                    <a:pt x="11051" y="4015"/>
                    <a:pt x="11044" y="4062"/>
                  </a:cubicBezTo>
                  <a:cubicBezTo>
                    <a:pt x="10992" y="4058"/>
                    <a:pt x="10936" y="4076"/>
                    <a:pt x="10906" y="4112"/>
                  </a:cubicBezTo>
                  <a:lnTo>
                    <a:pt x="10918" y="4141"/>
                  </a:lnTo>
                  <a:cubicBezTo>
                    <a:pt x="10954" y="4142"/>
                    <a:pt x="10963" y="4151"/>
                    <a:pt x="10963" y="4152"/>
                  </a:cubicBezTo>
                  <a:cubicBezTo>
                    <a:pt x="10964" y="4160"/>
                    <a:pt x="10940" y="4189"/>
                    <a:pt x="10881" y="4209"/>
                  </a:cubicBezTo>
                  <a:cubicBezTo>
                    <a:pt x="10775" y="4243"/>
                    <a:pt x="10633" y="4222"/>
                    <a:pt x="10553" y="4057"/>
                  </a:cubicBezTo>
                  <a:cubicBezTo>
                    <a:pt x="10522" y="3994"/>
                    <a:pt x="10472" y="3968"/>
                    <a:pt x="10418" y="3988"/>
                  </a:cubicBezTo>
                  <a:cubicBezTo>
                    <a:pt x="10370" y="4006"/>
                    <a:pt x="10334" y="4057"/>
                    <a:pt x="10342" y="4095"/>
                  </a:cubicBezTo>
                  <a:cubicBezTo>
                    <a:pt x="10345" y="4109"/>
                    <a:pt x="10356" y="4131"/>
                    <a:pt x="10393" y="4136"/>
                  </a:cubicBezTo>
                  <a:cubicBezTo>
                    <a:pt x="10287" y="4266"/>
                    <a:pt x="10177" y="4288"/>
                    <a:pt x="10102" y="4283"/>
                  </a:cubicBezTo>
                  <a:cubicBezTo>
                    <a:pt x="10000" y="4277"/>
                    <a:pt x="9922" y="4219"/>
                    <a:pt x="9901" y="4182"/>
                  </a:cubicBezTo>
                  <a:cubicBezTo>
                    <a:pt x="9897" y="4174"/>
                    <a:pt x="9886" y="4171"/>
                    <a:pt x="9879" y="4176"/>
                  </a:cubicBezTo>
                  <a:cubicBezTo>
                    <a:pt x="9871" y="4181"/>
                    <a:pt x="9868" y="4191"/>
                    <a:pt x="9873" y="4200"/>
                  </a:cubicBezTo>
                  <a:cubicBezTo>
                    <a:pt x="9898" y="4244"/>
                    <a:pt x="9985" y="4310"/>
                    <a:pt x="10100" y="4318"/>
                  </a:cubicBezTo>
                  <a:cubicBezTo>
                    <a:pt x="10107" y="4318"/>
                    <a:pt x="10114" y="4318"/>
                    <a:pt x="10121" y="4318"/>
                  </a:cubicBezTo>
                  <a:cubicBezTo>
                    <a:pt x="10206" y="4318"/>
                    <a:pt x="10322" y="4284"/>
                    <a:pt x="10432" y="4141"/>
                  </a:cubicBezTo>
                  <a:cubicBezTo>
                    <a:pt x="10472" y="4215"/>
                    <a:pt x="10536" y="4273"/>
                    <a:pt x="10616" y="4306"/>
                  </a:cubicBezTo>
                  <a:cubicBezTo>
                    <a:pt x="10627" y="4311"/>
                    <a:pt x="10638" y="4315"/>
                    <a:pt x="10650" y="4319"/>
                  </a:cubicBezTo>
                  <a:lnTo>
                    <a:pt x="10358" y="4319"/>
                  </a:lnTo>
                  <a:cubicBezTo>
                    <a:pt x="10406" y="4253"/>
                    <a:pt x="10433" y="4244"/>
                    <a:pt x="10443" y="4244"/>
                  </a:cubicBezTo>
                  <a:cubicBezTo>
                    <a:pt x="10447" y="4243"/>
                    <a:pt x="10453" y="4245"/>
                    <a:pt x="10460" y="4253"/>
                  </a:cubicBezTo>
                  <a:cubicBezTo>
                    <a:pt x="10465" y="4261"/>
                    <a:pt x="10476" y="4262"/>
                    <a:pt x="10483" y="4256"/>
                  </a:cubicBezTo>
                  <a:cubicBezTo>
                    <a:pt x="10490" y="4251"/>
                    <a:pt x="10491" y="4240"/>
                    <a:pt x="10486" y="4232"/>
                  </a:cubicBezTo>
                  <a:cubicBezTo>
                    <a:pt x="10474" y="4217"/>
                    <a:pt x="10458" y="4209"/>
                    <a:pt x="10441" y="4209"/>
                  </a:cubicBezTo>
                  <a:cubicBezTo>
                    <a:pt x="10407" y="4210"/>
                    <a:pt x="10366" y="4246"/>
                    <a:pt x="10318" y="4319"/>
                  </a:cubicBezTo>
                  <a:lnTo>
                    <a:pt x="9537" y="4319"/>
                  </a:lnTo>
                  <a:cubicBezTo>
                    <a:pt x="9548" y="4315"/>
                    <a:pt x="9559" y="4311"/>
                    <a:pt x="9570" y="4306"/>
                  </a:cubicBezTo>
                  <a:cubicBezTo>
                    <a:pt x="9658" y="4268"/>
                    <a:pt x="9718" y="4191"/>
                    <a:pt x="9741" y="4101"/>
                  </a:cubicBezTo>
                  <a:cubicBezTo>
                    <a:pt x="9749" y="4104"/>
                    <a:pt x="9757" y="4107"/>
                    <a:pt x="9764" y="4111"/>
                  </a:cubicBezTo>
                  <a:cubicBezTo>
                    <a:pt x="9786" y="4124"/>
                    <a:pt x="9795" y="4143"/>
                    <a:pt x="9792" y="4168"/>
                  </a:cubicBezTo>
                  <a:cubicBezTo>
                    <a:pt x="9789" y="4168"/>
                    <a:pt x="9787" y="4168"/>
                    <a:pt x="9785" y="4168"/>
                  </a:cubicBezTo>
                  <a:cubicBezTo>
                    <a:pt x="9754" y="4168"/>
                    <a:pt x="9730" y="4193"/>
                    <a:pt x="9730" y="4225"/>
                  </a:cubicBezTo>
                  <a:cubicBezTo>
                    <a:pt x="9730" y="4257"/>
                    <a:pt x="9754" y="4282"/>
                    <a:pt x="9785" y="4282"/>
                  </a:cubicBezTo>
                  <a:cubicBezTo>
                    <a:pt x="9815" y="4282"/>
                    <a:pt x="9840" y="4257"/>
                    <a:pt x="9840" y="4225"/>
                  </a:cubicBezTo>
                  <a:cubicBezTo>
                    <a:pt x="9840" y="4209"/>
                    <a:pt x="9833" y="4194"/>
                    <a:pt x="9823" y="4184"/>
                  </a:cubicBezTo>
                  <a:cubicBezTo>
                    <a:pt x="9832" y="4140"/>
                    <a:pt x="9817" y="4103"/>
                    <a:pt x="9780" y="4081"/>
                  </a:cubicBezTo>
                  <a:cubicBezTo>
                    <a:pt x="9770" y="4075"/>
                    <a:pt x="9759" y="4071"/>
                    <a:pt x="9747" y="4067"/>
                  </a:cubicBezTo>
                  <a:cubicBezTo>
                    <a:pt x="9755" y="4014"/>
                    <a:pt x="9749" y="3958"/>
                    <a:pt x="9728" y="3905"/>
                  </a:cubicBezTo>
                  <a:cubicBezTo>
                    <a:pt x="9677" y="3779"/>
                    <a:pt x="9537" y="3719"/>
                    <a:pt x="9416" y="3771"/>
                  </a:cubicBezTo>
                  <a:cubicBezTo>
                    <a:pt x="9397" y="3780"/>
                    <a:pt x="9380" y="3791"/>
                    <a:pt x="9366" y="3804"/>
                  </a:cubicBezTo>
                  <a:cubicBezTo>
                    <a:pt x="9339" y="3823"/>
                    <a:pt x="9320" y="3826"/>
                    <a:pt x="9312" y="3821"/>
                  </a:cubicBezTo>
                  <a:cubicBezTo>
                    <a:pt x="9306" y="3818"/>
                    <a:pt x="9306" y="3809"/>
                    <a:pt x="9306" y="3805"/>
                  </a:cubicBezTo>
                  <a:cubicBezTo>
                    <a:pt x="9307" y="3784"/>
                    <a:pt x="9325" y="3754"/>
                    <a:pt x="9366" y="3735"/>
                  </a:cubicBezTo>
                  <a:cubicBezTo>
                    <a:pt x="9440" y="3700"/>
                    <a:pt x="9536" y="3702"/>
                    <a:pt x="9615" y="3740"/>
                  </a:cubicBezTo>
                  <a:cubicBezTo>
                    <a:pt x="9684" y="3773"/>
                    <a:pt x="9731" y="3828"/>
                    <a:pt x="9750" y="3895"/>
                  </a:cubicBezTo>
                  <a:cubicBezTo>
                    <a:pt x="9752" y="3903"/>
                    <a:pt x="9759" y="3908"/>
                    <a:pt x="9766" y="3908"/>
                  </a:cubicBezTo>
                  <a:cubicBezTo>
                    <a:pt x="9768" y="3908"/>
                    <a:pt x="9769" y="3908"/>
                    <a:pt x="9771" y="3907"/>
                  </a:cubicBezTo>
                  <a:cubicBezTo>
                    <a:pt x="9779" y="3905"/>
                    <a:pt x="9785" y="3895"/>
                    <a:pt x="9782" y="3886"/>
                  </a:cubicBezTo>
                  <a:cubicBezTo>
                    <a:pt x="9781" y="3882"/>
                    <a:pt x="9779" y="3879"/>
                    <a:pt x="9778" y="3875"/>
                  </a:cubicBezTo>
                  <a:cubicBezTo>
                    <a:pt x="9781" y="3874"/>
                    <a:pt x="9784" y="3872"/>
                    <a:pt x="9786" y="3869"/>
                  </a:cubicBezTo>
                  <a:cubicBezTo>
                    <a:pt x="9850" y="3777"/>
                    <a:pt x="9911" y="3750"/>
                    <a:pt x="9934" y="3760"/>
                  </a:cubicBezTo>
                  <a:cubicBezTo>
                    <a:pt x="9940" y="3763"/>
                    <a:pt x="9943" y="3770"/>
                    <a:pt x="9941" y="3782"/>
                  </a:cubicBezTo>
                  <a:lnTo>
                    <a:pt x="9937" y="3809"/>
                  </a:lnTo>
                  <a:cubicBezTo>
                    <a:pt x="9916" y="3819"/>
                    <a:pt x="9896" y="3831"/>
                    <a:pt x="9876" y="3844"/>
                  </a:cubicBezTo>
                  <a:cubicBezTo>
                    <a:pt x="9876" y="3844"/>
                    <a:pt x="9876" y="3845"/>
                    <a:pt x="9875" y="3845"/>
                  </a:cubicBezTo>
                  <a:cubicBezTo>
                    <a:pt x="9874" y="3846"/>
                    <a:pt x="9874" y="3846"/>
                    <a:pt x="9873" y="3847"/>
                  </a:cubicBezTo>
                  <a:cubicBezTo>
                    <a:pt x="9872" y="3848"/>
                    <a:pt x="9871" y="3849"/>
                    <a:pt x="9871" y="3850"/>
                  </a:cubicBezTo>
                  <a:cubicBezTo>
                    <a:pt x="9870" y="3851"/>
                    <a:pt x="9870" y="3852"/>
                    <a:pt x="9870" y="3853"/>
                  </a:cubicBezTo>
                  <a:cubicBezTo>
                    <a:pt x="9869" y="3854"/>
                    <a:pt x="9869" y="3855"/>
                    <a:pt x="9869" y="3856"/>
                  </a:cubicBezTo>
                  <a:cubicBezTo>
                    <a:pt x="9869" y="3857"/>
                    <a:pt x="9869" y="3858"/>
                    <a:pt x="9869" y="3859"/>
                  </a:cubicBezTo>
                  <a:cubicBezTo>
                    <a:pt x="9869" y="3860"/>
                    <a:pt x="9869" y="3861"/>
                    <a:pt x="9869" y="3863"/>
                  </a:cubicBezTo>
                  <a:cubicBezTo>
                    <a:pt x="9869" y="3863"/>
                    <a:pt x="9869" y="3863"/>
                    <a:pt x="9869" y="3864"/>
                  </a:cubicBezTo>
                  <a:cubicBezTo>
                    <a:pt x="9869" y="3865"/>
                    <a:pt x="9870" y="3865"/>
                    <a:pt x="9870" y="3866"/>
                  </a:cubicBezTo>
                  <a:cubicBezTo>
                    <a:pt x="9870" y="3866"/>
                    <a:pt x="9870" y="3867"/>
                    <a:pt x="9871" y="3868"/>
                  </a:cubicBezTo>
                  <a:cubicBezTo>
                    <a:pt x="9871" y="3868"/>
                    <a:pt x="9871" y="3868"/>
                    <a:pt x="9872" y="3869"/>
                  </a:cubicBezTo>
                  <a:cubicBezTo>
                    <a:pt x="9872" y="3870"/>
                    <a:pt x="9873" y="3871"/>
                    <a:pt x="9874" y="3871"/>
                  </a:cubicBezTo>
                  <a:cubicBezTo>
                    <a:pt x="9875" y="3872"/>
                    <a:pt x="9875" y="3873"/>
                    <a:pt x="9876" y="3873"/>
                  </a:cubicBezTo>
                  <a:cubicBezTo>
                    <a:pt x="9877" y="3874"/>
                    <a:pt x="9878" y="3874"/>
                    <a:pt x="9879" y="3875"/>
                  </a:cubicBezTo>
                  <a:cubicBezTo>
                    <a:pt x="9880" y="3875"/>
                    <a:pt x="9881" y="3875"/>
                    <a:pt x="9882" y="3876"/>
                  </a:cubicBezTo>
                  <a:cubicBezTo>
                    <a:pt x="9883" y="3876"/>
                    <a:pt x="9884" y="3876"/>
                    <a:pt x="9885" y="3876"/>
                  </a:cubicBezTo>
                  <a:cubicBezTo>
                    <a:pt x="9886" y="3876"/>
                    <a:pt x="9887" y="3876"/>
                    <a:pt x="9889" y="3875"/>
                  </a:cubicBezTo>
                  <a:cubicBezTo>
                    <a:pt x="9889" y="3875"/>
                    <a:pt x="9889" y="3875"/>
                    <a:pt x="9890" y="3875"/>
                  </a:cubicBezTo>
                  <a:cubicBezTo>
                    <a:pt x="10055" y="3823"/>
                    <a:pt x="10179" y="3837"/>
                    <a:pt x="10230" y="3914"/>
                  </a:cubicBezTo>
                  <a:cubicBezTo>
                    <a:pt x="10262" y="3964"/>
                    <a:pt x="10254" y="4026"/>
                    <a:pt x="10229" y="4058"/>
                  </a:cubicBezTo>
                  <a:cubicBezTo>
                    <a:pt x="10220" y="4070"/>
                    <a:pt x="10203" y="4086"/>
                    <a:pt x="10177" y="4082"/>
                  </a:cubicBezTo>
                  <a:cubicBezTo>
                    <a:pt x="10182" y="4074"/>
                    <a:pt x="10186" y="4065"/>
                    <a:pt x="10189" y="4055"/>
                  </a:cubicBezTo>
                  <a:cubicBezTo>
                    <a:pt x="10197" y="4026"/>
                    <a:pt x="10193" y="3995"/>
                    <a:pt x="10179" y="3968"/>
                  </a:cubicBezTo>
                  <a:cubicBezTo>
                    <a:pt x="10162" y="3936"/>
                    <a:pt x="10134" y="3912"/>
                    <a:pt x="10100" y="3902"/>
                  </a:cubicBezTo>
                  <a:cubicBezTo>
                    <a:pt x="10065" y="3892"/>
                    <a:pt x="10030" y="3896"/>
                    <a:pt x="9998" y="3914"/>
                  </a:cubicBezTo>
                  <a:cubicBezTo>
                    <a:pt x="9920" y="3959"/>
                    <a:pt x="9892" y="4062"/>
                    <a:pt x="9935" y="4144"/>
                  </a:cubicBezTo>
                  <a:cubicBezTo>
                    <a:pt x="9971" y="4212"/>
                    <a:pt x="10039" y="4251"/>
                    <a:pt x="10109" y="4251"/>
                  </a:cubicBezTo>
                  <a:cubicBezTo>
                    <a:pt x="10141" y="4251"/>
                    <a:pt x="10174" y="4242"/>
                    <a:pt x="10205" y="4225"/>
                  </a:cubicBezTo>
                  <a:cubicBezTo>
                    <a:pt x="10213" y="4220"/>
                    <a:pt x="10216" y="4210"/>
                    <a:pt x="10211" y="4201"/>
                  </a:cubicBezTo>
                  <a:cubicBezTo>
                    <a:pt x="10207" y="4193"/>
                    <a:pt x="10197" y="4190"/>
                    <a:pt x="10189" y="4195"/>
                  </a:cubicBezTo>
                  <a:cubicBezTo>
                    <a:pt x="10109" y="4241"/>
                    <a:pt x="10008" y="4210"/>
                    <a:pt x="9964" y="4127"/>
                  </a:cubicBezTo>
                  <a:cubicBezTo>
                    <a:pt x="9929" y="4062"/>
                    <a:pt x="9952" y="3980"/>
                    <a:pt x="10014" y="3944"/>
                  </a:cubicBezTo>
                  <a:cubicBezTo>
                    <a:pt x="10038" y="3930"/>
                    <a:pt x="10065" y="3927"/>
                    <a:pt x="10090" y="3935"/>
                  </a:cubicBezTo>
                  <a:cubicBezTo>
                    <a:pt x="10116" y="3943"/>
                    <a:pt x="10137" y="3960"/>
                    <a:pt x="10150" y="3985"/>
                  </a:cubicBezTo>
                  <a:cubicBezTo>
                    <a:pt x="10160" y="4004"/>
                    <a:pt x="10163" y="4025"/>
                    <a:pt x="10157" y="4046"/>
                  </a:cubicBezTo>
                  <a:cubicBezTo>
                    <a:pt x="10151" y="4066"/>
                    <a:pt x="10138" y="4083"/>
                    <a:pt x="10120" y="4094"/>
                  </a:cubicBezTo>
                  <a:cubicBezTo>
                    <a:pt x="10107" y="4101"/>
                    <a:pt x="10091" y="4103"/>
                    <a:pt x="10076" y="4099"/>
                  </a:cubicBezTo>
                  <a:cubicBezTo>
                    <a:pt x="10061" y="4094"/>
                    <a:pt x="10049" y="4084"/>
                    <a:pt x="10041" y="4070"/>
                  </a:cubicBezTo>
                  <a:cubicBezTo>
                    <a:pt x="10030" y="4048"/>
                    <a:pt x="10037" y="4021"/>
                    <a:pt x="10058" y="4009"/>
                  </a:cubicBezTo>
                  <a:cubicBezTo>
                    <a:pt x="10066" y="4004"/>
                    <a:pt x="10074" y="4003"/>
                    <a:pt x="10082" y="4006"/>
                  </a:cubicBezTo>
                  <a:cubicBezTo>
                    <a:pt x="10090" y="4008"/>
                    <a:pt x="10097" y="4014"/>
                    <a:pt x="10101" y="4021"/>
                  </a:cubicBezTo>
                  <a:cubicBezTo>
                    <a:pt x="10105" y="4030"/>
                    <a:pt x="10115" y="4033"/>
                    <a:pt x="10123" y="4028"/>
                  </a:cubicBezTo>
                  <a:cubicBezTo>
                    <a:pt x="10131" y="4024"/>
                    <a:pt x="10134" y="4013"/>
                    <a:pt x="10130" y="4005"/>
                  </a:cubicBezTo>
                  <a:cubicBezTo>
                    <a:pt x="10121" y="3989"/>
                    <a:pt x="10108" y="3978"/>
                    <a:pt x="10091" y="3973"/>
                  </a:cubicBezTo>
                  <a:cubicBezTo>
                    <a:pt x="10075" y="3968"/>
                    <a:pt x="10057" y="3970"/>
                    <a:pt x="10042" y="3978"/>
                  </a:cubicBezTo>
                  <a:cubicBezTo>
                    <a:pt x="10005" y="4000"/>
                    <a:pt x="9992" y="4048"/>
                    <a:pt x="10012" y="4086"/>
                  </a:cubicBezTo>
                  <a:cubicBezTo>
                    <a:pt x="10024" y="4109"/>
                    <a:pt x="10043" y="4125"/>
                    <a:pt x="10067" y="4132"/>
                  </a:cubicBezTo>
                  <a:cubicBezTo>
                    <a:pt x="10090" y="4139"/>
                    <a:pt x="10115" y="4136"/>
                    <a:pt x="10136" y="4124"/>
                  </a:cubicBezTo>
                  <a:cubicBezTo>
                    <a:pt x="10142" y="4120"/>
                    <a:pt x="10148" y="4116"/>
                    <a:pt x="10154" y="4111"/>
                  </a:cubicBezTo>
                  <a:cubicBezTo>
                    <a:pt x="10164" y="4115"/>
                    <a:pt x="10175" y="4117"/>
                    <a:pt x="10185" y="4117"/>
                  </a:cubicBezTo>
                  <a:cubicBezTo>
                    <a:pt x="10212" y="4117"/>
                    <a:pt x="10236" y="4104"/>
                    <a:pt x="10255" y="4080"/>
                  </a:cubicBezTo>
                  <a:cubicBezTo>
                    <a:pt x="10287" y="4038"/>
                    <a:pt x="10299" y="3959"/>
                    <a:pt x="10257" y="3895"/>
                  </a:cubicBezTo>
                  <a:cubicBezTo>
                    <a:pt x="10230" y="3853"/>
                    <a:pt x="10165" y="3797"/>
                    <a:pt x="10020" y="3812"/>
                  </a:cubicBezTo>
                  <a:cubicBezTo>
                    <a:pt x="10109" y="3783"/>
                    <a:pt x="10192" y="3790"/>
                    <a:pt x="10255" y="3832"/>
                  </a:cubicBezTo>
                  <a:cubicBezTo>
                    <a:pt x="10312" y="3870"/>
                    <a:pt x="10340" y="3934"/>
                    <a:pt x="10331" y="4001"/>
                  </a:cubicBezTo>
                  <a:cubicBezTo>
                    <a:pt x="10330" y="4011"/>
                    <a:pt x="10336" y="4019"/>
                    <a:pt x="10345" y="4021"/>
                  </a:cubicBezTo>
                  <a:cubicBezTo>
                    <a:pt x="10346" y="4021"/>
                    <a:pt x="10347" y="4021"/>
                    <a:pt x="10347" y="4021"/>
                  </a:cubicBezTo>
                  <a:cubicBezTo>
                    <a:pt x="10355" y="4021"/>
                    <a:pt x="10362" y="4015"/>
                    <a:pt x="10364" y="4006"/>
                  </a:cubicBezTo>
                  <a:cubicBezTo>
                    <a:pt x="10365" y="4000"/>
                    <a:pt x="10365" y="3994"/>
                    <a:pt x="10365" y="3988"/>
                  </a:cubicBezTo>
                  <a:cubicBezTo>
                    <a:pt x="10432" y="3949"/>
                    <a:pt x="10453" y="3882"/>
                    <a:pt x="10420" y="3818"/>
                  </a:cubicBezTo>
                  <a:cubicBezTo>
                    <a:pt x="10391" y="3762"/>
                    <a:pt x="10316" y="3711"/>
                    <a:pt x="10213" y="3703"/>
                  </a:cubicBezTo>
                  <a:lnTo>
                    <a:pt x="10505" y="3703"/>
                  </a:lnTo>
                  <a:cubicBezTo>
                    <a:pt x="10478" y="3743"/>
                    <a:pt x="10460" y="3750"/>
                    <a:pt x="10452" y="3751"/>
                  </a:cubicBezTo>
                  <a:close/>
                  <a:moveTo>
                    <a:pt x="10511" y="3762"/>
                  </a:moveTo>
                  <a:cubicBezTo>
                    <a:pt x="10523" y="3762"/>
                    <a:pt x="10533" y="3772"/>
                    <a:pt x="10533" y="3785"/>
                  </a:cubicBezTo>
                  <a:cubicBezTo>
                    <a:pt x="10533" y="3797"/>
                    <a:pt x="10523" y="3808"/>
                    <a:pt x="10511" y="3808"/>
                  </a:cubicBezTo>
                  <a:cubicBezTo>
                    <a:pt x="10499" y="3808"/>
                    <a:pt x="10489" y="3797"/>
                    <a:pt x="10489" y="3785"/>
                  </a:cubicBezTo>
                  <a:cubicBezTo>
                    <a:pt x="10489" y="3772"/>
                    <a:pt x="10499" y="3762"/>
                    <a:pt x="10511" y="3762"/>
                  </a:cubicBezTo>
                  <a:close/>
                  <a:moveTo>
                    <a:pt x="9122" y="3751"/>
                  </a:moveTo>
                  <a:cubicBezTo>
                    <a:pt x="9112" y="3752"/>
                    <a:pt x="9102" y="3742"/>
                    <a:pt x="9090" y="3724"/>
                  </a:cubicBezTo>
                  <a:cubicBezTo>
                    <a:pt x="9085" y="3716"/>
                    <a:pt x="9074" y="3714"/>
                    <a:pt x="9067" y="3719"/>
                  </a:cubicBezTo>
                  <a:cubicBezTo>
                    <a:pt x="9059" y="3725"/>
                    <a:pt x="9057" y="3735"/>
                    <a:pt x="9062" y="3743"/>
                  </a:cubicBezTo>
                  <a:cubicBezTo>
                    <a:pt x="9081" y="3771"/>
                    <a:pt x="9100" y="3785"/>
                    <a:pt x="9122" y="3785"/>
                  </a:cubicBezTo>
                  <a:cubicBezTo>
                    <a:pt x="9122" y="3785"/>
                    <a:pt x="9123" y="3785"/>
                    <a:pt x="9123" y="3785"/>
                  </a:cubicBezTo>
                  <a:cubicBezTo>
                    <a:pt x="9124" y="3785"/>
                    <a:pt x="9125" y="3785"/>
                    <a:pt x="9127" y="3785"/>
                  </a:cubicBezTo>
                  <a:lnTo>
                    <a:pt x="9127" y="3785"/>
                  </a:lnTo>
                  <a:cubicBezTo>
                    <a:pt x="9127" y="3816"/>
                    <a:pt x="9151" y="3842"/>
                    <a:pt x="9182" y="3842"/>
                  </a:cubicBezTo>
                  <a:cubicBezTo>
                    <a:pt x="9212" y="3842"/>
                    <a:pt x="9237" y="3816"/>
                    <a:pt x="9237" y="3785"/>
                  </a:cubicBezTo>
                  <a:cubicBezTo>
                    <a:pt x="9237" y="3759"/>
                    <a:pt x="9220" y="3737"/>
                    <a:pt x="9197" y="3730"/>
                  </a:cubicBezTo>
                  <a:cubicBezTo>
                    <a:pt x="9203" y="3722"/>
                    <a:pt x="9209" y="3713"/>
                    <a:pt x="9215" y="3703"/>
                  </a:cubicBezTo>
                  <a:lnTo>
                    <a:pt x="9352" y="3703"/>
                  </a:lnTo>
                  <a:cubicBezTo>
                    <a:pt x="9352" y="3703"/>
                    <a:pt x="9352" y="3703"/>
                    <a:pt x="9352" y="3703"/>
                  </a:cubicBezTo>
                  <a:cubicBezTo>
                    <a:pt x="9295" y="3730"/>
                    <a:pt x="9274" y="3774"/>
                    <a:pt x="9273" y="3804"/>
                  </a:cubicBezTo>
                  <a:cubicBezTo>
                    <a:pt x="9272" y="3825"/>
                    <a:pt x="9281" y="3843"/>
                    <a:pt x="9297" y="3851"/>
                  </a:cubicBezTo>
                  <a:cubicBezTo>
                    <a:pt x="9302" y="3855"/>
                    <a:pt x="9311" y="3858"/>
                    <a:pt x="9323" y="3857"/>
                  </a:cubicBezTo>
                  <a:cubicBezTo>
                    <a:pt x="9294" y="3910"/>
                    <a:pt x="9287" y="3976"/>
                    <a:pt x="9312" y="4036"/>
                  </a:cubicBezTo>
                  <a:cubicBezTo>
                    <a:pt x="9328" y="4077"/>
                    <a:pt x="9359" y="4109"/>
                    <a:pt x="9398" y="4126"/>
                  </a:cubicBezTo>
                  <a:cubicBezTo>
                    <a:pt x="9437" y="4142"/>
                    <a:pt x="9480" y="4142"/>
                    <a:pt x="9519" y="4125"/>
                  </a:cubicBezTo>
                  <a:cubicBezTo>
                    <a:pt x="9551" y="4111"/>
                    <a:pt x="9576" y="4085"/>
                    <a:pt x="9589" y="4052"/>
                  </a:cubicBezTo>
                  <a:cubicBezTo>
                    <a:pt x="9603" y="4018"/>
                    <a:pt x="9602" y="3981"/>
                    <a:pt x="9589" y="3948"/>
                  </a:cubicBezTo>
                  <a:cubicBezTo>
                    <a:pt x="9578" y="3920"/>
                    <a:pt x="9557" y="3899"/>
                    <a:pt x="9531" y="3887"/>
                  </a:cubicBezTo>
                  <a:cubicBezTo>
                    <a:pt x="9504" y="3876"/>
                    <a:pt x="9475" y="3876"/>
                    <a:pt x="9448" y="3887"/>
                  </a:cubicBezTo>
                  <a:cubicBezTo>
                    <a:pt x="9403" y="3907"/>
                    <a:pt x="9382" y="3962"/>
                    <a:pt x="9400" y="4009"/>
                  </a:cubicBezTo>
                  <a:cubicBezTo>
                    <a:pt x="9416" y="4049"/>
                    <a:pt x="9460" y="4068"/>
                    <a:pt x="9498" y="4051"/>
                  </a:cubicBezTo>
                  <a:cubicBezTo>
                    <a:pt x="9507" y="4047"/>
                    <a:pt x="9511" y="4037"/>
                    <a:pt x="9507" y="4029"/>
                  </a:cubicBezTo>
                  <a:cubicBezTo>
                    <a:pt x="9504" y="4020"/>
                    <a:pt x="9494" y="4016"/>
                    <a:pt x="9485" y="4019"/>
                  </a:cubicBezTo>
                  <a:cubicBezTo>
                    <a:pt x="9464" y="4029"/>
                    <a:pt x="9440" y="4018"/>
                    <a:pt x="9431" y="3996"/>
                  </a:cubicBezTo>
                  <a:cubicBezTo>
                    <a:pt x="9419" y="3966"/>
                    <a:pt x="9433" y="3932"/>
                    <a:pt x="9461" y="3919"/>
                  </a:cubicBezTo>
                  <a:cubicBezTo>
                    <a:pt x="9479" y="3911"/>
                    <a:pt x="9500" y="3911"/>
                    <a:pt x="9518" y="3919"/>
                  </a:cubicBezTo>
                  <a:cubicBezTo>
                    <a:pt x="9537" y="3927"/>
                    <a:pt x="9551" y="3942"/>
                    <a:pt x="9558" y="3961"/>
                  </a:cubicBezTo>
                  <a:cubicBezTo>
                    <a:pt x="9569" y="3986"/>
                    <a:pt x="9569" y="4013"/>
                    <a:pt x="9559" y="4038"/>
                  </a:cubicBezTo>
                  <a:cubicBezTo>
                    <a:pt x="9549" y="4064"/>
                    <a:pt x="9530" y="4083"/>
                    <a:pt x="9506" y="4093"/>
                  </a:cubicBezTo>
                  <a:cubicBezTo>
                    <a:pt x="9475" y="4107"/>
                    <a:pt x="9441" y="4107"/>
                    <a:pt x="9410" y="4094"/>
                  </a:cubicBezTo>
                  <a:cubicBezTo>
                    <a:pt x="9379" y="4081"/>
                    <a:pt x="9355" y="4055"/>
                    <a:pt x="9342" y="4023"/>
                  </a:cubicBezTo>
                  <a:cubicBezTo>
                    <a:pt x="9308" y="3938"/>
                    <a:pt x="9347" y="3839"/>
                    <a:pt x="9429" y="3803"/>
                  </a:cubicBezTo>
                  <a:cubicBezTo>
                    <a:pt x="9533" y="3758"/>
                    <a:pt x="9654" y="3809"/>
                    <a:pt x="9697" y="3918"/>
                  </a:cubicBezTo>
                  <a:cubicBezTo>
                    <a:pt x="9716" y="3965"/>
                    <a:pt x="9721" y="4015"/>
                    <a:pt x="9715" y="4062"/>
                  </a:cubicBezTo>
                  <a:cubicBezTo>
                    <a:pt x="9663" y="4058"/>
                    <a:pt x="9607" y="4076"/>
                    <a:pt x="9577" y="4112"/>
                  </a:cubicBezTo>
                  <a:lnTo>
                    <a:pt x="9589" y="4141"/>
                  </a:lnTo>
                  <a:cubicBezTo>
                    <a:pt x="9625" y="4142"/>
                    <a:pt x="9633" y="4151"/>
                    <a:pt x="9634" y="4152"/>
                  </a:cubicBezTo>
                  <a:cubicBezTo>
                    <a:pt x="9635" y="4160"/>
                    <a:pt x="9611" y="4189"/>
                    <a:pt x="9552" y="4209"/>
                  </a:cubicBezTo>
                  <a:cubicBezTo>
                    <a:pt x="9446" y="4243"/>
                    <a:pt x="9304" y="4222"/>
                    <a:pt x="9224" y="4057"/>
                  </a:cubicBezTo>
                  <a:cubicBezTo>
                    <a:pt x="9193" y="3994"/>
                    <a:pt x="9142" y="3968"/>
                    <a:pt x="9089" y="3988"/>
                  </a:cubicBezTo>
                  <a:cubicBezTo>
                    <a:pt x="9041" y="4006"/>
                    <a:pt x="9005" y="4057"/>
                    <a:pt x="9013" y="4095"/>
                  </a:cubicBezTo>
                  <a:cubicBezTo>
                    <a:pt x="9016" y="4109"/>
                    <a:pt x="9027" y="4131"/>
                    <a:pt x="9064" y="4136"/>
                  </a:cubicBezTo>
                  <a:cubicBezTo>
                    <a:pt x="8957" y="4266"/>
                    <a:pt x="8848" y="4288"/>
                    <a:pt x="8773" y="4283"/>
                  </a:cubicBezTo>
                  <a:cubicBezTo>
                    <a:pt x="8671" y="4277"/>
                    <a:pt x="8592" y="4219"/>
                    <a:pt x="8572" y="4182"/>
                  </a:cubicBezTo>
                  <a:cubicBezTo>
                    <a:pt x="8567" y="4174"/>
                    <a:pt x="8557" y="4171"/>
                    <a:pt x="8549" y="4176"/>
                  </a:cubicBezTo>
                  <a:cubicBezTo>
                    <a:pt x="8541" y="4181"/>
                    <a:pt x="8539" y="4191"/>
                    <a:pt x="8543" y="4200"/>
                  </a:cubicBezTo>
                  <a:cubicBezTo>
                    <a:pt x="8568" y="4244"/>
                    <a:pt x="8655" y="4310"/>
                    <a:pt x="8771" y="4318"/>
                  </a:cubicBezTo>
                  <a:cubicBezTo>
                    <a:pt x="8777" y="4318"/>
                    <a:pt x="8784" y="4318"/>
                    <a:pt x="8791" y="4318"/>
                  </a:cubicBezTo>
                  <a:cubicBezTo>
                    <a:pt x="8876" y="4318"/>
                    <a:pt x="8992" y="4284"/>
                    <a:pt x="9102" y="4141"/>
                  </a:cubicBezTo>
                  <a:cubicBezTo>
                    <a:pt x="9143" y="4215"/>
                    <a:pt x="9207" y="4273"/>
                    <a:pt x="9286" y="4306"/>
                  </a:cubicBezTo>
                  <a:cubicBezTo>
                    <a:pt x="9297" y="4311"/>
                    <a:pt x="9309" y="4315"/>
                    <a:pt x="9321" y="4319"/>
                  </a:cubicBezTo>
                  <a:lnTo>
                    <a:pt x="9029" y="4319"/>
                  </a:lnTo>
                  <a:cubicBezTo>
                    <a:pt x="9077" y="4253"/>
                    <a:pt x="9103" y="4244"/>
                    <a:pt x="9113" y="4244"/>
                  </a:cubicBezTo>
                  <a:cubicBezTo>
                    <a:pt x="9118" y="4243"/>
                    <a:pt x="9123" y="4245"/>
                    <a:pt x="9130" y="4253"/>
                  </a:cubicBezTo>
                  <a:cubicBezTo>
                    <a:pt x="9136" y="4261"/>
                    <a:pt x="9146" y="4262"/>
                    <a:pt x="9153" y="4256"/>
                  </a:cubicBezTo>
                  <a:cubicBezTo>
                    <a:pt x="9160" y="4251"/>
                    <a:pt x="9162" y="4240"/>
                    <a:pt x="9156" y="4232"/>
                  </a:cubicBezTo>
                  <a:cubicBezTo>
                    <a:pt x="9144" y="4217"/>
                    <a:pt x="9129" y="4209"/>
                    <a:pt x="9112" y="4209"/>
                  </a:cubicBezTo>
                  <a:cubicBezTo>
                    <a:pt x="9078" y="4210"/>
                    <a:pt x="9037" y="4246"/>
                    <a:pt x="8988" y="4319"/>
                  </a:cubicBezTo>
                  <a:lnTo>
                    <a:pt x="8208" y="4319"/>
                  </a:lnTo>
                  <a:cubicBezTo>
                    <a:pt x="8219" y="4315"/>
                    <a:pt x="8230" y="4311"/>
                    <a:pt x="8240" y="4306"/>
                  </a:cubicBezTo>
                  <a:cubicBezTo>
                    <a:pt x="8328" y="4268"/>
                    <a:pt x="8388" y="4191"/>
                    <a:pt x="8411" y="4101"/>
                  </a:cubicBezTo>
                  <a:cubicBezTo>
                    <a:pt x="8419" y="4104"/>
                    <a:pt x="8427" y="4107"/>
                    <a:pt x="8434" y="4111"/>
                  </a:cubicBezTo>
                  <a:cubicBezTo>
                    <a:pt x="8456" y="4124"/>
                    <a:pt x="8466" y="4143"/>
                    <a:pt x="8462" y="4168"/>
                  </a:cubicBezTo>
                  <a:cubicBezTo>
                    <a:pt x="8460" y="4168"/>
                    <a:pt x="8458" y="4168"/>
                    <a:pt x="8455" y="4168"/>
                  </a:cubicBezTo>
                  <a:cubicBezTo>
                    <a:pt x="8425" y="4168"/>
                    <a:pt x="8400" y="4193"/>
                    <a:pt x="8400" y="4225"/>
                  </a:cubicBezTo>
                  <a:cubicBezTo>
                    <a:pt x="8400" y="4257"/>
                    <a:pt x="8425" y="4282"/>
                    <a:pt x="8455" y="4282"/>
                  </a:cubicBezTo>
                  <a:cubicBezTo>
                    <a:pt x="8485" y="4282"/>
                    <a:pt x="8510" y="4257"/>
                    <a:pt x="8510" y="4225"/>
                  </a:cubicBezTo>
                  <a:cubicBezTo>
                    <a:pt x="8510" y="4209"/>
                    <a:pt x="8504" y="4194"/>
                    <a:pt x="8493" y="4184"/>
                  </a:cubicBezTo>
                  <a:cubicBezTo>
                    <a:pt x="8503" y="4140"/>
                    <a:pt x="8488" y="4103"/>
                    <a:pt x="8451" y="4081"/>
                  </a:cubicBezTo>
                  <a:cubicBezTo>
                    <a:pt x="8440" y="4075"/>
                    <a:pt x="8429" y="4071"/>
                    <a:pt x="8418" y="4067"/>
                  </a:cubicBezTo>
                  <a:cubicBezTo>
                    <a:pt x="8425" y="4014"/>
                    <a:pt x="8420" y="3958"/>
                    <a:pt x="8398" y="3905"/>
                  </a:cubicBezTo>
                  <a:cubicBezTo>
                    <a:pt x="8348" y="3779"/>
                    <a:pt x="8208" y="3719"/>
                    <a:pt x="8086" y="3771"/>
                  </a:cubicBezTo>
                  <a:cubicBezTo>
                    <a:pt x="8068" y="3780"/>
                    <a:pt x="8051" y="3791"/>
                    <a:pt x="8036" y="3804"/>
                  </a:cubicBezTo>
                  <a:cubicBezTo>
                    <a:pt x="8009" y="3823"/>
                    <a:pt x="7991" y="3826"/>
                    <a:pt x="7983" y="3821"/>
                  </a:cubicBezTo>
                  <a:cubicBezTo>
                    <a:pt x="7977" y="3818"/>
                    <a:pt x="7976" y="3809"/>
                    <a:pt x="7976" y="3805"/>
                  </a:cubicBezTo>
                  <a:cubicBezTo>
                    <a:pt x="7977" y="3784"/>
                    <a:pt x="7996" y="3754"/>
                    <a:pt x="8036" y="3735"/>
                  </a:cubicBezTo>
                  <a:cubicBezTo>
                    <a:pt x="8111" y="3700"/>
                    <a:pt x="8206" y="3702"/>
                    <a:pt x="8286" y="3740"/>
                  </a:cubicBezTo>
                  <a:cubicBezTo>
                    <a:pt x="8354" y="3773"/>
                    <a:pt x="8402" y="3828"/>
                    <a:pt x="8421" y="3895"/>
                  </a:cubicBezTo>
                  <a:cubicBezTo>
                    <a:pt x="8423" y="3903"/>
                    <a:pt x="8429" y="3908"/>
                    <a:pt x="8437" y="3908"/>
                  </a:cubicBezTo>
                  <a:cubicBezTo>
                    <a:pt x="8438" y="3908"/>
                    <a:pt x="8440" y="3908"/>
                    <a:pt x="8441" y="3907"/>
                  </a:cubicBezTo>
                  <a:cubicBezTo>
                    <a:pt x="8450" y="3905"/>
                    <a:pt x="8455" y="3895"/>
                    <a:pt x="8452" y="3886"/>
                  </a:cubicBezTo>
                  <a:cubicBezTo>
                    <a:pt x="8451" y="3882"/>
                    <a:pt x="8450" y="3879"/>
                    <a:pt x="8449" y="3875"/>
                  </a:cubicBezTo>
                  <a:cubicBezTo>
                    <a:pt x="8452" y="3874"/>
                    <a:pt x="8454" y="3872"/>
                    <a:pt x="8456" y="3869"/>
                  </a:cubicBezTo>
                  <a:cubicBezTo>
                    <a:pt x="8520" y="3777"/>
                    <a:pt x="8581" y="3750"/>
                    <a:pt x="8604" y="3760"/>
                  </a:cubicBezTo>
                  <a:cubicBezTo>
                    <a:pt x="8611" y="3763"/>
                    <a:pt x="8613" y="3770"/>
                    <a:pt x="8612" y="3782"/>
                  </a:cubicBezTo>
                  <a:lnTo>
                    <a:pt x="8607" y="3809"/>
                  </a:lnTo>
                  <a:cubicBezTo>
                    <a:pt x="8587" y="3819"/>
                    <a:pt x="8567" y="3831"/>
                    <a:pt x="8547" y="3844"/>
                  </a:cubicBezTo>
                  <a:cubicBezTo>
                    <a:pt x="8546" y="3844"/>
                    <a:pt x="8546" y="3845"/>
                    <a:pt x="8546" y="3845"/>
                  </a:cubicBezTo>
                  <a:cubicBezTo>
                    <a:pt x="8545" y="3846"/>
                    <a:pt x="8544" y="3846"/>
                    <a:pt x="8543" y="3847"/>
                  </a:cubicBezTo>
                  <a:cubicBezTo>
                    <a:pt x="8543" y="3848"/>
                    <a:pt x="8542" y="3849"/>
                    <a:pt x="8541" y="3850"/>
                  </a:cubicBezTo>
                  <a:cubicBezTo>
                    <a:pt x="8541" y="3851"/>
                    <a:pt x="8541" y="3852"/>
                    <a:pt x="8540" y="3853"/>
                  </a:cubicBezTo>
                  <a:cubicBezTo>
                    <a:pt x="8540" y="3854"/>
                    <a:pt x="8539" y="3855"/>
                    <a:pt x="8539" y="3856"/>
                  </a:cubicBezTo>
                  <a:cubicBezTo>
                    <a:pt x="8539" y="3857"/>
                    <a:pt x="8539" y="3858"/>
                    <a:pt x="8539" y="3859"/>
                  </a:cubicBezTo>
                  <a:cubicBezTo>
                    <a:pt x="8539" y="3860"/>
                    <a:pt x="8539" y="3861"/>
                    <a:pt x="8539" y="3863"/>
                  </a:cubicBezTo>
                  <a:cubicBezTo>
                    <a:pt x="8540" y="3863"/>
                    <a:pt x="8539" y="3863"/>
                    <a:pt x="8540" y="3864"/>
                  </a:cubicBezTo>
                  <a:cubicBezTo>
                    <a:pt x="8540" y="3865"/>
                    <a:pt x="8540" y="3865"/>
                    <a:pt x="8541" y="3866"/>
                  </a:cubicBezTo>
                  <a:cubicBezTo>
                    <a:pt x="8541" y="3866"/>
                    <a:pt x="8541" y="3867"/>
                    <a:pt x="8541" y="3868"/>
                  </a:cubicBezTo>
                  <a:cubicBezTo>
                    <a:pt x="8542" y="3868"/>
                    <a:pt x="8542" y="3868"/>
                    <a:pt x="8542" y="3869"/>
                  </a:cubicBezTo>
                  <a:cubicBezTo>
                    <a:pt x="8543" y="3870"/>
                    <a:pt x="8544" y="3871"/>
                    <a:pt x="8544" y="3871"/>
                  </a:cubicBezTo>
                  <a:cubicBezTo>
                    <a:pt x="8545" y="3872"/>
                    <a:pt x="8546" y="3873"/>
                    <a:pt x="8547" y="3873"/>
                  </a:cubicBezTo>
                  <a:cubicBezTo>
                    <a:pt x="8548" y="3874"/>
                    <a:pt x="8549" y="3874"/>
                    <a:pt x="8550" y="3875"/>
                  </a:cubicBezTo>
                  <a:cubicBezTo>
                    <a:pt x="8551" y="3875"/>
                    <a:pt x="8552" y="3875"/>
                    <a:pt x="8553" y="3876"/>
                  </a:cubicBezTo>
                  <a:cubicBezTo>
                    <a:pt x="8554" y="3876"/>
                    <a:pt x="8555" y="3876"/>
                    <a:pt x="8556" y="3876"/>
                  </a:cubicBezTo>
                  <a:cubicBezTo>
                    <a:pt x="8557" y="3876"/>
                    <a:pt x="8558" y="3876"/>
                    <a:pt x="8559" y="3875"/>
                  </a:cubicBezTo>
                  <a:cubicBezTo>
                    <a:pt x="8559" y="3875"/>
                    <a:pt x="8560" y="3875"/>
                    <a:pt x="8560" y="3875"/>
                  </a:cubicBezTo>
                  <a:cubicBezTo>
                    <a:pt x="8726" y="3823"/>
                    <a:pt x="8850" y="3837"/>
                    <a:pt x="8900" y="3914"/>
                  </a:cubicBezTo>
                  <a:cubicBezTo>
                    <a:pt x="8933" y="3964"/>
                    <a:pt x="8924" y="4026"/>
                    <a:pt x="8900" y="4058"/>
                  </a:cubicBezTo>
                  <a:cubicBezTo>
                    <a:pt x="8891" y="4070"/>
                    <a:pt x="8874" y="4086"/>
                    <a:pt x="8848" y="4082"/>
                  </a:cubicBezTo>
                  <a:cubicBezTo>
                    <a:pt x="8852" y="4074"/>
                    <a:pt x="8856" y="4065"/>
                    <a:pt x="8859" y="4055"/>
                  </a:cubicBezTo>
                  <a:cubicBezTo>
                    <a:pt x="8867" y="4026"/>
                    <a:pt x="8864" y="3995"/>
                    <a:pt x="8850" y="3968"/>
                  </a:cubicBezTo>
                  <a:cubicBezTo>
                    <a:pt x="8833" y="3936"/>
                    <a:pt x="8804" y="3912"/>
                    <a:pt x="8770" y="3902"/>
                  </a:cubicBezTo>
                  <a:cubicBezTo>
                    <a:pt x="8736" y="3892"/>
                    <a:pt x="8700" y="3896"/>
                    <a:pt x="8669" y="3914"/>
                  </a:cubicBezTo>
                  <a:cubicBezTo>
                    <a:pt x="8591" y="3959"/>
                    <a:pt x="8562" y="4062"/>
                    <a:pt x="8605" y="4144"/>
                  </a:cubicBezTo>
                  <a:cubicBezTo>
                    <a:pt x="8641" y="4212"/>
                    <a:pt x="8709" y="4251"/>
                    <a:pt x="8779" y="4251"/>
                  </a:cubicBezTo>
                  <a:cubicBezTo>
                    <a:pt x="8812" y="4251"/>
                    <a:pt x="8845" y="4242"/>
                    <a:pt x="8875" y="4225"/>
                  </a:cubicBezTo>
                  <a:cubicBezTo>
                    <a:pt x="8883" y="4220"/>
                    <a:pt x="8886" y="4210"/>
                    <a:pt x="8882" y="4201"/>
                  </a:cubicBezTo>
                  <a:cubicBezTo>
                    <a:pt x="8877" y="4193"/>
                    <a:pt x="8867" y="4190"/>
                    <a:pt x="8859" y="4195"/>
                  </a:cubicBezTo>
                  <a:cubicBezTo>
                    <a:pt x="8779" y="4241"/>
                    <a:pt x="8678" y="4210"/>
                    <a:pt x="8634" y="4127"/>
                  </a:cubicBezTo>
                  <a:cubicBezTo>
                    <a:pt x="8600" y="4062"/>
                    <a:pt x="8622" y="3980"/>
                    <a:pt x="8685" y="3944"/>
                  </a:cubicBezTo>
                  <a:cubicBezTo>
                    <a:pt x="8708" y="3930"/>
                    <a:pt x="8735" y="3927"/>
                    <a:pt x="8761" y="3935"/>
                  </a:cubicBezTo>
                  <a:cubicBezTo>
                    <a:pt x="8787" y="3943"/>
                    <a:pt x="8808" y="3960"/>
                    <a:pt x="8821" y="3985"/>
                  </a:cubicBezTo>
                  <a:cubicBezTo>
                    <a:pt x="8831" y="4004"/>
                    <a:pt x="8833" y="4025"/>
                    <a:pt x="8827" y="4046"/>
                  </a:cubicBezTo>
                  <a:cubicBezTo>
                    <a:pt x="8822" y="4066"/>
                    <a:pt x="8809" y="4083"/>
                    <a:pt x="8791" y="4094"/>
                  </a:cubicBezTo>
                  <a:cubicBezTo>
                    <a:pt x="8777" y="4101"/>
                    <a:pt x="8761" y="4103"/>
                    <a:pt x="8746" y="4099"/>
                  </a:cubicBezTo>
                  <a:cubicBezTo>
                    <a:pt x="8732" y="4094"/>
                    <a:pt x="8719" y="4084"/>
                    <a:pt x="8712" y="4070"/>
                  </a:cubicBezTo>
                  <a:cubicBezTo>
                    <a:pt x="8700" y="4048"/>
                    <a:pt x="8708" y="4021"/>
                    <a:pt x="8729" y="4009"/>
                  </a:cubicBezTo>
                  <a:cubicBezTo>
                    <a:pt x="8736" y="4004"/>
                    <a:pt x="8744" y="4003"/>
                    <a:pt x="8752" y="4006"/>
                  </a:cubicBezTo>
                  <a:cubicBezTo>
                    <a:pt x="8760" y="4008"/>
                    <a:pt x="8767" y="4014"/>
                    <a:pt x="8771" y="4021"/>
                  </a:cubicBezTo>
                  <a:cubicBezTo>
                    <a:pt x="8776" y="4030"/>
                    <a:pt x="8785" y="4033"/>
                    <a:pt x="8794" y="4028"/>
                  </a:cubicBezTo>
                  <a:cubicBezTo>
                    <a:pt x="8802" y="4024"/>
                    <a:pt x="8804" y="4013"/>
                    <a:pt x="8800" y="4005"/>
                  </a:cubicBezTo>
                  <a:cubicBezTo>
                    <a:pt x="8792" y="3989"/>
                    <a:pt x="8778" y="3978"/>
                    <a:pt x="8762" y="3973"/>
                  </a:cubicBezTo>
                  <a:cubicBezTo>
                    <a:pt x="8745" y="3968"/>
                    <a:pt x="8728" y="3970"/>
                    <a:pt x="8713" y="3978"/>
                  </a:cubicBezTo>
                  <a:cubicBezTo>
                    <a:pt x="8676" y="4000"/>
                    <a:pt x="8663" y="4048"/>
                    <a:pt x="8683" y="4086"/>
                  </a:cubicBezTo>
                  <a:cubicBezTo>
                    <a:pt x="8695" y="4109"/>
                    <a:pt x="8714" y="4125"/>
                    <a:pt x="8737" y="4132"/>
                  </a:cubicBezTo>
                  <a:cubicBezTo>
                    <a:pt x="8761" y="4139"/>
                    <a:pt x="8785" y="4136"/>
                    <a:pt x="8807" y="4124"/>
                  </a:cubicBezTo>
                  <a:cubicBezTo>
                    <a:pt x="8813" y="4120"/>
                    <a:pt x="8819" y="4116"/>
                    <a:pt x="8824" y="4111"/>
                  </a:cubicBezTo>
                  <a:cubicBezTo>
                    <a:pt x="8835" y="4115"/>
                    <a:pt x="8845" y="4117"/>
                    <a:pt x="8855" y="4117"/>
                  </a:cubicBezTo>
                  <a:cubicBezTo>
                    <a:pt x="8882" y="4117"/>
                    <a:pt x="8907" y="4104"/>
                    <a:pt x="8925" y="4080"/>
                  </a:cubicBezTo>
                  <a:cubicBezTo>
                    <a:pt x="8957" y="4038"/>
                    <a:pt x="8969" y="3959"/>
                    <a:pt x="8927" y="3895"/>
                  </a:cubicBezTo>
                  <a:cubicBezTo>
                    <a:pt x="8900" y="3853"/>
                    <a:pt x="8836" y="3797"/>
                    <a:pt x="8691" y="3812"/>
                  </a:cubicBezTo>
                  <a:cubicBezTo>
                    <a:pt x="8780" y="3783"/>
                    <a:pt x="8863" y="3790"/>
                    <a:pt x="8925" y="3832"/>
                  </a:cubicBezTo>
                  <a:cubicBezTo>
                    <a:pt x="8982" y="3870"/>
                    <a:pt x="9011" y="3934"/>
                    <a:pt x="9001" y="4001"/>
                  </a:cubicBezTo>
                  <a:cubicBezTo>
                    <a:pt x="9000" y="4011"/>
                    <a:pt x="9006" y="4019"/>
                    <a:pt x="9016" y="4021"/>
                  </a:cubicBezTo>
                  <a:cubicBezTo>
                    <a:pt x="9016" y="4021"/>
                    <a:pt x="9017" y="4021"/>
                    <a:pt x="9018" y="4021"/>
                  </a:cubicBezTo>
                  <a:cubicBezTo>
                    <a:pt x="9026" y="4021"/>
                    <a:pt x="9033" y="4015"/>
                    <a:pt x="9034" y="4006"/>
                  </a:cubicBezTo>
                  <a:cubicBezTo>
                    <a:pt x="9035" y="4000"/>
                    <a:pt x="9035" y="3994"/>
                    <a:pt x="9035" y="3988"/>
                  </a:cubicBezTo>
                  <a:cubicBezTo>
                    <a:pt x="9102" y="3949"/>
                    <a:pt x="9124" y="3882"/>
                    <a:pt x="9090" y="3818"/>
                  </a:cubicBezTo>
                  <a:cubicBezTo>
                    <a:pt x="9061" y="3762"/>
                    <a:pt x="8987" y="3711"/>
                    <a:pt x="8883" y="3703"/>
                  </a:cubicBezTo>
                  <a:lnTo>
                    <a:pt x="9175" y="3703"/>
                  </a:lnTo>
                  <a:cubicBezTo>
                    <a:pt x="9148" y="3743"/>
                    <a:pt x="9131" y="3750"/>
                    <a:pt x="9122" y="3751"/>
                  </a:cubicBezTo>
                  <a:close/>
                  <a:moveTo>
                    <a:pt x="9182" y="3762"/>
                  </a:moveTo>
                  <a:cubicBezTo>
                    <a:pt x="9194" y="3762"/>
                    <a:pt x="9203" y="3772"/>
                    <a:pt x="9203" y="3785"/>
                  </a:cubicBezTo>
                  <a:cubicBezTo>
                    <a:pt x="9203" y="3797"/>
                    <a:pt x="9194" y="3808"/>
                    <a:pt x="9182" y="3808"/>
                  </a:cubicBezTo>
                  <a:cubicBezTo>
                    <a:pt x="9169" y="3808"/>
                    <a:pt x="9160" y="3797"/>
                    <a:pt x="9160" y="3785"/>
                  </a:cubicBezTo>
                  <a:cubicBezTo>
                    <a:pt x="9160" y="3772"/>
                    <a:pt x="9169" y="3762"/>
                    <a:pt x="9182" y="3762"/>
                  </a:cubicBezTo>
                  <a:close/>
                  <a:moveTo>
                    <a:pt x="7793" y="3751"/>
                  </a:moveTo>
                  <a:cubicBezTo>
                    <a:pt x="7783" y="3752"/>
                    <a:pt x="7772" y="3742"/>
                    <a:pt x="7760" y="3724"/>
                  </a:cubicBezTo>
                  <a:cubicBezTo>
                    <a:pt x="7755" y="3716"/>
                    <a:pt x="7745" y="3714"/>
                    <a:pt x="7737" y="3719"/>
                  </a:cubicBezTo>
                  <a:cubicBezTo>
                    <a:pt x="7730" y="3725"/>
                    <a:pt x="7728" y="3735"/>
                    <a:pt x="7733" y="3743"/>
                  </a:cubicBezTo>
                  <a:cubicBezTo>
                    <a:pt x="7751" y="3771"/>
                    <a:pt x="7771" y="3785"/>
                    <a:pt x="7792" y="3785"/>
                  </a:cubicBezTo>
                  <a:cubicBezTo>
                    <a:pt x="7793" y="3785"/>
                    <a:pt x="7793" y="3785"/>
                    <a:pt x="7794" y="3785"/>
                  </a:cubicBezTo>
                  <a:cubicBezTo>
                    <a:pt x="7795" y="3785"/>
                    <a:pt x="7796" y="3785"/>
                    <a:pt x="7797" y="3785"/>
                  </a:cubicBezTo>
                  <a:lnTo>
                    <a:pt x="7797" y="3785"/>
                  </a:lnTo>
                  <a:cubicBezTo>
                    <a:pt x="7797" y="3816"/>
                    <a:pt x="7822" y="3842"/>
                    <a:pt x="7852" y="3842"/>
                  </a:cubicBezTo>
                  <a:cubicBezTo>
                    <a:pt x="7882" y="3842"/>
                    <a:pt x="7907" y="3816"/>
                    <a:pt x="7907" y="3785"/>
                  </a:cubicBezTo>
                  <a:cubicBezTo>
                    <a:pt x="7907" y="3759"/>
                    <a:pt x="7890" y="3737"/>
                    <a:pt x="7868" y="3730"/>
                  </a:cubicBezTo>
                  <a:cubicBezTo>
                    <a:pt x="7873" y="3722"/>
                    <a:pt x="7879" y="3713"/>
                    <a:pt x="7885" y="3703"/>
                  </a:cubicBezTo>
                  <a:lnTo>
                    <a:pt x="8023" y="3703"/>
                  </a:lnTo>
                  <a:cubicBezTo>
                    <a:pt x="8023" y="3703"/>
                    <a:pt x="8023" y="3703"/>
                    <a:pt x="8023" y="3703"/>
                  </a:cubicBezTo>
                  <a:cubicBezTo>
                    <a:pt x="7966" y="3730"/>
                    <a:pt x="7944" y="3774"/>
                    <a:pt x="7943" y="3804"/>
                  </a:cubicBezTo>
                  <a:cubicBezTo>
                    <a:pt x="7943" y="3825"/>
                    <a:pt x="7951" y="3843"/>
                    <a:pt x="7967" y="3851"/>
                  </a:cubicBezTo>
                  <a:cubicBezTo>
                    <a:pt x="7973" y="3855"/>
                    <a:pt x="7982" y="3858"/>
                    <a:pt x="7993" y="3857"/>
                  </a:cubicBezTo>
                  <a:cubicBezTo>
                    <a:pt x="7964" y="3910"/>
                    <a:pt x="7958" y="3976"/>
                    <a:pt x="7982" y="4036"/>
                  </a:cubicBezTo>
                  <a:cubicBezTo>
                    <a:pt x="7998" y="4077"/>
                    <a:pt x="8029" y="4109"/>
                    <a:pt x="8068" y="4126"/>
                  </a:cubicBezTo>
                  <a:cubicBezTo>
                    <a:pt x="8107" y="4142"/>
                    <a:pt x="8151" y="4142"/>
                    <a:pt x="8190" y="4125"/>
                  </a:cubicBezTo>
                  <a:cubicBezTo>
                    <a:pt x="8222" y="4111"/>
                    <a:pt x="8247" y="4085"/>
                    <a:pt x="8260" y="4052"/>
                  </a:cubicBezTo>
                  <a:cubicBezTo>
                    <a:pt x="8273" y="4018"/>
                    <a:pt x="8273" y="3981"/>
                    <a:pt x="8260" y="3948"/>
                  </a:cubicBezTo>
                  <a:cubicBezTo>
                    <a:pt x="8248" y="3920"/>
                    <a:pt x="8228" y="3899"/>
                    <a:pt x="8201" y="3887"/>
                  </a:cubicBezTo>
                  <a:cubicBezTo>
                    <a:pt x="8175" y="3876"/>
                    <a:pt x="8146" y="3876"/>
                    <a:pt x="8119" y="3887"/>
                  </a:cubicBezTo>
                  <a:cubicBezTo>
                    <a:pt x="8074" y="3907"/>
                    <a:pt x="8052" y="3962"/>
                    <a:pt x="8071" y="4009"/>
                  </a:cubicBezTo>
                  <a:cubicBezTo>
                    <a:pt x="8087" y="4049"/>
                    <a:pt x="8131" y="4068"/>
                    <a:pt x="8169" y="4051"/>
                  </a:cubicBezTo>
                  <a:cubicBezTo>
                    <a:pt x="8177" y="4047"/>
                    <a:pt x="8181" y="4037"/>
                    <a:pt x="8178" y="4029"/>
                  </a:cubicBezTo>
                  <a:cubicBezTo>
                    <a:pt x="8174" y="4020"/>
                    <a:pt x="8164" y="4016"/>
                    <a:pt x="8156" y="4019"/>
                  </a:cubicBezTo>
                  <a:cubicBezTo>
                    <a:pt x="8135" y="4029"/>
                    <a:pt x="8110" y="4018"/>
                    <a:pt x="8102" y="3996"/>
                  </a:cubicBezTo>
                  <a:cubicBezTo>
                    <a:pt x="8090" y="3966"/>
                    <a:pt x="8103" y="3932"/>
                    <a:pt x="8132" y="3919"/>
                  </a:cubicBezTo>
                  <a:cubicBezTo>
                    <a:pt x="8150" y="3911"/>
                    <a:pt x="8170" y="3911"/>
                    <a:pt x="8189" y="3919"/>
                  </a:cubicBezTo>
                  <a:cubicBezTo>
                    <a:pt x="8207" y="3927"/>
                    <a:pt x="8221" y="3942"/>
                    <a:pt x="8229" y="3961"/>
                  </a:cubicBezTo>
                  <a:cubicBezTo>
                    <a:pt x="8239" y="3986"/>
                    <a:pt x="8239" y="4013"/>
                    <a:pt x="8229" y="4038"/>
                  </a:cubicBezTo>
                  <a:cubicBezTo>
                    <a:pt x="8219" y="4064"/>
                    <a:pt x="8201" y="4083"/>
                    <a:pt x="8177" y="4093"/>
                  </a:cubicBezTo>
                  <a:cubicBezTo>
                    <a:pt x="8146" y="4107"/>
                    <a:pt x="8112" y="4107"/>
                    <a:pt x="8081" y="4094"/>
                  </a:cubicBezTo>
                  <a:cubicBezTo>
                    <a:pt x="8050" y="4081"/>
                    <a:pt x="8026" y="4055"/>
                    <a:pt x="8013" y="4023"/>
                  </a:cubicBezTo>
                  <a:cubicBezTo>
                    <a:pt x="7978" y="3938"/>
                    <a:pt x="8017" y="3839"/>
                    <a:pt x="8099" y="3803"/>
                  </a:cubicBezTo>
                  <a:cubicBezTo>
                    <a:pt x="8204" y="3758"/>
                    <a:pt x="8324" y="3809"/>
                    <a:pt x="8368" y="3918"/>
                  </a:cubicBezTo>
                  <a:cubicBezTo>
                    <a:pt x="8387" y="3965"/>
                    <a:pt x="8392" y="4015"/>
                    <a:pt x="8385" y="4062"/>
                  </a:cubicBezTo>
                  <a:cubicBezTo>
                    <a:pt x="8333" y="4058"/>
                    <a:pt x="8277" y="4076"/>
                    <a:pt x="8247" y="4112"/>
                  </a:cubicBezTo>
                  <a:lnTo>
                    <a:pt x="8259" y="4141"/>
                  </a:lnTo>
                  <a:cubicBezTo>
                    <a:pt x="8295" y="4142"/>
                    <a:pt x="8304" y="4151"/>
                    <a:pt x="8304" y="4152"/>
                  </a:cubicBezTo>
                  <a:cubicBezTo>
                    <a:pt x="8305" y="4160"/>
                    <a:pt x="8282" y="4189"/>
                    <a:pt x="8222" y="4209"/>
                  </a:cubicBezTo>
                  <a:cubicBezTo>
                    <a:pt x="8116" y="4243"/>
                    <a:pt x="7974" y="4222"/>
                    <a:pt x="7894" y="4057"/>
                  </a:cubicBezTo>
                  <a:cubicBezTo>
                    <a:pt x="7864" y="3994"/>
                    <a:pt x="7813" y="3968"/>
                    <a:pt x="7759" y="3988"/>
                  </a:cubicBezTo>
                  <a:cubicBezTo>
                    <a:pt x="7711" y="4006"/>
                    <a:pt x="7675" y="4057"/>
                    <a:pt x="7683" y="4095"/>
                  </a:cubicBezTo>
                  <a:cubicBezTo>
                    <a:pt x="7686" y="4109"/>
                    <a:pt x="7697" y="4131"/>
                    <a:pt x="7734" y="4136"/>
                  </a:cubicBezTo>
                  <a:cubicBezTo>
                    <a:pt x="7628" y="4266"/>
                    <a:pt x="7518" y="4288"/>
                    <a:pt x="7443" y="4283"/>
                  </a:cubicBezTo>
                  <a:cubicBezTo>
                    <a:pt x="7341" y="4277"/>
                    <a:pt x="7263" y="4219"/>
                    <a:pt x="7242" y="4182"/>
                  </a:cubicBezTo>
                  <a:cubicBezTo>
                    <a:pt x="7238" y="4174"/>
                    <a:pt x="7227" y="4171"/>
                    <a:pt x="7220" y="4176"/>
                  </a:cubicBezTo>
                  <a:cubicBezTo>
                    <a:pt x="7212" y="4181"/>
                    <a:pt x="7209" y="4191"/>
                    <a:pt x="7214" y="4200"/>
                  </a:cubicBezTo>
                  <a:cubicBezTo>
                    <a:pt x="7239" y="4244"/>
                    <a:pt x="7326" y="4310"/>
                    <a:pt x="7441" y="4318"/>
                  </a:cubicBezTo>
                  <a:cubicBezTo>
                    <a:pt x="7448" y="4318"/>
                    <a:pt x="7455" y="4318"/>
                    <a:pt x="7462" y="4318"/>
                  </a:cubicBezTo>
                  <a:cubicBezTo>
                    <a:pt x="7547" y="4318"/>
                    <a:pt x="7663" y="4284"/>
                    <a:pt x="7773" y="4141"/>
                  </a:cubicBezTo>
                  <a:cubicBezTo>
                    <a:pt x="7813" y="4215"/>
                    <a:pt x="7877" y="4273"/>
                    <a:pt x="7957" y="4306"/>
                  </a:cubicBezTo>
                  <a:cubicBezTo>
                    <a:pt x="7968" y="4311"/>
                    <a:pt x="7979" y="4315"/>
                    <a:pt x="7991" y="4319"/>
                  </a:cubicBezTo>
                  <a:lnTo>
                    <a:pt x="7699" y="4319"/>
                  </a:lnTo>
                  <a:cubicBezTo>
                    <a:pt x="7747" y="4253"/>
                    <a:pt x="7774" y="4244"/>
                    <a:pt x="7783" y="4244"/>
                  </a:cubicBezTo>
                  <a:cubicBezTo>
                    <a:pt x="7788" y="4243"/>
                    <a:pt x="7794" y="4245"/>
                    <a:pt x="7801" y="4253"/>
                  </a:cubicBezTo>
                  <a:cubicBezTo>
                    <a:pt x="7806" y="4261"/>
                    <a:pt x="7817" y="4262"/>
                    <a:pt x="7824" y="4256"/>
                  </a:cubicBezTo>
                  <a:cubicBezTo>
                    <a:pt x="7831" y="4251"/>
                    <a:pt x="7832" y="4240"/>
                    <a:pt x="7827" y="4232"/>
                  </a:cubicBezTo>
                  <a:cubicBezTo>
                    <a:pt x="7815" y="4217"/>
                    <a:pt x="7799" y="4209"/>
                    <a:pt x="7782" y="4209"/>
                  </a:cubicBezTo>
                  <a:cubicBezTo>
                    <a:pt x="7748" y="4210"/>
                    <a:pt x="7707" y="4246"/>
                    <a:pt x="7659" y="4319"/>
                  </a:cubicBezTo>
                  <a:lnTo>
                    <a:pt x="6878" y="4319"/>
                  </a:lnTo>
                  <a:cubicBezTo>
                    <a:pt x="6889" y="4315"/>
                    <a:pt x="6900" y="4311"/>
                    <a:pt x="6911" y="4306"/>
                  </a:cubicBezTo>
                  <a:cubicBezTo>
                    <a:pt x="6999" y="4268"/>
                    <a:pt x="7059" y="4191"/>
                    <a:pt x="7082" y="4101"/>
                  </a:cubicBezTo>
                  <a:cubicBezTo>
                    <a:pt x="7090" y="4104"/>
                    <a:pt x="7098" y="4107"/>
                    <a:pt x="7105" y="4111"/>
                  </a:cubicBezTo>
                  <a:cubicBezTo>
                    <a:pt x="7127" y="4124"/>
                    <a:pt x="7136" y="4143"/>
                    <a:pt x="7133" y="4168"/>
                  </a:cubicBezTo>
                  <a:cubicBezTo>
                    <a:pt x="7131" y="4168"/>
                    <a:pt x="7128" y="4168"/>
                    <a:pt x="7126" y="4168"/>
                  </a:cubicBezTo>
                  <a:cubicBezTo>
                    <a:pt x="7095" y="4168"/>
                    <a:pt x="7071" y="4193"/>
                    <a:pt x="7071" y="4225"/>
                  </a:cubicBezTo>
                  <a:cubicBezTo>
                    <a:pt x="7071" y="4257"/>
                    <a:pt x="7095" y="4282"/>
                    <a:pt x="7126" y="4282"/>
                  </a:cubicBezTo>
                  <a:cubicBezTo>
                    <a:pt x="7156" y="4282"/>
                    <a:pt x="7181" y="4257"/>
                    <a:pt x="7181" y="4225"/>
                  </a:cubicBezTo>
                  <a:cubicBezTo>
                    <a:pt x="7181" y="4209"/>
                    <a:pt x="7174" y="4194"/>
                    <a:pt x="7164" y="4184"/>
                  </a:cubicBezTo>
                  <a:cubicBezTo>
                    <a:pt x="7173" y="4140"/>
                    <a:pt x="7158" y="4103"/>
                    <a:pt x="7121" y="4081"/>
                  </a:cubicBezTo>
                  <a:cubicBezTo>
                    <a:pt x="7111" y="4075"/>
                    <a:pt x="7100" y="4071"/>
                    <a:pt x="7088" y="4067"/>
                  </a:cubicBezTo>
                  <a:cubicBezTo>
                    <a:pt x="7096" y="4014"/>
                    <a:pt x="7090" y="3958"/>
                    <a:pt x="7069" y="3905"/>
                  </a:cubicBezTo>
                  <a:cubicBezTo>
                    <a:pt x="7018" y="3779"/>
                    <a:pt x="6878" y="3719"/>
                    <a:pt x="6757" y="3771"/>
                  </a:cubicBezTo>
                  <a:cubicBezTo>
                    <a:pt x="6738" y="3780"/>
                    <a:pt x="6721" y="3791"/>
                    <a:pt x="6707" y="3804"/>
                  </a:cubicBezTo>
                  <a:cubicBezTo>
                    <a:pt x="6680" y="3823"/>
                    <a:pt x="6661" y="3826"/>
                    <a:pt x="6653" y="3821"/>
                  </a:cubicBezTo>
                  <a:cubicBezTo>
                    <a:pt x="6647" y="3818"/>
                    <a:pt x="6647" y="3809"/>
                    <a:pt x="6647" y="3805"/>
                  </a:cubicBezTo>
                  <a:cubicBezTo>
                    <a:pt x="6648" y="3784"/>
                    <a:pt x="6666" y="3754"/>
                    <a:pt x="6707" y="3735"/>
                  </a:cubicBezTo>
                  <a:cubicBezTo>
                    <a:pt x="6781" y="3700"/>
                    <a:pt x="6877" y="3702"/>
                    <a:pt x="6956" y="3740"/>
                  </a:cubicBezTo>
                  <a:cubicBezTo>
                    <a:pt x="7025" y="3773"/>
                    <a:pt x="7072" y="3828"/>
                    <a:pt x="7091" y="3895"/>
                  </a:cubicBezTo>
                  <a:cubicBezTo>
                    <a:pt x="7093" y="3903"/>
                    <a:pt x="7100" y="3908"/>
                    <a:pt x="7107" y="3908"/>
                  </a:cubicBezTo>
                  <a:cubicBezTo>
                    <a:pt x="7109" y="3908"/>
                    <a:pt x="7110" y="3908"/>
                    <a:pt x="7112" y="3907"/>
                  </a:cubicBezTo>
                  <a:cubicBezTo>
                    <a:pt x="7120" y="3905"/>
                    <a:pt x="7126" y="3895"/>
                    <a:pt x="7123" y="3886"/>
                  </a:cubicBezTo>
                  <a:cubicBezTo>
                    <a:pt x="7122" y="3882"/>
                    <a:pt x="7120" y="3879"/>
                    <a:pt x="7119" y="3875"/>
                  </a:cubicBezTo>
                  <a:cubicBezTo>
                    <a:pt x="7122" y="3874"/>
                    <a:pt x="7125" y="3872"/>
                    <a:pt x="7127" y="3869"/>
                  </a:cubicBezTo>
                  <a:cubicBezTo>
                    <a:pt x="7191" y="3777"/>
                    <a:pt x="7252" y="3750"/>
                    <a:pt x="7275" y="3760"/>
                  </a:cubicBezTo>
                  <a:cubicBezTo>
                    <a:pt x="7281" y="3763"/>
                    <a:pt x="7284" y="3770"/>
                    <a:pt x="7282" y="3782"/>
                  </a:cubicBezTo>
                  <a:lnTo>
                    <a:pt x="7278" y="3809"/>
                  </a:lnTo>
                  <a:cubicBezTo>
                    <a:pt x="7258" y="3819"/>
                    <a:pt x="7237" y="3831"/>
                    <a:pt x="7217" y="3844"/>
                  </a:cubicBezTo>
                  <a:cubicBezTo>
                    <a:pt x="7217" y="3844"/>
                    <a:pt x="7217" y="3845"/>
                    <a:pt x="7216" y="3845"/>
                  </a:cubicBezTo>
                  <a:cubicBezTo>
                    <a:pt x="7215" y="3846"/>
                    <a:pt x="7215" y="3846"/>
                    <a:pt x="7214" y="3847"/>
                  </a:cubicBezTo>
                  <a:cubicBezTo>
                    <a:pt x="7213" y="3848"/>
                    <a:pt x="7213" y="3849"/>
                    <a:pt x="7212" y="3850"/>
                  </a:cubicBezTo>
                  <a:cubicBezTo>
                    <a:pt x="7211" y="3851"/>
                    <a:pt x="7211" y="3852"/>
                    <a:pt x="7211" y="3853"/>
                  </a:cubicBezTo>
                  <a:cubicBezTo>
                    <a:pt x="7210" y="3854"/>
                    <a:pt x="7210" y="3855"/>
                    <a:pt x="7210" y="3856"/>
                  </a:cubicBezTo>
                  <a:cubicBezTo>
                    <a:pt x="7210" y="3857"/>
                    <a:pt x="7210" y="3858"/>
                    <a:pt x="7210" y="3859"/>
                  </a:cubicBezTo>
                  <a:cubicBezTo>
                    <a:pt x="7210" y="3860"/>
                    <a:pt x="7210" y="3861"/>
                    <a:pt x="7210" y="3863"/>
                  </a:cubicBezTo>
                  <a:cubicBezTo>
                    <a:pt x="7210" y="3863"/>
                    <a:pt x="7210" y="3863"/>
                    <a:pt x="7210" y="3864"/>
                  </a:cubicBezTo>
                  <a:cubicBezTo>
                    <a:pt x="7210" y="3865"/>
                    <a:pt x="7211" y="3865"/>
                    <a:pt x="7211" y="3866"/>
                  </a:cubicBezTo>
                  <a:cubicBezTo>
                    <a:pt x="7211" y="3866"/>
                    <a:pt x="7211" y="3867"/>
                    <a:pt x="7212" y="3868"/>
                  </a:cubicBezTo>
                  <a:cubicBezTo>
                    <a:pt x="7212" y="3868"/>
                    <a:pt x="7212" y="3868"/>
                    <a:pt x="7213" y="3869"/>
                  </a:cubicBezTo>
                  <a:cubicBezTo>
                    <a:pt x="7213" y="3870"/>
                    <a:pt x="7214" y="3871"/>
                    <a:pt x="7215" y="3871"/>
                  </a:cubicBezTo>
                  <a:cubicBezTo>
                    <a:pt x="7216" y="3872"/>
                    <a:pt x="7216" y="3873"/>
                    <a:pt x="7217" y="3873"/>
                  </a:cubicBezTo>
                  <a:cubicBezTo>
                    <a:pt x="7218" y="3874"/>
                    <a:pt x="7219" y="3874"/>
                    <a:pt x="7220" y="3875"/>
                  </a:cubicBezTo>
                  <a:cubicBezTo>
                    <a:pt x="7221" y="3875"/>
                    <a:pt x="7222" y="3875"/>
                    <a:pt x="7223" y="3876"/>
                  </a:cubicBezTo>
                  <a:cubicBezTo>
                    <a:pt x="7224" y="3876"/>
                    <a:pt x="7225" y="3876"/>
                    <a:pt x="7226" y="3876"/>
                  </a:cubicBezTo>
                  <a:cubicBezTo>
                    <a:pt x="7227" y="3876"/>
                    <a:pt x="7228" y="3876"/>
                    <a:pt x="7230" y="3875"/>
                  </a:cubicBezTo>
                  <a:cubicBezTo>
                    <a:pt x="7230" y="3875"/>
                    <a:pt x="7230" y="3875"/>
                    <a:pt x="7231" y="3875"/>
                  </a:cubicBezTo>
                  <a:cubicBezTo>
                    <a:pt x="7396" y="3823"/>
                    <a:pt x="7520" y="3837"/>
                    <a:pt x="7571" y="3914"/>
                  </a:cubicBezTo>
                  <a:cubicBezTo>
                    <a:pt x="7603" y="3964"/>
                    <a:pt x="7595" y="4026"/>
                    <a:pt x="7570" y="4058"/>
                  </a:cubicBezTo>
                  <a:cubicBezTo>
                    <a:pt x="7562" y="4070"/>
                    <a:pt x="7544" y="4086"/>
                    <a:pt x="7518" y="4082"/>
                  </a:cubicBezTo>
                  <a:cubicBezTo>
                    <a:pt x="7523" y="4074"/>
                    <a:pt x="7527" y="4065"/>
                    <a:pt x="7530" y="4055"/>
                  </a:cubicBezTo>
                  <a:cubicBezTo>
                    <a:pt x="7538" y="4026"/>
                    <a:pt x="7534" y="3995"/>
                    <a:pt x="7520" y="3968"/>
                  </a:cubicBezTo>
                  <a:cubicBezTo>
                    <a:pt x="7503" y="3936"/>
                    <a:pt x="7475" y="3912"/>
                    <a:pt x="7441" y="3902"/>
                  </a:cubicBezTo>
                  <a:cubicBezTo>
                    <a:pt x="7407" y="3892"/>
                    <a:pt x="7371" y="3896"/>
                    <a:pt x="7339" y="3914"/>
                  </a:cubicBezTo>
                  <a:cubicBezTo>
                    <a:pt x="7261" y="3959"/>
                    <a:pt x="7233" y="4062"/>
                    <a:pt x="7276" y="4144"/>
                  </a:cubicBezTo>
                  <a:cubicBezTo>
                    <a:pt x="7312" y="4212"/>
                    <a:pt x="7380" y="4251"/>
                    <a:pt x="7450" y="4251"/>
                  </a:cubicBezTo>
                  <a:cubicBezTo>
                    <a:pt x="7482" y="4251"/>
                    <a:pt x="7515" y="4242"/>
                    <a:pt x="7546" y="4225"/>
                  </a:cubicBezTo>
                  <a:cubicBezTo>
                    <a:pt x="7554" y="4220"/>
                    <a:pt x="7557" y="4210"/>
                    <a:pt x="7552" y="4201"/>
                  </a:cubicBezTo>
                  <a:cubicBezTo>
                    <a:pt x="7548" y="4193"/>
                    <a:pt x="7538" y="4190"/>
                    <a:pt x="7530" y="4195"/>
                  </a:cubicBezTo>
                  <a:cubicBezTo>
                    <a:pt x="7450" y="4241"/>
                    <a:pt x="7349" y="4210"/>
                    <a:pt x="7305" y="4127"/>
                  </a:cubicBezTo>
                  <a:cubicBezTo>
                    <a:pt x="7270" y="4062"/>
                    <a:pt x="7293" y="3980"/>
                    <a:pt x="7355" y="3944"/>
                  </a:cubicBezTo>
                  <a:cubicBezTo>
                    <a:pt x="7379" y="3930"/>
                    <a:pt x="7406" y="3927"/>
                    <a:pt x="7431" y="3935"/>
                  </a:cubicBezTo>
                  <a:cubicBezTo>
                    <a:pt x="7457" y="3943"/>
                    <a:pt x="7478" y="3960"/>
                    <a:pt x="7491" y="3985"/>
                  </a:cubicBezTo>
                  <a:cubicBezTo>
                    <a:pt x="7501" y="4004"/>
                    <a:pt x="7504" y="4025"/>
                    <a:pt x="7498" y="4046"/>
                  </a:cubicBezTo>
                  <a:cubicBezTo>
                    <a:pt x="7492" y="4066"/>
                    <a:pt x="7479" y="4083"/>
                    <a:pt x="7461" y="4094"/>
                  </a:cubicBezTo>
                  <a:cubicBezTo>
                    <a:pt x="7448" y="4101"/>
                    <a:pt x="7432" y="4103"/>
                    <a:pt x="7417" y="4099"/>
                  </a:cubicBezTo>
                  <a:cubicBezTo>
                    <a:pt x="7402" y="4094"/>
                    <a:pt x="7390" y="4084"/>
                    <a:pt x="7382" y="4070"/>
                  </a:cubicBezTo>
                  <a:cubicBezTo>
                    <a:pt x="7371" y="4048"/>
                    <a:pt x="7378" y="4021"/>
                    <a:pt x="7399" y="4009"/>
                  </a:cubicBezTo>
                  <a:cubicBezTo>
                    <a:pt x="7407" y="4004"/>
                    <a:pt x="7415" y="4003"/>
                    <a:pt x="7423" y="4006"/>
                  </a:cubicBezTo>
                  <a:cubicBezTo>
                    <a:pt x="7431" y="4008"/>
                    <a:pt x="7438" y="4014"/>
                    <a:pt x="7442" y="4021"/>
                  </a:cubicBezTo>
                  <a:cubicBezTo>
                    <a:pt x="7446" y="4030"/>
                    <a:pt x="7456" y="4033"/>
                    <a:pt x="7464" y="4028"/>
                  </a:cubicBezTo>
                  <a:cubicBezTo>
                    <a:pt x="7472" y="4024"/>
                    <a:pt x="7475" y="4013"/>
                    <a:pt x="7471" y="4005"/>
                  </a:cubicBezTo>
                  <a:cubicBezTo>
                    <a:pt x="7462" y="3989"/>
                    <a:pt x="7449" y="3978"/>
                    <a:pt x="7432" y="3973"/>
                  </a:cubicBezTo>
                  <a:cubicBezTo>
                    <a:pt x="7416" y="3968"/>
                    <a:pt x="7398" y="3970"/>
                    <a:pt x="7383" y="3978"/>
                  </a:cubicBezTo>
                  <a:cubicBezTo>
                    <a:pt x="7346" y="4000"/>
                    <a:pt x="7333" y="4048"/>
                    <a:pt x="7353" y="4086"/>
                  </a:cubicBezTo>
                  <a:cubicBezTo>
                    <a:pt x="7365" y="4109"/>
                    <a:pt x="7384" y="4125"/>
                    <a:pt x="7408" y="4132"/>
                  </a:cubicBezTo>
                  <a:cubicBezTo>
                    <a:pt x="7431" y="4139"/>
                    <a:pt x="7456" y="4136"/>
                    <a:pt x="7477" y="4124"/>
                  </a:cubicBezTo>
                  <a:cubicBezTo>
                    <a:pt x="7483" y="4120"/>
                    <a:pt x="7489" y="4116"/>
                    <a:pt x="7495" y="4111"/>
                  </a:cubicBezTo>
                  <a:cubicBezTo>
                    <a:pt x="7505" y="4115"/>
                    <a:pt x="7516" y="4117"/>
                    <a:pt x="7526" y="4117"/>
                  </a:cubicBezTo>
                  <a:cubicBezTo>
                    <a:pt x="7553" y="4117"/>
                    <a:pt x="7577" y="4104"/>
                    <a:pt x="7596" y="4080"/>
                  </a:cubicBezTo>
                  <a:cubicBezTo>
                    <a:pt x="7628" y="4038"/>
                    <a:pt x="7640" y="3959"/>
                    <a:pt x="7598" y="3895"/>
                  </a:cubicBezTo>
                  <a:cubicBezTo>
                    <a:pt x="7571" y="3853"/>
                    <a:pt x="7506" y="3797"/>
                    <a:pt x="7361" y="3812"/>
                  </a:cubicBezTo>
                  <a:cubicBezTo>
                    <a:pt x="7450" y="3783"/>
                    <a:pt x="7533" y="3790"/>
                    <a:pt x="7596" y="3832"/>
                  </a:cubicBezTo>
                  <a:cubicBezTo>
                    <a:pt x="7653" y="3870"/>
                    <a:pt x="7681" y="3934"/>
                    <a:pt x="7672" y="4001"/>
                  </a:cubicBezTo>
                  <a:cubicBezTo>
                    <a:pt x="7671" y="4011"/>
                    <a:pt x="7677" y="4019"/>
                    <a:pt x="7686" y="4021"/>
                  </a:cubicBezTo>
                  <a:cubicBezTo>
                    <a:pt x="7687" y="4021"/>
                    <a:pt x="7688" y="4021"/>
                    <a:pt x="7688" y="4021"/>
                  </a:cubicBezTo>
                  <a:cubicBezTo>
                    <a:pt x="7697" y="4021"/>
                    <a:pt x="7704" y="4015"/>
                    <a:pt x="7705" y="4006"/>
                  </a:cubicBezTo>
                  <a:cubicBezTo>
                    <a:pt x="7706" y="4000"/>
                    <a:pt x="7706" y="3994"/>
                    <a:pt x="7706" y="3988"/>
                  </a:cubicBezTo>
                  <a:cubicBezTo>
                    <a:pt x="7773" y="3949"/>
                    <a:pt x="7794" y="3882"/>
                    <a:pt x="7761" y="3818"/>
                  </a:cubicBezTo>
                  <a:cubicBezTo>
                    <a:pt x="7732" y="3762"/>
                    <a:pt x="7657" y="3711"/>
                    <a:pt x="7554" y="3703"/>
                  </a:cubicBezTo>
                  <a:lnTo>
                    <a:pt x="7846" y="3703"/>
                  </a:lnTo>
                  <a:cubicBezTo>
                    <a:pt x="7819" y="3743"/>
                    <a:pt x="7801" y="3750"/>
                    <a:pt x="7793" y="3751"/>
                  </a:cubicBezTo>
                  <a:close/>
                  <a:moveTo>
                    <a:pt x="7852" y="3762"/>
                  </a:moveTo>
                  <a:cubicBezTo>
                    <a:pt x="7864" y="3762"/>
                    <a:pt x="7874" y="3772"/>
                    <a:pt x="7874" y="3785"/>
                  </a:cubicBezTo>
                  <a:cubicBezTo>
                    <a:pt x="7874" y="3797"/>
                    <a:pt x="7864" y="3808"/>
                    <a:pt x="7852" y="3808"/>
                  </a:cubicBezTo>
                  <a:cubicBezTo>
                    <a:pt x="7840" y="3808"/>
                    <a:pt x="7830" y="3797"/>
                    <a:pt x="7830" y="3785"/>
                  </a:cubicBezTo>
                  <a:cubicBezTo>
                    <a:pt x="7830" y="3772"/>
                    <a:pt x="7840" y="3762"/>
                    <a:pt x="7852" y="3762"/>
                  </a:cubicBezTo>
                  <a:close/>
                  <a:moveTo>
                    <a:pt x="6463" y="3751"/>
                  </a:moveTo>
                  <a:cubicBezTo>
                    <a:pt x="6453" y="3752"/>
                    <a:pt x="6443" y="3742"/>
                    <a:pt x="6431" y="3724"/>
                  </a:cubicBezTo>
                  <a:cubicBezTo>
                    <a:pt x="6426" y="3716"/>
                    <a:pt x="6415" y="3714"/>
                    <a:pt x="6408" y="3719"/>
                  </a:cubicBezTo>
                  <a:cubicBezTo>
                    <a:pt x="6400" y="3725"/>
                    <a:pt x="6398" y="3735"/>
                    <a:pt x="6403" y="3743"/>
                  </a:cubicBezTo>
                  <a:cubicBezTo>
                    <a:pt x="6422" y="3771"/>
                    <a:pt x="6441" y="3785"/>
                    <a:pt x="6463" y="3785"/>
                  </a:cubicBezTo>
                  <a:cubicBezTo>
                    <a:pt x="6463" y="3785"/>
                    <a:pt x="6464" y="3785"/>
                    <a:pt x="6464" y="3785"/>
                  </a:cubicBezTo>
                  <a:cubicBezTo>
                    <a:pt x="6465" y="3785"/>
                    <a:pt x="6466" y="3785"/>
                    <a:pt x="6468" y="3785"/>
                  </a:cubicBezTo>
                  <a:lnTo>
                    <a:pt x="6468" y="3785"/>
                  </a:lnTo>
                  <a:cubicBezTo>
                    <a:pt x="6468" y="3816"/>
                    <a:pt x="6492" y="3842"/>
                    <a:pt x="6523" y="3842"/>
                  </a:cubicBezTo>
                  <a:cubicBezTo>
                    <a:pt x="6553" y="3842"/>
                    <a:pt x="6578" y="3816"/>
                    <a:pt x="6578" y="3785"/>
                  </a:cubicBezTo>
                  <a:cubicBezTo>
                    <a:pt x="6578" y="3759"/>
                    <a:pt x="6561" y="3737"/>
                    <a:pt x="6538" y="3730"/>
                  </a:cubicBezTo>
                  <a:cubicBezTo>
                    <a:pt x="6544" y="3722"/>
                    <a:pt x="6550" y="3713"/>
                    <a:pt x="6556" y="3703"/>
                  </a:cubicBezTo>
                  <a:lnTo>
                    <a:pt x="6693" y="3703"/>
                  </a:lnTo>
                  <a:cubicBezTo>
                    <a:pt x="6693" y="3703"/>
                    <a:pt x="6693" y="3703"/>
                    <a:pt x="6693" y="3703"/>
                  </a:cubicBezTo>
                  <a:cubicBezTo>
                    <a:pt x="6636" y="3730"/>
                    <a:pt x="6615" y="3774"/>
                    <a:pt x="6614" y="3803"/>
                  </a:cubicBezTo>
                  <a:cubicBezTo>
                    <a:pt x="6613" y="3825"/>
                    <a:pt x="6622" y="3843"/>
                    <a:pt x="6638" y="3851"/>
                  </a:cubicBezTo>
                  <a:cubicBezTo>
                    <a:pt x="6643" y="3855"/>
                    <a:pt x="6652" y="3858"/>
                    <a:pt x="6664" y="3857"/>
                  </a:cubicBezTo>
                  <a:cubicBezTo>
                    <a:pt x="6635" y="3910"/>
                    <a:pt x="6628" y="3976"/>
                    <a:pt x="6653" y="4036"/>
                  </a:cubicBezTo>
                  <a:cubicBezTo>
                    <a:pt x="6669" y="4077"/>
                    <a:pt x="6700" y="4109"/>
                    <a:pt x="6739" y="4126"/>
                  </a:cubicBezTo>
                  <a:cubicBezTo>
                    <a:pt x="6778" y="4142"/>
                    <a:pt x="6821" y="4142"/>
                    <a:pt x="6860" y="4125"/>
                  </a:cubicBezTo>
                  <a:cubicBezTo>
                    <a:pt x="6892" y="4111"/>
                    <a:pt x="6917" y="4085"/>
                    <a:pt x="6930" y="4052"/>
                  </a:cubicBezTo>
                  <a:cubicBezTo>
                    <a:pt x="6944" y="4018"/>
                    <a:pt x="6943" y="3981"/>
                    <a:pt x="6930" y="3948"/>
                  </a:cubicBezTo>
                  <a:cubicBezTo>
                    <a:pt x="6919" y="3920"/>
                    <a:pt x="6898" y="3899"/>
                    <a:pt x="6872" y="3887"/>
                  </a:cubicBezTo>
                  <a:cubicBezTo>
                    <a:pt x="6845" y="3876"/>
                    <a:pt x="6816" y="3876"/>
                    <a:pt x="6790" y="3887"/>
                  </a:cubicBezTo>
                  <a:cubicBezTo>
                    <a:pt x="6744" y="3907"/>
                    <a:pt x="6723" y="3962"/>
                    <a:pt x="6742" y="4009"/>
                  </a:cubicBezTo>
                  <a:cubicBezTo>
                    <a:pt x="6749" y="4028"/>
                    <a:pt x="6764" y="4043"/>
                    <a:pt x="6782" y="4051"/>
                  </a:cubicBezTo>
                  <a:cubicBezTo>
                    <a:pt x="6801" y="4059"/>
                    <a:pt x="6821" y="4059"/>
                    <a:pt x="6839" y="4051"/>
                  </a:cubicBezTo>
                  <a:cubicBezTo>
                    <a:pt x="6848" y="4047"/>
                    <a:pt x="6852" y="4037"/>
                    <a:pt x="6848" y="4029"/>
                  </a:cubicBezTo>
                  <a:cubicBezTo>
                    <a:pt x="6845" y="4020"/>
                    <a:pt x="6835" y="4016"/>
                    <a:pt x="6827" y="4019"/>
                  </a:cubicBezTo>
                  <a:cubicBezTo>
                    <a:pt x="6816" y="4024"/>
                    <a:pt x="6805" y="4024"/>
                    <a:pt x="6795" y="4019"/>
                  </a:cubicBezTo>
                  <a:cubicBezTo>
                    <a:pt x="6784" y="4015"/>
                    <a:pt x="6776" y="4007"/>
                    <a:pt x="6772" y="3996"/>
                  </a:cubicBezTo>
                  <a:cubicBezTo>
                    <a:pt x="6760" y="3966"/>
                    <a:pt x="6774" y="3932"/>
                    <a:pt x="6802" y="3919"/>
                  </a:cubicBezTo>
                  <a:cubicBezTo>
                    <a:pt x="6821" y="3911"/>
                    <a:pt x="6841" y="3911"/>
                    <a:pt x="6859" y="3919"/>
                  </a:cubicBezTo>
                  <a:cubicBezTo>
                    <a:pt x="6878" y="3927"/>
                    <a:pt x="6892" y="3942"/>
                    <a:pt x="6900" y="3961"/>
                  </a:cubicBezTo>
                  <a:cubicBezTo>
                    <a:pt x="6910" y="3986"/>
                    <a:pt x="6910" y="4013"/>
                    <a:pt x="6900" y="4038"/>
                  </a:cubicBezTo>
                  <a:cubicBezTo>
                    <a:pt x="6890" y="4064"/>
                    <a:pt x="6871" y="4083"/>
                    <a:pt x="6847" y="4093"/>
                  </a:cubicBezTo>
                  <a:cubicBezTo>
                    <a:pt x="6816" y="4107"/>
                    <a:pt x="6782" y="4107"/>
                    <a:pt x="6751" y="4094"/>
                  </a:cubicBezTo>
                  <a:cubicBezTo>
                    <a:pt x="6720" y="4081"/>
                    <a:pt x="6696" y="4055"/>
                    <a:pt x="6683" y="4023"/>
                  </a:cubicBezTo>
                  <a:cubicBezTo>
                    <a:pt x="6649" y="3938"/>
                    <a:pt x="6688" y="3839"/>
                    <a:pt x="6770" y="3803"/>
                  </a:cubicBezTo>
                  <a:cubicBezTo>
                    <a:pt x="6874" y="3758"/>
                    <a:pt x="6995" y="3809"/>
                    <a:pt x="7038" y="3918"/>
                  </a:cubicBezTo>
                  <a:cubicBezTo>
                    <a:pt x="7057" y="3965"/>
                    <a:pt x="7062" y="4015"/>
                    <a:pt x="7056" y="4062"/>
                  </a:cubicBezTo>
                  <a:cubicBezTo>
                    <a:pt x="7004" y="4058"/>
                    <a:pt x="6948" y="4076"/>
                    <a:pt x="6918" y="4112"/>
                  </a:cubicBezTo>
                  <a:lnTo>
                    <a:pt x="6930" y="4141"/>
                  </a:lnTo>
                  <a:cubicBezTo>
                    <a:pt x="6966" y="4142"/>
                    <a:pt x="6974" y="4151"/>
                    <a:pt x="6975" y="4152"/>
                  </a:cubicBezTo>
                  <a:cubicBezTo>
                    <a:pt x="6976" y="4160"/>
                    <a:pt x="6952" y="4189"/>
                    <a:pt x="6893" y="4209"/>
                  </a:cubicBezTo>
                  <a:cubicBezTo>
                    <a:pt x="6787" y="4243"/>
                    <a:pt x="6645" y="4222"/>
                    <a:pt x="6565" y="4057"/>
                  </a:cubicBezTo>
                  <a:cubicBezTo>
                    <a:pt x="6534" y="3994"/>
                    <a:pt x="6483" y="3968"/>
                    <a:pt x="6430" y="3988"/>
                  </a:cubicBezTo>
                  <a:cubicBezTo>
                    <a:pt x="6382" y="4006"/>
                    <a:pt x="6346" y="4057"/>
                    <a:pt x="6354" y="4095"/>
                  </a:cubicBezTo>
                  <a:cubicBezTo>
                    <a:pt x="6357" y="4109"/>
                    <a:pt x="6368" y="4131"/>
                    <a:pt x="6405" y="4136"/>
                  </a:cubicBezTo>
                  <a:cubicBezTo>
                    <a:pt x="6298" y="4266"/>
                    <a:pt x="6189" y="4288"/>
                    <a:pt x="6114" y="4283"/>
                  </a:cubicBezTo>
                  <a:cubicBezTo>
                    <a:pt x="6012" y="4277"/>
                    <a:pt x="5934" y="4219"/>
                    <a:pt x="5913" y="4182"/>
                  </a:cubicBezTo>
                  <a:cubicBezTo>
                    <a:pt x="5908" y="4174"/>
                    <a:pt x="5898" y="4171"/>
                    <a:pt x="5890" y="4176"/>
                  </a:cubicBezTo>
                  <a:cubicBezTo>
                    <a:pt x="5882" y="4181"/>
                    <a:pt x="5880" y="4191"/>
                    <a:pt x="5884" y="4200"/>
                  </a:cubicBezTo>
                  <a:cubicBezTo>
                    <a:pt x="5909" y="4244"/>
                    <a:pt x="5996" y="4310"/>
                    <a:pt x="6112" y="4318"/>
                  </a:cubicBezTo>
                  <a:cubicBezTo>
                    <a:pt x="6118" y="4318"/>
                    <a:pt x="6125" y="4318"/>
                    <a:pt x="6132" y="4318"/>
                  </a:cubicBezTo>
                  <a:cubicBezTo>
                    <a:pt x="6217" y="4318"/>
                    <a:pt x="6333" y="4284"/>
                    <a:pt x="6443" y="4141"/>
                  </a:cubicBezTo>
                  <a:cubicBezTo>
                    <a:pt x="6491" y="4228"/>
                    <a:pt x="6570" y="4290"/>
                    <a:pt x="6660" y="4319"/>
                  </a:cubicBezTo>
                  <a:lnTo>
                    <a:pt x="6370" y="4319"/>
                  </a:lnTo>
                  <a:cubicBezTo>
                    <a:pt x="6418" y="4253"/>
                    <a:pt x="6444" y="4244"/>
                    <a:pt x="6454" y="4244"/>
                  </a:cubicBezTo>
                  <a:cubicBezTo>
                    <a:pt x="6458" y="4244"/>
                    <a:pt x="6464" y="4245"/>
                    <a:pt x="6471" y="4253"/>
                  </a:cubicBezTo>
                  <a:cubicBezTo>
                    <a:pt x="6477" y="4261"/>
                    <a:pt x="6487" y="4262"/>
                    <a:pt x="6494" y="4256"/>
                  </a:cubicBezTo>
                  <a:cubicBezTo>
                    <a:pt x="6501" y="4251"/>
                    <a:pt x="6503" y="4240"/>
                    <a:pt x="6497" y="4232"/>
                  </a:cubicBezTo>
                  <a:cubicBezTo>
                    <a:pt x="6485" y="4217"/>
                    <a:pt x="6470" y="4209"/>
                    <a:pt x="6453" y="4209"/>
                  </a:cubicBezTo>
                  <a:cubicBezTo>
                    <a:pt x="6419" y="4210"/>
                    <a:pt x="6378" y="4246"/>
                    <a:pt x="6329" y="4319"/>
                  </a:cubicBezTo>
                  <a:lnTo>
                    <a:pt x="5549" y="4319"/>
                  </a:lnTo>
                  <a:cubicBezTo>
                    <a:pt x="5560" y="4315"/>
                    <a:pt x="5571" y="4311"/>
                    <a:pt x="5581" y="4306"/>
                  </a:cubicBezTo>
                  <a:cubicBezTo>
                    <a:pt x="5669" y="4268"/>
                    <a:pt x="5729" y="4191"/>
                    <a:pt x="5752" y="4101"/>
                  </a:cubicBezTo>
                  <a:cubicBezTo>
                    <a:pt x="5760" y="4104"/>
                    <a:pt x="5768" y="4107"/>
                    <a:pt x="5775" y="4111"/>
                  </a:cubicBezTo>
                  <a:cubicBezTo>
                    <a:pt x="5797" y="4124"/>
                    <a:pt x="5807" y="4143"/>
                    <a:pt x="5803" y="4168"/>
                  </a:cubicBezTo>
                  <a:cubicBezTo>
                    <a:pt x="5801" y="4168"/>
                    <a:pt x="5799" y="4168"/>
                    <a:pt x="5796" y="4168"/>
                  </a:cubicBezTo>
                  <a:cubicBezTo>
                    <a:pt x="5766" y="4168"/>
                    <a:pt x="5741" y="4193"/>
                    <a:pt x="5741" y="4225"/>
                  </a:cubicBezTo>
                  <a:cubicBezTo>
                    <a:pt x="5741" y="4257"/>
                    <a:pt x="5766" y="4282"/>
                    <a:pt x="5796" y="4282"/>
                  </a:cubicBezTo>
                  <a:cubicBezTo>
                    <a:pt x="5826" y="4282"/>
                    <a:pt x="5851" y="4257"/>
                    <a:pt x="5851" y="4225"/>
                  </a:cubicBezTo>
                  <a:cubicBezTo>
                    <a:pt x="5851" y="4209"/>
                    <a:pt x="5845" y="4194"/>
                    <a:pt x="5834" y="4184"/>
                  </a:cubicBezTo>
                  <a:cubicBezTo>
                    <a:pt x="5844" y="4140"/>
                    <a:pt x="5829" y="4103"/>
                    <a:pt x="5791" y="4081"/>
                  </a:cubicBezTo>
                  <a:cubicBezTo>
                    <a:pt x="5782" y="4075"/>
                    <a:pt x="5770" y="4071"/>
                    <a:pt x="5759" y="4067"/>
                  </a:cubicBezTo>
                  <a:cubicBezTo>
                    <a:pt x="5766" y="4014"/>
                    <a:pt x="5761" y="3958"/>
                    <a:pt x="5739" y="3905"/>
                  </a:cubicBezTo>
                  <a:cubicBezTo>
                    <a:pt x="5689" y="3779"/>
                    <a:pt x="5549" y="3719"/>
                    <a:pt x="5427" y="3771"/>
                  </a:cubicBezTo>
                  <a:cubicBezTo>
                    <a:pt x="5409" y="3780"/>
                    <a:pt x="5392" y="3791"/>
                    <a:pt x="5377" y="3804"/>
                  </a:cubicBezTo>
                  <a:cubicBezTo>
                    <a:pt x="5350" y="3823"/>
                    <a:pt x="5332" y="3826"/>
                    <a:pt x="5324" y="3821"/>
                  </a:cubicBezTo>
                  <a:cubicBezTo>
                    <a:pt x="5318" y="3818"/>
                    <a:pt x="5317" y="3809"/>
                    <a:pt x="5317" y="3805"/>
                  </a:cubicBezTo>
                  <a:cubicBezTo>
                    <a:pt x="5318" y="3784"/>
                    <a:pt x="5337" y="3754"/>
                    <a:pt x="5377" y="3735"/>
                  </a:cubicBezTo>
                  <a:cubicBezTo>
                    <a:pt x="5452" y="3700"/>
                    <a:pt x="5547" y="3702"/>
                    <a:pt x="5627" y="3740"/>
                  </a:cubicBezTo>
                  <a:cubicBezTo>
                    <a:pt x="5695" y="3773"/>
                    <a:pt x="5743" y="3828"/>
                    <a:pt x="5762" y="3895"/>
                  </a:cubicBezTo>
                  <a:cubicBezTo>
                    <a:pt x="5764" y="3903"/>
                    <a:pt x="5770" y="3908"/>
                    <a:pt x="5778" y="3908"/>
                  </a:cubicBezTo>
                  <a:cubicBezTo>
                    <a:pt x="5779" y="3908"/>
                    <a:pt x="5781" y="3908"/>
                    <a:pt x="5782" y="3907"/>
                  </a:cubicBezTo>
                  <a:cubicBezTo>
                    <a:pt x="5791" y="3905"/>
                    <a:pt x="5796" y="3895"/>
                    <a:pt x="5793" y="3886"/>
                  </a:cubicBezTo>
                  <a:cubicBezTo>
                    <a:pt x="5792" y="3882"/>
                    <a:pt x="5791" y="3879"/>
                    <a:pt x="5790" y="3875"/>
                  </a:cubicBezTo>
                  <a:cubicBezTo>
                    <a:pt x="5793" y="3874"/>
                    <a:pt x="5795" y="3872"/>
                    <a:pt x="5797" y="3869"/>
                  </a:cubicBezTo>
                  <a:cubicBezTo>
                    <a:pt x="5861" y="3777"/>
                    <a:pt x="5922" y="3750"/>
                    <a:pt x="5945" y="3760"/>
                  </a:cubicBezTo>
                  <a:cubicBezTo>
                    <a:pt x="5952" y="3763"/>
                    <a:pt x="5955" y="3770"/>
                    <a:pt x="5953" y="3782"/>
                  </a:cubicBezTo>
                  <a:lnTo>
                    <a:pt x="5948" y="3809"/>
                  </a:lnTo>
                  <a:cubicBezTo>
                    <a:pt x="5928" y="3819"/>
                    <a:pt x="5908" y="3831"/>
                    <a:pt x="5888" y="3844"/>
                  </a:cubicBezTo>
                  <a:cubicBezTo>
                    <a:pt x="5887" y="3844"/>
                    <a:pt x="5887" y="3845"/>
                    <a:pt x="5887" y="3845"/>
                  </a:cubicBezTo>
                  <a:cubicBezTo>
                    <a:pt x="5886" y="3846"/>
                    <a:pt x="5885" y="3846"/>
                    <a:pt x="5884" y="3847"/>
                  </a:cubicBezTo>
                  <a:cubicBezTo>
                    <a:pt x="5884" y="3848"/>
                    <a:pt x="5883" y="3849"/>
                    <a:pt x="5882" y="3850"/>
                  </a:cubicBezTo>
                  <a:cubicBezTo>
                    <a:pt x="5882" y="3851"/>
                    <a:pt x="5882" y="3852"/>
                    <a:pt x="5881" y="3853"/>
                  </a:cubicBezTo>
                  <a:cubicBezTo>
                    <a:pt x="5881" y="3854"/>
                    <a:pt x="5880" y="3855"/>
                    <a:pt x="5880" y="3856"/>
                  </a:cubicBezTo>
                  <a:cubicBezTo>
                    <a:pt x="5880" y="3857"/>
                    <a:pt x="5880" y="3858"/>
                    <a:pt x="5880" y="3859"/>
                  </a:cubicBezTo>
                  <a:cubicBezTo>
                    <a:pt x="5880" y="3860"/>
                    <a:pt x="5880" y="3861"/>
                    <a:pt x="5881" y="3863"/>
                  </a:cubicBezTo>
                  <a:cubicBezTo>
                    <a:pt x="5881" y="3863"/>
                    <a:pt x="5880" y="3863"/>
                    <a:pt x="5881" y="3864"/>
                  </a:cubicBezTo>
                  <a:cubicBezTo>
                    <a:pt x="5881" y="3865"/>
                    <a:pt x="5881" y="3865"/>
                    <a:pt x="5882" y="3866"/>
                  </a:cubicBezTo>
                  <a:cubicBezTo>
                    <a:pt x="5882" y="3866"/>
                    <a:pt x="5882" y="3867"/>
                    <a:pt x="5882" y="3868"/>
                  </a:cubicBezTo>
                  <a:cubicBezTo>
                    <a:pt x="5883" y="3868"/>
                    <a:pt x="5883" y="3868"/>
                    <a:pt x="5883" y="3869"/>
                  </a:cubicBezTo>
                  <a:cubicBezTo>
                    <a:pt x="5884" y="3870"/>
                    <a:pt x="5885" y="3870"/>
                    <a:pt x="5886" y="3871"/>
                  </a:cubicBezTo>
                  <a:cubicBezTo>
                    <a:pt x="5886" y="3872"/>
                    <a:pt x="5887" y="3873"/>
                    <a:pt x="5888" y="3873"/>
                  </a:cubicBezTo>
                  <a:cubicBezTo>
                    <a:pt x="5889" y="3874"/>
                    <a:pt x="5890" y="3874"/>
                    <a:pt x="5891" y="3875"/>
                  </a:cubicBezTo>
                  <a:cubicBezTo>
                    <a:pt x="5892" y="3875"/>
                    <a:pt x="5893" y="3875"/>
                    <a:pt x="5894" y="3876"/>
                  </a:cubicBezTo>
                  <a:cubicBezTo>
                    <a:pt x="5895" y="3876"/>
                    <a:pt x="5896" y="3876"/>
                    <a:pt x="5897" y="3876"/>
                  </a:cubicBezTo>
                  <a:cubicBezTo>
                    <a:pt x="5898" y="3876"/>
                    <a:pt x="5899" y="3876"/>
                    <a:pt x="5900" y="3875"/>
                  </a:cubicBezTo>
                  <a:cubicBezTo>
                    <a:pt x="5900" y="3875"/>
                    <a:pt x="5901" y="3875"/>
                    <a:pt x="5901" y="3875"/>
                  </a:cubicBezTo>
                  <a:cubicBezTo>
                    <a:pt x="6067" y="3823"/>
                    <a:pt x="6191" y="3837"/>
                    <a:pt x="6241" y="3914"/>
                  </a:cubicBezTo>
                  <a:cubicBezTo>
                    <a:pt x="6274" y="3964"/>
                    <a:pt x="6265" y="4026"/>
                    <a:pt x="6241" y="4058"/>
                  </a:cubicBezTo>
                  <a:cubicBezTo>
                    <a:pt x="6232" y="4070"/>
                    <a:pt x="6215" y="4086"/>
                    <a:pt x="6189" y="4082"/>
                  </a:cubicBezTo>
                  <a:cubicBezTo>
                    <a:pt x="6193" y="4074"/>
                    <a:pt x="6197" y="4065"/>
                    <a:pt x="6200" y="4055"/>
                  </a:cubicBezTo>
                  <a:cubicBezTo>
                    <a:pt x="6208" y="4026"/>
                    <a:pt x="6205" y="3995"/>
                    <a:pt x="6191" y="3968"/>
                  </a:cubicBezTo>
                  <a:cubicBezTo>
                    <a:pt x="6155" y="3901"/>
                    <a:pt x="6074" y="3877"/>
                    <a:pt x="6010" y="3914"/>
                  </a:cubicBezTo>
                  <a:cubicBezTo>
                    <a:pt x="5972" y="3935"/>
                    <a:pt x="5944" y="3971"/>
                    <a:pt x="5932" y="4015"/>
                  </a:cubicBezTo>
                  <a:cubicBezTo>
                    <a:pt x="5920" y="4058"/>
                    <a:pt x="5925" y="4104"/>
                    <a:pt x="5946" y="4144"/>
                  </a:cubicBezTo>
                  <a:cubicBezTo>
                    <a:pt x="5982" y="4212"/>
                    <a:pt x="6050" y="4251"/>
                    <a:pt x="6121" y="4251"/>
                  </a:cubicBezTo>
                  <a:cubicBezTo>
                    <a:pt x="6153" y="4251"/>
                    <a:pt x="6186" y="4242"/>
                    <a:pt x="6216" y="4225"/>
                  </a:cubicBezTo>
                  <a:cubicBezTo>
                    <a:pt x="6224" y="4220"/>
                    <a:pt x="6227" y="4210"/>
                    <a:pt x="6223" y="4201"/>
                  </a:cubicBezTo>
                  <a:cubicBezTo>
                    <a:pt x="6218" y="4193"/>
                    <a:pt x="6208" y="4190"/>
                    <a:pt x="6200" y="4195"/>
                  </a:cubicBezTo>
                  <a:cubicBezTo>
                    <a:pt x="6120" y="4241"/>
                    <a:pt x="6019" y="4210"/>
                    <a:pt x="5975" y="4127"/>
                  </a:cubicBezTo>
                  <a:cubicBezTo>
                    <a:pt x="5959" y="4095"/>
                    <a:pt x="5955" y="4059"/>
                    <a:pt x="5964" y="4024"/>
                  </a:cubicBezTo>
                  <a:cubicBezTo>
                    <a:pt x="5974" y="3990"/>
                    <a:pt x="5996" y="3961"/>
                    <a:pt x="6026" y="3944"/>
                  </a:cubicBezTo>
                  <a:cubicBezTo>
                    <a:pt x="6074" y="3916"/>
                    <a:pt x="6135" y="3934"/>
                    <a:pt x="6162" y="3985"/>
                  </a:cubicBezTo>
                  <a:cubicBezTo>
                    <a:pt x="6182" y="4023"/>
                    <a:pt x="6169" y="4072"/>
                    <a:pt x="6132" y="4094"/>
                  </a:cubicBezTo>
                  <a:cubicBezTo>
                    <a:pt x="6104" y="4110"/>
                    <a:pt x="6068" y="4099"/>
                    <a:pt x="6053" y="4070"/>
                  </a:cubicBezTo>
                  <a:cubicBezTo>
                    <a:pt x="6041" y="4048"/>
                    <a:pt x="6049" y="4021"/>
                    <a:pt x="6070" y="4009"/>
                  </a:cubicBezTo>
                  <a:cubicBezTo>
                    <a:pt x="6077" y="4004"/>
                    <a:pt x="6086" y="4003"/>
                    <a:pt x="6094" y="4006"/>
                  </a:cubicBezTo>
                  <a:cubicBezTo>
                    <a:pt x="6101" y="4008"/>
                    <a:pt x="6108" y="4014"/>
                    <a:pt x="6112" y="4021"/>
                  </a:cubicBezTo>
                  <a:cubicBezTo>
                    <a:pt x="6117" y="4030"/>
                    <a:pt x="6127" y="4033"/>
                    <a:pt x="6135" y="4028"/>
                  </a:cubicBezTo>
                  <a:cubicBezTo>
                    <a:pt x="6143" y="4024"/>
                    <a:pt x="6146" y="4013"/>
                    <a:pt x="6141" y="4005"/>
                  </a:cubicBezTo>
                  <a:cubicBezTo>
                    <a:pt x="6133" y="3989"/>
                    <a:pt x="6119" y="3978"/>
                    <a:pt x="6103" y="3973"/>
                  </a:cubicBezTo>
                  <a:cubicBezTo>
                    <a:pt x="6086" y="3968"/>
                    <a:pt x="6069" y="3970"/>
                    <a:pt x="6054" y="3978"/>
                  </a:cubicBezTo>
                  <a:cubicBezTo>
                    <a:pt x="6017" y="4000"/>
                    <a:pt x="6004" y="4048"/>
                    <a:pt x="6024" y="4086"/>
                  </a:cubicBezTo>
                  <a:cubicBezTo>
                    <a:pt x="6048" y="4132"/>
                    <a:pt x="6104" y="4149"/>
                    <a:pt x="6148" y="4124"/>
                  </a:cubicBezTo>
                  <a:cubicBezTo>
                    <a:pt x="6154" y="4120"/>
                    <a:pt x="6160" y="4116"/>
                    <a:pt x="6165" y="4111"/>
                  </a:cubicBezTo>
                  <a:cubicBezTo>
                    <a:pt x="6176" y="4115"/>
                    <a:pt x="6186" y="4117"/>
                    <a:pt x="6196" y="4117"/>
                  </a:cubicBezTo>
                  <a:cubicBezTo>
                    <a:pt x="6223" y="4117"/>
                    <a:pt x="6248" y="4104"/>
                    <a:pt x="6266" y="4080"/>
                  </a:cubicBezTo>
                  <a:cubicBezTo>
                    <a:pt x="6298" y="4038"/>
                    <a:pt x="6310" y="3959"/>
                    <a:pt x="6268" y="3895"/>
                  </a:cubicBezTo>
                  <a:cubicBezTo>
                    <a:pt x="6241" y="3853"/>
                    <a:pt x="6177" y="3797"/>
                    <a:pt x="6032" y="3812"/>
                  </a:cubicBezTo>
                  <a:cubicBezTo>
                    <a:pt x="6121" y="3783"/>
                    <a:pt x="6204" y="3790"/>
                    <a:pt x="6266" y="3832"/>
                  </a:cubicBezTo>
                  <a:cubicBezTo>
                    <a:pt x="6323" y="3870"/>
                    <a:pt x="6352" y="3934"/>
                    <a:pt x="6343" y="4001"/>
                  </a:cubicBezTo>
                  <a:cubicBezTo>
                    <a:pt x="6341" y="4011"/>
                    <a:pt x="6348" y="4019"/>
                    <a:pt x="6357" y="4021"/>
                  </a:cubicBezTo>
                  <a:cubicBezTo>
                    <a:pt x="6357" y="4021"/>
                    <a:pt x="6358" y="4021"/>
                    <a:pt x="6359" y="4021"/>
                  </a:cubicBezTo>
                  <a:cubicBezTo>
                    <a:pt x="6367" y="4021"/>
                    <a:pt x="6374" y="4015"/>
                    <a:pt x="6375" y="4006"/>
                  </a:cubicBezTo>
                  <a:cubicBezTo>
                    <a:pt x="6376" y="4000"/>
                    <a:pt x="6376" y="3994"/>
                    <a:pt x="6376" y="3988"/>
                  </a:cubicBezTo>
                  <a:cubicBezTo>
                    <a:pt x="6443" y="3949"/>
                    <a:pt x="6465" y="3882"/>
                    <a:pt x="6431" y="3818"/>
                  </a:cubicBezTo>
                  <a:cubicBezTo>
                    <a:pt x="6402" y="3762"/>
                    <a:pt x="6328" y="3711"/>
                    <a:pt x="6225" y="3703"/>
                  </a:cubicBezTo>
                  <a:lnTo>
                    <a:pt x="6516" y="3703"/>
                  </a:lnTo>
                  <a:cubicBezTo>
                    <a:pt x="6489" y="3743"/>
                    <a:pt x="6472" y="3750"/>
                    <a:pt x="6463" y="3751"/>
                  </a:cubicBezTo>
                  <a:close/>
                  <a:moveTo>
                    <a:pt x="6523" y="3762"/>
                  </a:moveTo>
                  <a:cubicBezTo>
                    <a:pt x="6535" y="3762"/>
                    <a:pt x="6545" y="3772"/>
                    <a:pt x="6545" y="3785"/>
                  </a:cubicBezTo>
                  <a:cubicBezTo>
                    <a:pt x="6545" y="3797"/>
                    <a:pt x="6535" y="3808"/>
                    <a:pt x="6523" y="3808"/>
                  </a:cubicBezTo>
                  <a:cubicBezTo>
                    <a:pt x="6510" y="3808"/>
                    <a:pt x="6501" y="3797"/>
                    <a:pt x="6501" y="3785"/>
                  </a:cubicBezTo>
                  <a:cubicBezTo>
                    <a:pt x="6501" y="3772"/>
                    <a:pt x="6510" y="3762"/>
                    <a:pt x="6523" y="3762"/>
                  </a:cubicBezTo>
                  <a:close/>
                  <a:moveTo>
                    <a:pt x="5134" y="3751"/>
                  </a:moveTo>
                  <a:cubicBezTo>
                    <a:pt x="5124" y="3752"/>
                    <a:pt x="5113" y="3742"/>
                    <a:pt x="5101" y="3724"/>
                  </a:cubicBezTo>
                  <a:cubicBezTo>
                    <a:pt x="5096" y="3716"/>
                    <a:pt x="5086" y="3714"/>
                    <a:pt x="5078" y="3719"/>
                  </a:cubicBezTo>
                  <a:cubicBezTo>
                    <a:pt x="5071" y="3725"/>
                    <a:pt x="5069" y="3735"/>
                    <a:pt x="5074" y="3743"/>
                  </a:cubicBezTo>
                  <a:cubicBezTo>
                    <a:pt x="5092" y="3771"/>
                    <a:pt x="5112" y="3785"/>
                    <a:pt x="5133" y="3785"/>
                  </a:cubicBezTo>
                  <a:cubicBezTo>
                    <a:pt x="5134" y="3785"/>
                    <a:pt x="5134" y="3785"/>
                    <a:pt x="5135" y="3785"/>
                  </a:cubicBezTo>
                  <a:cubicBezTo>
                    <a:pt x="5136" y="3785"/>
                    <a:pt x="5137" y="3785"/>
                    <a:pt x="5138" y="3785"/>
                  </a:cubicBezTo>
                  <a:lnTo>
                    <a:pt x="5138" y="3785"/>
                  </a:lnTo>
                  <a:cubicBezTo>
                    <a:pt x="5138" y="3816"/>
                    <a:pt x="5163" y="3842"/>
                    <a:pt x="5193" y="3842"/>
                  </a:cubicBezTo>
                  <a:cubicBezTo>
                    <a:pt x="5223" y="3842"/>
                    <a:pt x="5248" y="3816"/>
                    <a:pt x="5248" y="3785"/>
                  </a:cubicBezTo>
                  <a:cubicBezTo>
                    <a:pt x="5248" y="3759"/>
                    <a:pt x="5231" y="3737"/>
                    <a:pt x="5209" y="3730"/>
                  </a:cubicBezTo>
                  <a:cubicBezTo>
                    <a:pt x="5214" y="3722"/>
                    <a:pt x="5220" y="3713"/>
                    <a:pt x="5226" y="3703"/>
                  </a:cubicBezTo>
                  <a:lnTo>
                    <a:pt x="5364" y="3703"/>
                  </a:lnTo>
                  <a:cubicBezTo>
                    <a:pt x="5364" y="3703"/>
                    <a:pt x="5364" y="3703"/>
                    <a:pt x="5364" y="3703"/>
                  </a:cubicBezTo>
                  <a:cubicBezTo>
                    <a:pt x="5307" y="3730"/>
                    <a:pt x="5285" y="3774"/>
                    <a:pt x="5284" y="3803"/>
                  </a:cubicBezTo>
                  <a:cubicBezTo>
                    <a:pt x="5284" y="3825"/>
                    <a:pt x="5292" y="3843"/>
                    <a:pt x="5308" y="3851"/>
                  </a:cubicBezTo>
                  <a:cubicBezTo>
                    <a:pt x="5314" y="3855"/>
                    <a:pt x="5323" y="3858"/>
                    <a:pt x="5334" y="3857"/>
                  </a:cubicBezTo>
                  <a:cubicBezTo>
                    <a:pt x="5305" y="3910"/>
                    <a:pt x="5299" y="3976"/>
                    <a:pt x="5323" y="4036"/>
                  </a:cubicBezTo>
                  <a:cubicBezTo>
                    <a:pt x="5339" y="4077"/>
                    <a:pt x="5370" y="4109"/>
                    <a:pt x="5409" y="4126"/>
                  </a:cubicBezTo>
                  <a:cubicBezTo>
                    <a:pt x="5448" y="4142"/>
                    <a:pt x="5492" y="4142"/>
                    <a:pt x="5531" y="4125"/>
                  </a:cubicBezTo>
                  <a:cubicBezTo>
                    <a:pt x="5563" y="4111"/>
                    <a:pt x="5588" y="4085"/>
                    <a:pt x="5601" y="4052"/>
                  </a:cubicBezTo>
                  <a:cubicBezTo>
                    <a:pt x="5614" y="4018"/>
                    <a:pt x="5614" y="3981"/>
                    <a:pt x="5601" y="3948"/>
                  </a:cubicBezTo>
                  <a:cubicBezTo>
                    <a:pt x="5589" y="3920"/>
                    <a:pt x="5569" y="3899"/>
                    <a:pt x="5542" y="3887"/>
                  </a:cubicBezTo>
                  <a:cubicBezTo>
                    <a:pt x="5516" y="3876"/>
                    <a:pt x="5486" y="3876"/>
                    <a:pt x="5460" y="3887"/>
                  </a:cubicBezTo>
                  <a:cubicBezTo>
                    <a:pt x="5415" y="3907"/>
                    <a:pt x="5393" y="3962"/>
                    <a:pt x="5412" y="4009"/>
                  </a:cubicBezTo>
                  <a:cubicBezTo>
                    <a:pt x="5420" y="4028"/>
                    <a:pt x="5434" y="4043"/>
                    <a:pt x="5453" y="4051"/>
                  </a:cubicBezTo>
                  <a:cubicBezTo>
                    <a:pt x="5471" y="4059"/>
                    <a:pt x="5491" y="4059"/>
                    <a:pt x="5510" y="4051"/>
                  </a:cubicBezTo>
                  <a:cubicBezTo>
                    <a:pt x="5518" y="4047"/>
                    <a:pt x="5522" y="4037"/>
                    <a:pt x="5519" y="4029"/>
                  </a:cubicBezTo>
                  <a:cubicBezTo>
                    <a:pt x="5515" y="4020"/>
                    <a:pt x="5505" y="4016"/>
                    <a:pt x="5497" y="4019"/>
                  </a:cubicBezTo>
                  <a:cubicBezTo>
                    <a:pt x="5487" y="4024"/>
                    <a:pt x="5475" y="4024"/>
                    <a:pt x="5465" y="4019"/>
                  </a:cubicBezTo>
                  <a:cubicBezTo>
                    <a:pt x="5455" y="4015"/>
                    <a:pt x="5447" y="4007"/>
                    <a:pt x="5443" y="3996"/>
                  </a:cubicBezTo>
                  <a:cubicBezTo>
                    <a:pt x="5431" y="3966"/>
                    <a:pt x="5444" y="3932"/>
                    <a:pt x="5473" y="3919"/>
                  </a:cubicBezTo>
                  <a:cubicBezTo>
                    <a:pt x="5491" y="3911"/>
                    <a:pt x="5511" y="3911"/>
                    <a:pt x="5530" y="3919"/>
                  </a:cubicBezTo>
                  <a:cubicBezTo>
                    <a:pt x="5548" y="3927"/>
                    <a:pt x="5562" y="3942"/>
                    <a:pt x="5570" y="3961"/>
                  </a:cubicBezTo>
                  <a:cubicBezTo>
                    <a:pt x="5580" y="3986"/>
                    <a:pt x="5580" y="4013"/>
                    <a:pt x="5570" y="4038"/>
                  </a:cubicBezTo>
                  <a:cubicBezTo>
                    <a:pt x="5560" y="4064"/>
                    <a:pt x="5542" y="4083"/>
                    <a:pt x="5518" y="4093"/>
                  </a:cubicBezTo>
                  <a:cubicBezTo>
                    <a:pt x="5487" y="4107"/>
                    <a:pt x="5453" y="4107"/>
                    <a:pt x="5422" y="4094"/>
                  </a:cubicBezTo>
                  <a:cubicBezTo>
                    <a:pt x="5391" y="4081"/>
                    <a:pt x="5367" y="4055"/>
                    <a:pt x="5354" y="4023"/>
                  </a:cubicBezTo>
                  <a:cubicBezTo>
                    <a:pt x="5319" y="3938"/>
                    <a:pt x="5358" y="3839"/>
                    <a:pt x="5440" y="3803"/>
                  </a:cubicBezTo>
                  <a:cubicBezTo>
                    <a:pt x="5545" y="3758"/>
                    <a:pt x="5665" y="3809"/>
                    <a:pt x="5709" y="3918"/>
                  </a:cubicBezTo>
                  <a:cubicBezTo>
                    <a:pt x="5728" y="3965"/>
                    <a:pt x="5733" y="4015"/>
                    <a:pt x="5726" y="4062"/>
                  </a:cubicBezTo>
                  <a:cubicBezTo>
                    <a:pt x="5674" y="4058"/>
                    <a:pt x="5618" y="4076"/>
                    <a:pt x="5588" y="4112"/>
                  </a:cubicBezTo>
                  <a:lnTo>
                    <a:pt x="5600" y="4141"/>
                  </a:lnTo>
                  <a:cubicBezTo>
                    <a:pt x="5636" y="4142"/>
                    <a:pt x="5645" y="4151"/>
                    <a:pt x="5645" y="4152"/>
                  </a:cubicBezTo>
                  <a:cubicBezTo>
                    <a:pt x="5646" y="4160"/>
                    <a:pt x="5623" y="4189"/>
                    <a:pt x="5563" y="4209"/>
                  </a:cubicBezTo>
                  <a:cubicBezTo>
                    <a:pt x="5457" y="4243"/>
                    <a:pt x="5315" y="4222"/>
                    <a:pt x="5235" y="4057"/>
                  </a:cubicBezTo>
                  <a:cubicBezTo>
                    <a:pt x="5205" y="3994"/>
                    <a:pt x="5154" y="3968"/>
                    <a:pt x="5100" y="3988"/>
                  </a:cubicBezTo>
                  <a:cubicBezTo>
                    <a:pt x="5052" y="4006"/>
                    <a:pt x="5016" y="4057"/>
                    <a:pt x="5024" y="4095"/>
                  </a:cubicBezTo>
                  <a:cubicBezTo>
                    <a:pt x="5027" y="4109"/>
                    <a:pt x="5038" y="4131"/>
                    <a:pt x="5075" y="4136"/>
                  </a:cubicBezTo>
                  <a:cubicBezTo>
                    <a:pt x="4969" y="4266"/>
                    <a:pt x="4859" y="4288"/>
                    <a:pt x="4784" y="4283"/>
                  </a:cubicBezTo>
                  <a:cubicBezTo>
                    <a:pt x="4682" y="4277"/>
                    <a:pt x="4604" y="4219"/>
                    <a:pt x="4583" y="4182"/>
                  </a:cubicBezTo>
                  <a:cubicBezTo>
                    <a:pt x="4579" y="4174"/>
                    <a:pt x="4569" y="4171"/>
                    <a:pt x="4561" y="4176"/>
                  </a:cubicBezTo>
                  <a:cubicBezTo>
                    <a:pt x="4553" y="4181"/>
                    <a:pt x="4550" y="4191"/>
                    <a:pt x="4555" y="4200"/>
                  </a:cubicBezTo>
                  <a:cubicBezTo>
                    <a:pt x="4580" y="4244"/>
                    <a:pt x="4667" y="4310"/>
                    <a:pt x="4782" y="4318"/>
                  </a:cubicBezTo>
                  <a:cubicBezTo>
                    <a:pt x="4789" y="4318"/>
                    <a:pt x="4796" y="4318"/>
                    <a:pt x="4803" y="4318"/>
                  </a:cubicBezTo>
                  <a:cubicBezTo>
                    <a:pt x="4888" y="4318"/>
                    <a:pt x="5004" y="4284"/>
                    <a:pt x="5114" y="4141"/>
                  </a:cubicBezTo>
                  <a:cubicBezTo>
                    <a:pt x="5162" y="4228"/>
                    <a:pt x="5241" y="4290"/>
                    <a:pt x="5331" y="4319"/>
                  </a:cubicBezTo>
                  <a:lnTo>
                    <a:pt x="5041" y="4319"/>
                  </a:lnTo>
                  <a:cubicBezTo>
                    <a:pt x="5088" y="4253"/>
                    <a:pt x="5115" y="4244"/>
                    <a:pt x="5125" y="4244"/>
                  </a:cubicBezTo>
                  <a:cubicBezTo>
                    <a:pt x="5129" y="4244"/>
                    <a:pt x="5135" y="4245"/>
                    <a:pt x="5142" y="4253"/>
                  </a:cubicBezTo>
                  <a:cubicBezTo>
                    <a:pt x="5147" y="4261"/>
                    <a:pt x="5158" y="4262"/>
                    <a:pt x="5165" y="4256"/>
                  </a:cubicBezTo>
                  <a:cubicBezTo>
                    <a:pt x="5172" y="4251"/>
                    <a:pt x="5173" y="4240"/>
                    <a:pt x="5168" y="4232"/>
                  </a:cubicBezTo>
                  <a:cubicBezTo>
                    <a:pt x="5156" y="4217"/>
                    <a:pt x="5141" y="4209"/>
                    <a:pt x="5124" y="4209"/>
                  </a:cubicBezTo>
                  <a:cubicBezTo>
                    <a:pt x="5089" y="4210"/>
                    <a:pt x="5049" y="4246"/>
                    <a:pt x="5000" y="4319"/>
                  </a:cubicBezTo>
                  <a:lnTo>
                    <a:pt x="4219" y="4319"/>
                  </a:lnTo>
                  <a:cubicBezTo>
                    <a:pt x="4230" y="4315"/>
                    <a:pt x="4241" y="4311"/>
                    <a:pt x="4252" y="4306"/>
                  </a:cubicBezTo>
                  <a:cubicBezTo>
                    <a:pt x="4340" y="4268"/>
                    <a:pt x="4400" y="4190"/>
                    <a:pt x="4423" y="4101"/>
                  </a:cubicBezTo>
                  <a:cubicBezTo>
                    <a:pt x="4431" y="4104"/>
                    <a:pt x="4439" y="4107"/>
                    <a:pt x="4446" y="4111"/>
                  </a:cubicBezTo>
                  <a:cubicBezTo>
                    <a:pt x="4468" y="4124"/>
                    <a:pt x="4477" y="4143"/>
                    <a:pt x="4474" y="4168"/>
                  </a:cubicBezTo>
                  <a:cubicBezTo>
                    <a:pt x="4472" y="4168"/>
                    <a:pt x="4469" y="4168"/>
                    <a:pt x="4467" y="4168"/>
                  </a:cubicBezTo>
                  <a:cubicBezTo>
                    <a:pt x="4436" y="4168"/>
                    <a:pt x="4412" y="4193"/>
                    <a:pt x="4412" y="4225"/>
                  </a:cubicBezTo>
                  <a:cubicBezTo>
                    <a:pt x="4412" y="4257"/>
                    <a:pt x="4436" y="4282"/>
                    <a:pt x="4467" y="4282"/>
                  </a:cubicBezTo>
                  <a:cubicBezTo>
                    <a:pt x="4497" y="4282"/>
                    <a:pt x="4522" y="4257"/>
                    <a:pt x="4522" y="4225"/>
                  </a:cubicBezTo>
                  <a:cubicBezTo>
                    <a:pt x="4522" y="4209"/>
                    <a:pt x="4515" y="4194"/>
                    <a:pt x="4505" y="4184"/>
                  </a:cubicBezTo>
                  <a:cubicBezTo>
                    <a:pt x="4514" y="4140"/>
                    <a:pt x="4499" y="4103"/>
                    <a:pt x="4462" y="4081"/>
                  </a:cubicBezTo>
                  <a:cubicBezTo>
                    <a:pt x="4452" y="4075"/>
                    <a:pt x="4441" y="4071"/>
                    <a:pt x="4429" y="4067"/>
                  </a:cubicBezTo>
                  <a:cubicBezTo>
                    <a:pt x="4437" y="4014"/>
                    <a:pt x="4431" y="3958"/>
                    <a:pt x="4410" y="3905"/>
                  </a:cubicBezTo>
                  <a:cubicBezTo>
                    <a:pt x="4359" y="3779"/>
                    <a:pt x="4219" y="3719"/>
                    <a:pt x="4098" y="3771"/>
                  </a:cubicBezTo>
                  <a:cubicBezTo>
                    <a:pt x="4079" y="3780"/>
                    <a:pt x="4062" y="3791"/>
                    <a:pt x="4048" y="3804"/>
                  </a:cubicBezTo>
                  <a:cubicBezTo>
                    <a:pt x="4021" y="3823"/>
                    <a:pt x="4002" y="3826"/>
                    <a:pt x="3994" y="3821"/>
                  </a:cubicBezTo>
                  <a:cubicBezTo>
                    <a:pt x="3988" y="3818"/>
                    <a:pt x="3988" y="3809"/>
                    <a:pt x="3988" y="3805"/>
                  </a:cubicBezTo>
                  <a:cubicBezTo>
                    <a:pt x="3989" y="3784"/>
                    <a:pt x="4007" y="3754"/>
                    <a:pt x="4048" y="3735"/>
                  </a:cubicBezTo>
                  <a:cubicBezTo>
                    <a:pt x="4122" y="3700"/>
                    <a:pt x="4218" y="3702"/>
                    <a:pt x="4297" y="3740"/>
                  </a:cubicBezTo>
                  <a:cubicBezTo>
                    <a:pt x="4366" y="3773"/>
                    <a:pt x="4413" y="3828"/>
                    <a:pt x="4432" y="3895"/>
                  </a:cubicBezTo>
                  <a:cubicBezTo>
                    <a:pt x="4434" y="3903"/>
                    <a:pt x="4441" y="3908"/>
                    <a:pt x="4448" y="3908"/>
                  </a:cubicBezTo>
                  <a:cubicBezTo>
                    <a:pt x="4450" y="3908"/>
                    <a:pt x="4451" y="3908"/>
                    <a:pt x="4453" y="3907"/>
                  </a:cubicBezTo>
                  <a:cubicBezTo>
                    <a:pt x="4462" y="3905"/>
                    <a:pt x="4467" y="3895"/>
                    <a:pt x="4464" y="3886"/>
                  </a:cubicBezTo>
                  <a:cubicBezTo>
                    <a:pt x="4463" y="3882"/>
                    <a:pt x="4462" y="3879"/>
                    <a:pt x="4460" y="3875"/>
                  </a:cubicBezTo>
                  <a:cubicBezTo>
                    <a:pt x="4463" y="3874"/>
                    <a:pt x="4466" y="3872"/>
                    <a:pt x="4468" y="3869"/>
                  </a:cubicBezTo>
                  <a:cubicBezTo>
                    <a:pt x="4532" y="3777"/>
                    <a:pt x="4593" y="3750"/>
                    <a:pt x="4616" y="3760"/>
                  </a:cubicBezTo>
                  <a:cubicBezTo>
                    <a:pt x="4622" y="3763"/>
                    <a:pt x="4625" y="3770"/>
                    <a:pt x="4623" y="3782"/>
                  </a:cubicBezTo>
                  <a:lnTo>
                    <a:pt x="4619" y="3809"/>
                  </a:lnTo>
                  <a:cubicBezTo>
                    <a:pt x="4599" y="3819"/>
                    <a:pt x="4578" y="3831"/>
                    <a:pt x="4558" y="3844"/>
                  </a:cubicBezTo>
                  <a:cubicBezTo>
                    <a:pt x="4558" y="3844"/>
                    <a:pt x="4558" y="3845"/>
                    <a:pt x="4557" y="3845"/>
                  </a:cubicBezTo>
                  <a:cubicBezTo>
                    <a:pt x="4556" y="3846"/>
                    <a:pt x="4556" y="3846"/>
                    <a:pt x="4555" y="3847"/>
                  </a:cubicBezTo>
                  <a:cubicBezTo>
                    <a:pt x="4554" y="3848"/>
                    <a:pt x="4554" y="3849"/>
                    <a:pt x="4553" y="3850"/>
                  </a:cubicBezTo>
                  <a:cubicBezTo>
                    <a:pt x="4552" y="3851"/>
                    <a:pt x="4552" y="3852"/>
                    <a:pt x="4552" y="3853"/>
                  </a:cubicBezTo>
                  <a:cubicBezTo>
                    <a:pt x="4551" y="3854"/>
                    <a:pt x="4551" y="3855"/>
                    <a:pt x="4551" y="3856"/>
                  </a:cubicBezTo>
                  <a:cubicBezTo>
                    <a:pt x="4551" y="3857"/>
                    <a:pt x="4551" y="3858"/>
                    <a:pt x="4551" y="3859"/>
                  </a:cubicBezTo>
                  <a:cubicBezTo>
                    <a:pt x="4551" y="3860"/>
                    <a:pt x="4551" y="3861"/>
                    <a:pt x="4551" y="3863"/>
                  </a:cubicBezTo>
                  <a:cubicBezTo>
                    <a:pt x="4551" y="3863"/>
                    <a:pt x="4551" y="3863"/>
                    <a:pt x="4551" y="3864"/>
                  </a:cubicBezTo>
                  <a:cubicBezTo>
                    <a:pt x="4551" y="3865"/>
                    <a:pt x="4552" y="3865"/>
                    <a:pt x="4552" y="3866"/>
                  </a:cubicBezTo>
                  <a:cubicBezTo>
                    <a:pt x="4552" y="3866"/>
                    <a:pt x="4553" y="3867"/>
                    <a:pt x="4553" y="3868"/>
                  </a:cubicBezTo>
                  <a:cubicBezTo>
                    <a:pt x="4553" y="3868"/>
                    <a:pt x="4554" y="3868"/>
                    <a:pt x="4554" y="3869"/>
                  </a:cubicBezTo>
                  <a:cubicBezTo>
                    <a:pt x="4554" y="3870"/>
                    <a:pt x="4555" y="3870"/>
                    <a:pt x="4556" y="3871"/>
                  </a:cubicBezTo>
                  <a:cubicBezTo>
                    <a:pt x="4557" y="3872"/>
                    <a:pt x="4557" y="3873"/>
                    <a:pt x="4558" y="3873"/>
                  </a:cubicBezTo>
                  <a:cubicBezTo>
                    <a:pt x="4559" y="3874"/>
                    <a:pt x="4560" y="3874"/>
                    <a:pt x="4561" y="3875"/>
                  </a:cubicBezTo>
                  <a:cubicBezTo>
                    <a:pt x="4562" y="3875"/>
                    <a:pt x="4563" y="3875"/>
                    <a:pt x="4564" y="3876"/>
                  </a:cubicBezTo>
                  <a:cubicBezTo>
                    <a:pt x="4565" y="3876"/>
                    <a:pt x="4566" y="3876"/>
                    <a:pt x="4567" y="3876"/>
                  </a:cubicBezTo>
                  <a:cubicBezTo>
                    <a:pt x="4568" y="3876"/>
                    <a:pt x="4569" y="3876"/>
                    <a:pt x="4571" y="3875"/>
                  </a:cubicBezTo>
                  <a:cubicBezTo>
                    <a:pt x="4571" y="3875"/>
                    <a:pt x="4571" y="3875"/>
                    <a:pt x="4572" y="3875"/>
                  </a:cubicBezTo>
                  <a:cubicBezTo>
                    <a:pt x="4737" y="3823"/>
                    <a:pt x="4861" y="3837"/>
                    <a:pt x="4912" y="3914"/>
                  </a:cubicBezTo>
                  <a:cubicBezTo>
                    <a:pt x="4944" y="3964"/>
                    <a:pt x="4936" y="4026"/>
                    <a:pt x="4911" y="4058"/>
                  </a:cubicBezTo>
                  <a:cubicBezTo>
                    <a:pt x="4902" y="4070"/>
                    <a:pt x="4885" y="4086"/>
                    <a:pt x="4859" y="4082"/>
                  </a:cubicBezTo>
                  <a:cubicBezTo>
                    <a:pt x="4864" y="4074"/>
                    <a:pt x="4868" y="4065"/>
                    <a:pt x="4871" y="4055"/>
                  </a:cubicBezTo>
                  <a:cubicBezTo>
                    <a:pt x="4879" y="4026"/>
                    <a:pt x="4875" y="3995"/>
                    <a:pt x="4861" y="3968"/>
                  </a:cubicBezTo>
                  <a:cubicBezTo>
                    <a:pt x="4826" y="3901"/>
                    <a:pt x="4745" y="3877"/>
                    <a:pt x="4680" y="3914"/>
                  </a:cubicBezTo>
                  <a:cubicBezTo>
                    <a:pt x="4643" y="3935"/>
                    <a:pt x="4615" y="3971"/>
                    <a:pt x="4603" y="4015"/>
                  </a:cubicBezTo>
                  <a:cubicBezTo>
                    <a:pt x="4591" y="4058"/>
                    <a:pt x="4596" y="4104"/>
                    <a:pt x="4617" y="4144"/>
                  </a:cubicBezTo>
                  <a:cubicBezTo>
                    <a:pt x="4653" y="4212"/>
                    <a:pt x="4721" y="4251"/>
                    <a:pt x="4791" y="4251"/>
                  </a:cubicBezTo>
                  <a:cubicBezTo>
                    <a:pt x="4824" y="4251"/>
                    <a:pt x="4856" y="4242"/>
                    <a:pt x="4887" y="4225"/>
                  </a:cubicBezTo>
                  <a:cubicBezTo>
                    <a:pt x="4895" y="4220"/>
                    <a:pt x="4898" y="4210"/>
                    <a:pt x="4893" y="4201"/>
                  </a:cubicBezTo>
                  <a:cubicBezTo>
                    <a:pt x="4889" y="4193"/>
                    <a:pt x="4879" y="4190"/>
                    <a:pt x="4871" y="4195"/>
                  </a:cubicBezTo>
                  <a:cubicBezTo>
                    <a:pt x="4791" y="4241"/>
                    <a:pt x="4690" y="4210"/>
                    <a:pt x="4646" y="4127"/>
                  </a:cubicBezTo>
                  <a:cubicBezTo>
                    <a:pt x="4629" y="4095"/>
                    <a:pt x="4625" y="4059"/>
                    <a:pt x="4635" y="4024"/>
                  </a:cubicBezTo>
                  <a:cubicBezTo>
                    <a:pt x="4644" y="3990"/>
                    <a:pt x="4666" y="3961"/>
                    <a:pt x="4696" y="3944"/>
                  </a:cubicBezTo>
                  <a:cubicBezTo>
                    <a:pt x="4745" y="3916"/>
                    <a:pt x="4806" y="3934"/>
                    <a:pt x="4832" y="3985"/>
                  </a:cubicBezTo>
                  <a:cubicBezTo>
                    <a:pt x="4853" y="4023"/>
                    <a:pt x="4839" y="4072"/>
                    <a:pt x="4802" y="4094"/>
                  </a:cubicBezTo>
                  <a:cubicBezTo>
                    <a:pt x="4774" y="4110"/>
                    <a:pt x="4739" y="4099"/>
                    <a:pt x="4723" y="4070"/>
                  </a:cubicBezTo>
                  <a:cubicBezTo>
                    <a:pt x="4712" y="4048"/>
                    <a:pt x="4719" y="4021"/>
                    <a:pt x="4740" y="4009"/>
                  </a:cubicBezTo>
                  <a:cubicBezTo>
                    <a:pt x="4748" y="4004"/>
                    <a:pt x="4756" y="4003"/>
                    <a:pt x="4764" y="4006"/>
                  </a:cubicBezTo>
                  <a:cubicBezTo>
                    <a:pt x="4772" y="4008"/>
                    <a:pt x="4779" y="4014"/>
                    <a:pt x="4783" y="4021"/>
                  </a:cubicBezTo>
                  <a:cubicBezTo>
                    <a:pt x="4787" y="4030"/>
                    <a:pt x="4797" y="4033"/>
                    <a:pt x="4805" y="4028"/>
                  </a:cubicBezTo>
                  <a:cubicBezTo>
                    <a:pt x="4813" y="4024"/>
                    <a:pt x="4816" y="4013"/>
                    <a:pt x="4812" y="4005"/>
                  </a:cubicBezTo>
                  <a:cubicBezTo>
                    <a:pt x="4803" y="3989"/>
                    <a:pt x="4790" y="3978"/>
                    <a:pt x="4773" y="3973"/>
                  </a:cubicBezTo>
                  <a:cubicBezTo>
                    <a:pt x="4757" y="3968"/>
                    <a:pt x="4739" y="3970"/>
                    <a:pt x="4724" y="3978"/>
                  </a:cubicBezTo>
                  <a:cubicBezTo>
                    <a:pt x="4687" y="4000"/>
                    <a:pt x="4674" y="4048"/>
                    <a:pt x="4694" y="4086"/>
                  </a:cubicBezTo>
                  <a:cubicBezTo>
                    <a:pt x="4719" y="4132"/>
                    <a:pt x="4774" y="4149"/>
                    <a:pt x="4818" y="4124"/>
                  </a:cubicBezTo>
                  <a:cubicBezTo>
                    <a:pt x="4824" y="4120"/>
                    <a:pt x="4830" y="4116"/>
                    <a:pt x="4836" y="4111"/>
                  </a:cubicBezTo>
                  <a:cubicBezTo>
                    <a:pt x="4846" y="4115"/>
                    <a:pt x="4857" y="4117"/>
                    <a:pt x="4867" y="4117"/>
                  </a:cubicBezTo>
                  <a:cubicBezTo>
                    <a:pt x="4894" y="4117"/>
                    <a:pt x="4918" y="4104"/>
                    <a:pt x="4937" y="4080"/>
                  </a:cubicBezTo>
                  <a:cubicBezTo>
                    <a:pt x="4969" y="4038"/>
                    <a:pt x="4981" y="3959"/>
                    <a:pt x="4939" y="3895"/>
                  </a:cubicBezTo>
                  <a:cubicBezTo>
                    <a:pt x="4912" y="3853"/>
                    <a:pt x="4847" y="3797"/>
                    <a:pt x="4702" y="3812"/>
                  </a:cubicBezTo>
                  <a:cubicBezTo>
                    <a:pt x="4791" y="3783"/>
                    <a:pt x="4874" y="3790"/>
                    <a:pt x="4937" y="3832"/>
                  </a:cubicBezTo>
                  <a:cubicBezTo>
                    <a:pt x="4994" y="3870"/>
                    <a:pt x="5022" y="3934"/>
                    <a:pt x="5013" y="4001"/>
                  </a:cubicBezTo>
                  <a:cubicBezTo>
                    <a:pt x="5012" y="4011"/>
                    <a:pt x="5018" y="4019"/>
                    <a:pt x="5027" y="4021"/>
                  </a:cubicBezTo>
                  <a:cubicBezTo>
                    <a:pt x="5028" y="4021"/>
                    <a:pt x="5029" y="4021"/>
                    <a:pt x="5029" y="4021"/>
                  </a:cubicBezTo>
                  <a:cubicBezTo>
                    <a:pt x="5037" y="4021"/>
                    <a:pt x="5045" y="4015"/>
                    <a:pt x="5046" y="4006"/>
                  </a:cubicBezTo>
                  <a:cubicBezTo>
                    <a:pt x="5047" y="4000"/>
                    <a:pt x="5047" y="3994"/>
                    <a:pt x="5047" y="3988"/>
                  </a:cubicBezTo>
                  <a:cubicBezTo>
                    <a:pt x="5114" y="3949"/>
                    <a:pt x="5135" y="3882"/>
                    <a:pt x="5102" y="3818"/>
                  </a:cubicBezTo>
                  <a:cubicBezTo>
                    <a:pt x="5073" y="3762"/>
                    <a:pt x="4998" y="3711"/>
                    <a:pt x="4895" y="3703"/>
                  </a:cubicBezTo>
                  <a:lnTo>
                    <a:pt x="5187" y="3703"/>
                  </a:lnTo>
                  <a:cubicBezTo>
                    <a:pt x="5160" y="3743"/>
                    <a:pt x="5142" y="3750"/>
                    <a:pt x="5134" y="3751"/>
                  </a:cubicBezTo>
                  <a:close/>
                  <a:moveTo>
                    <a:pt x="5193" y="3762"/>
                  </a:moveTo>
                  <a:cubicBezTo>
                    <a:pt x="5205" y="3762"/>
                    <a:pt x="5215" y="3772"/>
                    <a:pt x="5215" y="3785"/>
                  </a:cubicBezTo>
                  <a:cubicBezTo>
                    <a:pt x="5215" y="3797"/>
                    <a:pt x="5205" y="3808"/>
                    <a:pt x="5193" y="3808"/>
                  </a:cubicBezTo>
                  <a:cubicBezTo>
                    <a:pt x="5181" y="3808"/>
                    <a:pt x="5171" y="3797"/>
                    <a:pt x="5171" y="3785"/>
                  </a:cubicBezTo>
                  <a:cubicBezTo>
                    <a:pt x="5171" y="3772"/>
                    <a:pt x="5181" y="3762"/>
                    <a:pt x="5193" y="3762"/>
                  </a:cubicBezTo>
                  <a:close/>
                  <a:moveTo>
                    <a:pt x="3804" y="3751"/>
                  </a:moveTo>
                  <a:cubicBezTo>
                    <a:pt x="3794" y="3752"/>
                    <a:pt x="3784" y="3742"/>
                    <a:pt x="3772" y="3724"/>
                  </a:cubicBezTo>
                  <a:cubicBezTo>
                    <a:pt x="3767" y="3716"/>
                    <a:pt x="3756" y="3714"/>
                    <a:pt x="3749" y="3719"/>
                  </a:cubicBezTo>
                  <a:cubicBezTo>
                    <a:pt x="3741" y="3725"/>
                    <a:pt x="3739" y="3735"/>
                    <a:pt x="3745" y="3743"/>
                  </a:cubicBezTo>
                  <a:cubicBezTo>
                    <a:pt x="3763" y="3771"/>
                    <a:pt x="3782" y="3785"/>
                    <a:pt x="3804" y="3785"/>
                  </a:cubicBezTo>
                  <a:cubicBezTo>
                    <a:pt x="3804" y="3785"/>
                    <a:pt x="3805" y="3785"/>
                    <a:pt x="3805" y="3785"/>
                  </a:cubicBezTo>
                  <a:cubicBezTo>
                    <a:pt x="3806" y="3785"/>
                    <a:pt x="3807" y="3785"/>
                    <a:pt x="3809" y="3785"/>
                  </a:cubicBezTo>
                  <a:lnTo>
                    <a:pt x="3809" y="3785"/>
                  </a:lnTo>
                  <a:cubicBezTo>
                    <a:pt x="3809" y="3816"/>
                    <a:pt x="3833" y="3842"/>
                    <a:pt x="3864" y="3842"/>
                  </a:cubicBezTo>
                  <a:cubicBezTo>
                    <a:pt x="3894" y="3842"/>
                    <a:pt x="3919" y="3816"/>
                    <a:pt x="3919" y="3785"/>
                  </a:cubicBezTo>
                  <a:cubicBezTo>
                    <a:pt x="3919" y="3759"/>
                    <a:pt x="3902" y="3737"/>
                    <a:pt x="3879" y="3730"/>
                  </a:cubicBezTo>
                  <a:cubicBezTo>
                    <a:pt x="3885" y="3722"/>
                    <a:pt x="3891" y="3713"/>
                    <a:pt x="3897" y="3703"/>
                  </a:cubicBezTo>
                  <a:lnTo>
                    <a:pt x="4034" y="3703"/>
                  </a:lnTo>
                  <a:cubicBezTo>
                    <a:pt x="4034" y="3703"/>
                    <a:pt x="4034" y="3703"/>
                    <a:pt x="4034" y="3703"/>
                  </a:cubicBezTo>
                  <a:cubicBezTo>
                    <a:pt x="3977" y="3730"/>
                    <a:pt x="3956" y="3774"/>
                    <a:pt x="3955" y="3803"/>
                  </a:cubicBezTo>
                  <a:cubicBezTo>
                    <a:pt x="3954" y="3825"/>
                    <a:pt x="3963" y="3843"/>
                    <a:pt x="3979" y="3851"/>
                  </a:cubicBezTo>
                  <a:cubicBezTo>
                    <a:pt x="3984" y="3855"/>
                    <a:pt x="3993" y="3858"/>
                    <a:pt x="4005" y="3857"/>
                  </a:cubicBezTo>
                  <a:cubicBezTo>
                    <a:pt x="3976" y="3910"/>
                    <a:pt x="3969" y="3976"/>
                    <a:pt x="3994" y="4036"/>
                  </a:cubicBezTo>
                  <a:cubicBezTo>
                    <a:pt x="4010" y="4077"/>
                    <a:pt x="4041" y="4109"/>
                    <a:pt x="4080" y="4126"/>
                  </a:cubicBezTo>
                  <a:cubicBezTo>
                    <a:pt x="4119" y="4142"/>
                    <a:pt x="4162" y="4142"/>
                    <a:pt x="4201" y="4125"/>
                  </a:cubicBezTo>
                  <a:cubicBezTo>
                    <a:pt x="4233" y="4111"/>
                    <a:pt x="4258" y="4085"/>
                    <a:pt x="4271" y="4052"/>
                  </a:cubicBezTo>
                  <a:cubicBezTo>
                    <a:pt x="4285" y="4018"/>
                    <a:pt x="4284" y="3981"/>
                    <a:pt x="4271" y="3948"/>
                  </a:cubicBezTo>
                  <a:cubicBezTo>
                    <a:pt x="4260" y="3920"/>
                    <a:pt x="4239" y="3899"/>
                    <a:pt x="4213" y="3887"/>
                  </a:cubicBezTo>
                  <a:cubicBezTo>
                    <a:pt x="4186" y="3876"/>
                    <a:pt x="4157" y="3876"/>
                    <a:pt x="4131" y="3887"/>
                  </a:cubicBezTo>
                  <a:cubicBezTo>
                    <a:pt x="4085" y="3907"/>
                    <a:pt x="4064" y="3962"/>
                    <a:pt x="4083" y="4009"/>
                  </a:cubicBezTo>
                  <a:cubicBezTo>
                    <a:pt x="4090" y="4028"/>
                    <a:pt x="4105" y="4043"/>
                    <a:pt x="4123" y="4051"/>
                  </a:cubicBezTo>
                  <a:cubicBezTo>
                    <a:pt x="4142" y="4059"/>
                    <a:pt x="4162" y="4059"/>
                    <a:pt x="4180" y="4051"/>
                  </a:cubicBezTo>
                  <a:cubicBezTo>
                    <a:pt x="4189" y="4047"/>
                    <a:pt x="4193" y="4037"/>
                    <a:pt x="4189" y="4029"/>
                  </a:cubicBezTo>
                  <a:cubicBezTo>
                    <a:pt x="4186" y="4020"/>
                    <a:pt x="4176" y="4016"/>
                    <a:pt x="4168" y="4019"/>
                  </a:cubicBezTo>
                  <a:cubicBezTo>
                    <a:pt x="4157" y="4024"/>
                    <a:pt x="4146" y="4024"/>
                    <a:pt x="4136" y="4019"/>
                  </a:cubicBezTo>
                  <a:cubicBezTo>
                    <a:pt x="4125" y="4015"/>
                    <a:pt x="4117" y="4007"/>
                    <a:pt x="4113" y="3996"/>
                  </a:cubicBezTo>
                  <a:cubicBezTo>
                    <a:pt x="4101" y="3966"/>
                    <a:pt x="4115" y="3932"/>
                    <a:pt x="4143" y="3919"/>
                  </a:cubicBezTo>
                  <a:cubicBezTo>
                    <a:pt x="4162" y="3911"/>
                    <a:pt x="4182" y="3911"/>
                    <a:pt x="4200" y="3919"/>
                  </a:cubicBezTo>
                  <a:cubicBezTo>
                    <a:pt x="4219" y="3927"/>
                    <a:pt x="4233" y="3942"/>
                    <a:pt x="4241" y="3961"/>
                  </a:cubicBezTo>
                  <a:cubicBezTo>
                    <a:pt x="4251" y="3986"/>
                    <a:pt x="4251" y="4013"/>
                    <a:pt x="4241" y="4038"/>
                  </a:cubicBezTo>
                  <a:cubicBezTo>
                    <a:pt x="4231" y="4064"/>
                    <a:pt x="4212" y="4083"/>
                    <a:pt x="4188" y="4093"/>
                  </a:cubicBezTo>
                  <a:cubicBezTo>
                    <a:pt x="4157" y="4107"/>
                    <a:pt x="4123" y="4107"/>
                    <a:pt x="4092" y="4094"/>
                  </a:cubicBezTo>
                  <a:cubicBezTo>
                    <a:pt x="4061" y="4081"/>
                    <a:pt x="4037" y="4055"/>
                    <a:pt x="4024" y="4023"/>
                  </a:cubicBezTo>
                  <a:cubicBezTo>
                    <a:pt x="3990" y="3938"/>
                    <a:pt x="4029" y="3839"/>
                    <a:pt x="4111" y="3803"/>
                  </a:cubicBezTo>
                  <a:cubicBezTo>
                    <a:pt x="4215" y="3758"/>
                    <a:pt x="4336" y="3809"/>
                    <a:pt x="4379" y="3918"/>
                  </a:cubicBezTo>
                  <a:cubicBezTo>
                    <a:pt x="4398" y="3965"/>
                    <a:pt x="4403" y="4015"/>
                    <a:pt x="4397" y="4062"/>
                  </a:cubicBezTo>
                  <a:cubicBezTo>
                    <a:pt x="4345" y="4058"/>
                    <a:pt x="4289" y="4076"/>
                    <a:pt x="4259" y="4112"/>
                  </a:cubicBezTo>
                  <a:lnTo>
                    <a:pt x="4271" y="4141"/>
                  </a:lnTo>
                  <a:cubicBezTo>
                    <a:pt x="4307" y="4142"/>
                    <a:pt x="4315" y="4151"/>
                    <a:pt x="4316" y="4152"/>
                  </a:cubicBezTo>
                  <a:cubicBezTo>
                    <a:pt x="4317" y="4160"/>
                    <a:pt x="4293" y="4189"/>
                    <a:pt x="4234" y="4209"/>
                  </a:cubicBezTo>
                  <a:cubicBezTo>
                    <a:pt x="4128" y="4243"/>
                    <a:pt x="3986" y="4222"/>
                    <a:pt x="3906" y="4057"/>
                  </a:cubicBezTo>
                  <a:cubicBezTo>
                    <a:pt x="3875" y="3994"/>
                    <a:pt x="3824" y="3968"/>
                    <a:pt x="3771" y="3988"/>
                  </a:cubicBezTo>
                  <a:cubicBezTo>
                    <a:pt x="3723" y="4006"/>
                    <a:pt x="3687" y="4057"/>
                    <a:pt x="3695" y="4095"/>
                  </a:cubicBezTo>
                  <a:cubicBezTo>
                    <a:pt x="3698" y="4109"/>
                    <a:pt x="3709" y="4131"/>
                    <a:pt x="3746" y="4136"/>
                  </a:cubicBezTo>
                  <a:cubicBezTo>
                    <a:pt x="3639" y="4266"/>
                    <a:pt x="3530" y="4288"/>
                    <a:pt x="3455" y="4283"/>
                  </a:cubicBezTo>
                  <a:cubicBezTo>
                    <a:pt x="3353" y="4277"/>
                    <a:pt x="3275" y="4219"/>
                    <a:pt x="3254" y="4182"/>
                  </a:cubicBezTo>
                  <a:cubicBezTo>
                    <a:pt x="3249" y="4174"/>
                    <a:pt x="3239" y="4171"/>
                    <a:pt x="3231" y="4176"/>
                  </a:cubicBezTo>
                  <a:cubicBezTo>
                    <a:pt x="3223" y="4181"/>
                    <a:pt x="3221" y="4191"/>
                    <a:pt x="3225" y="4200"/>
                  </a:cubicBezTo>
                  <a:cubicBezTo>
                    <a:pt x="3250" y="4244"/>
                    <a:pt x="3338" y="4310"/>
                    <a:pt x="3453" y="4318"/>
                  </a:cubicBezTo>
                  <a:cubicBezTo>
                    <a:pt x="3459" y="4318"/>
                    <a:pt x="3466" y="4318"/>
                    <a:pt x="3473" y="4318"/>
                  </a:cubicBezTo>
                  <a:cubicBezTo>
                    <a:pt x="3558" y="4318"/>
                    <a:pt x="3674" y="4284"/>
                    <a:pt x="3784" y="4141"/>
                  </a:cubicBezTo>
                  <a:cubicBezTo>
                    <a:pt x="3832" y="4228"/>
                    <a:pt x="3911" y="4290"/>
                    <a:pt x="4001" y="4319"/>
                  </a:cubicBezTo>
                  <a:lnTo>
                    <a:pt x="3711" y="4319"/>
                  </a:lnTo>
                  <a:cubicBezTo>
                    <a:pt x="3759" y="4253"/>
                    <a:pt x="3785" y="4244"/>
                    <a:pt x="3795" y="4244"/>
                  </a:cubicBezTo>
                  <a:cubicBezTo>
                    <a:pt x="3799" y="4244"/>
                    <a:pt x="3805" y="4245"/>
                    <a:pt x="3812" y="4253"/>
                  </a:cubicBezTo>
                  <a:cubicBezTo>
                    <a:pt x="3818" y="4261"/>
                    <a:pt x="3828" y="4262"/>
                    <a:pt x="3835" y="4256"/>
                  </a:cubicBezTo>
                  <a:cubicBezTo>
                    <a:pt x="3843" y="4251"/>
                    <a:pt x="3844" y="4240"/>
                    <a:pt x="3838" y="4232"/>
                  </a:cubicBezTo>
                  <a:cubicBezTo>
                    <a:pt x="3826" y="4217"/>
                    <a:pt x="3811" y="4209"/>
                    <a:pt x="3794" y="4209"/>
                  </a:cubicBezTo>
                  <a:cubicBezTo>
                    <a:pt x="3760" y="4210"/>
                    <a:pt x="3719" y="4246"/>
                    <a:pt x="3670" y="4319"/>
                  </a:cubicBezTo>
                  <a:lnTo>
                    <a:pt x="2890" y="4319"/>
                  </a:lnTo>
                  <a:cubicBezTo>
                    <a:pt x="2901" y="4315"/>
                    <a:pt x="2912" y="4311"/>
                    <a:pt x="2923" y="4306"/>
                  </a:cubicBezTo>
                  <a:cubicBezTo>
                    <a:pt x="3010" y="4268"/>
                    <a:pt x="3070" y="4191"/>
                    <a:pt x="3093" y="4101"/>
                  </a:cubicBezTo>
                  <a:cubicBezTo>
                    <a:pt x="3101" y="4104"/>
                    <a:pt x="3109" y="4107"/>
                    <a:pt x="3116" y="4111"/>
                  </a:cubicBezTo>
                  <a:cubicBezTo>
                    <a:pt x="3138" y="4124"/>
                    <a:pt x="3148" y="4143"/>
                    <a:pt x="3145" y="4168"/>
                  </a:cubicBezTo>
                  <a:cubicBezTo>
                    <a:pt x="3142" y="4168"/>
                    <a:pt x="3140" y="4168"/>
                    <a:pt x="3137" y="4168"/>
                  </a:cubicBezTo>
                  <a:cubicBezTo>
                    <a:pt x="3107" y="4168"/>
                    <a:pt x="3082" y="4193"/>
                    <a:pt x="3082" y="4225"/>
                  </a:cubicBezTo>
                  <a:cubicBezTo>
                    <a:pt x="3082" y="4257"/>
                    <a:pt x="3107" y="4282"/>
                    <a:pt x="3137" y="4282"/>
                  </a:cubicBezTo>
                  <a:cubicBezTo>
                    <a:pt x="3167" y="4282"/>
                    <a:pt x="3192" y="4257"/>
                    <a:pt x="3192" y="4225"/>
                  </a:cubicBezTo>
                  <a:cubicBezTo>
                    <a:pt x="3192" y="4209"/>
                    <a:pt x="3186" y="4194"/>
                    <a:pt x="3175" y="4184"/>
                  </a:cubicBezTo>
                  <a:cubicBezTo>
                    <a:pt x="3185" y="4140"/>
                    <a:pt x="3170" y="4103"/>
                    <a:pt x="3133" y="4081"/>
                  </a:cubicBezTo>
                  <a:cubicBezTo>
                    <a:pt x="3123" y="4075"/>
                    <a:pt x="3111" y="4071"/>
                    <a:pt x="3100" y="4067"/>
                  </a:cubicBezTo>
                  <a:cubicBezTo>
                    <a:pt x="3107" y="4014"/>
                    <a:pt x="3102" y="3958"/>
                    <a:pt x="3080" y="3905"/>
                  </a:cubicBezTo>
                  <a:cubicBezTo>
                    <a:pt x="3030" y="3779"/>
                    <a:pt x="2890" y="3719"/>
                    <a:pt x="2768" y="3771"/>
                  </a:cubicBezTo>
                  <a:cubicBezTo>
                    <a:pt x="2750" y="3780"/>
                    <a:pt x="2733" y="3791"/>
                    <a:pt x="2718" y="3804"/>
                  </a:cubicBezTo>
                  <a:cubicBezTo>
                    <a:pt x="2691" y="3823"/>
                    <a:pt x="2673" y="3826"/>
                    <a:pt x="2665" y="3821"/>
                  </a:cubicBezTo>
                  <a:cubicBezTo>
                    <a:pt x="2659" y="3818"/>
                    <a:pt x="2658" y="3809"/>
                    <a:pt x="2658" y="3805"/>
                  </a:cubicBezTo>
                  <a:cubicBezTo>
                    <a:pt x="2659" y="3784"/>
                    <a:pt x="2678" y="3754"/>
                    <a:pt x="2718" y="3735"/>
                  </a:cubicBezTo>
                  <a:cubicBezTo>
                    <a:pt x="2793" y="3700"/>
                    <a:pt x="2888" y="3702"/>
                    <a:pt x="2968" y="3740"/>
                  </a:cubicBezTo>
                  <a:cubicBezTo>
                    <a:pt x="3036" y="3773"/>
                    <a:pt x="3084" y="3828"/>
                    <a:pt x="3103" y="3895"/>
                  </a:cubicBezTo>
                  <a:cubicBezTo>
                    <a:pt x="3105" y="3903"/>
                    <a:pt x="3111" y="3908"/>
                    <a:pt x="3119" y="3908"/>
                  </a:cubicBezTo>
                  <a:cubicBezTo>
                    <a:pt x="3120" y="3908"/>
                    <a:pt x="3122" y="3908"/>
                    <a:pt x="3123" y="3907"/>
                  </a:cubicBezTo>
                  <a:cubicBezTo>
                    <a:pt x="3132" y="3905"/>
                    <a:pt x="3137" y="3895"/>
                    <a:pt x="3135" y="3886"/>
                  </a:cubicBezTo>
                  <a:cubicBezTo>
                    <a:pt x="3134" y="3882"/>
                    <a:pt x="3132" y="3879"/>
                    <a:pt x="3131" y="3875"/>
                  </a:cubicBezTo>
                  <a:cubicBezTo>
                    <a:pt x="3134" y="3874"/>
                    <a:pt x="3136" y="3872"/>
                    <a:pt x="3138" y="3869"/>
                  </a:cubicBezTo>
                  <a:cubicBezTo>
                    <a:pt x="3202" y="3777"/>
                    <a:pt x="3263" y="3750"/>
                    <a:pt x="3286" y="3760"/>
                  </a:cubicBezTo>
                  <a:cubicBezTo>
                    <a:pt x="3293" y="3763"/>
                    <a:pt x="3296" y="3770"/>
                    <a:pt x="3294" y="3782"/>
                  </a:cubicBezTo>
                  <a:lnTo>
                    <a:pt x="3289" y="3809"/>
                  </a:lnTo>
                  <a:cubicBezTo>
                    <a:pt x="3269" y="3819"/>
                    <a:pt x="3249" y="3831"/>
                    <a:pt x="3229" y="3844"/>
                  </a:cubicBezTo>
                  <a:cubicBezTo>
                    <a:pt x="3228" y="3844"/>
                    <a:pt x="3228" y="3845"/>
                    <a:pt x="3228" y="3845"/>
                  </a:cubicBezTo>
                  <a:cubicBezTo>
                    <a:pt x="3227" y="3846"/>
                    <a:pt x="3226" y="3846"/>
                    <a:pt x="3225" y="3847"/>
                  </a:cubicBezTo>
                  <a:cubicBezTo>
                    <a:pt x="3225" y="3848"/>
                    <a:pt x="3224" y="3849"/>
                    <a:pt x="3224" y="3850"/>
                  </a:cubicBezTo>
                  <a:cubicBezTo>
                    <a:pt x="3223" y="3851"/>
                    <a:pt x="3223" y="3852"/>
                    <a:pt x="3222" y="3853"/>
                  </a:cubicBezTo>
                  <a:cubicBezTo>
                    <a:pt x="3222" y="3854"/>
                    <a:pt x="3222" y="3855"/>
                    <a:pt x="3221" y="3856"/>
                  </a:cubicBezTo>
                  <a:cubicBezTo>
                    <a:pt x="3221" y="3857"/>
                    <a:pt x="3221" y="3858"/>
                    <a:pt x="3221" y="3859"/>
                  </a:cubicBezTo>
                  <a:cubicBezTo>
                    <a:pt x="3221" y="3860"/>
                    <a:pt x="3221" y="3861"/>
                    <a:pt x="3222" y="3863"/>
                  </a:cubicBezTo>
                  <a:cubicBezTo>
                    <a:pt x="3222" y="3863"/>
                    <a:pt x="3222" y="3863"/>
                    <a:pt x="3222" y="3864"/>
                  </a:cubicBezTo>
                  <a:cubicBezTo>
                    <a:pt x="3222" y="3865"/>
                    <a:pt x="3222" y="3865"/>
                    <a:pt x="3223" y="3866"/>
                  </a:cubicBezTo>
                  <a:cubicBezTo>
                    <a:pt x="3223" y="3866"/>
                    <a:pt x="3223" y="3867"/>
                    <a:pt x="3223" y="3868"/>
                  </a:cubicBezTo>
                  <a:cubicBezTo>
                    <a:pt x="3224" y="3868"/>
                    <a:pt x="3224" y="3868"/>
                    <a:pt x="3224" y="3869"/>
                  </a:cubicBezTo>
                  <a:cubicBezTo>
                    <a:pt x="3225" y="3870"/>
                    <a:pt x="3226" y="3870"/>
                    <a:pt x="3226" y="3871"/>
                  </a:cubicBezTo>
                  <a:cubicBezTo>
                    <a:pt x="3227" y="3872"/>
                    <a:pt x="3228" y="3873"/>
                    <a:pt x="3229" y="3873"/>
                  </a:cubicBezTo>
                  <a:cubicBezTo>
                    <a:pt x="3230" y="3874"/>
                    <a:pt x="3231" y="3874"/>
                    <a:pt x="3232" y="3875"/>
                  </a:cubicBezTo>
                  <a:cubicBezTo>
                    <a:pt x="3233" y="3875"/>
                    <a:pt x="3234" y="3875"/>
                    <a:pt x="3235" y="3876"/>
                  </a:cubicBezTo>
                  <a:cubicBezTo>
                    <a:pt x="3236" y="3876"/>
                    <a:pt x="3237" y="3876"/>
                    <a:pt x="3238" y="3876"/>
                  </a:cubicBezTo>
                  <a:cubicBezTo>
                    <a:pt x="3239" y="3876"/>
                    <a:pt x="3240" y="3876"/>
                    <a:pt x="3241" y="3875"/>
                  </a:cubicBezTo>
                  <a:cubicBezTo>
                    <a:pt x="3242" y="3875"/>
                    <a:pt x="3242" y="3875"/>
                    <a:pt x="3242" y="3875"/>
                  </a:cubicBezTo>
                  <a:cubicBezTo>
                    <a:pt x="3408" y="3823"/>
                    <a:pt x="3532" y="3837"/>
                    <a:pt x="3582" y="3914"/>
                  </a:cubicBezTo>
                  <a:cubicBezTo>
                    <a:pt x="3615" y="3964"/>
                    <a:pt x="3606" y="4026"/>
                    <a:pt x="3582" y="4058"/>
                  </a:cubicBezTo>
                  <a:cubicBezTo>
                    <a:pt x="3573" y="4070"/>
                    <a:pt x="3556" y="4086"/>
                    <a:pt x="3530" y="4082"/>
                  </a:cubicBezTo>
                  <a:cubicBezTo>
                    <a:pt x="3534" y="4074"/>
                    <a:pt x="3539" y="4065"/>
                    <a:pt x="3541" y="4055"/>
                  </a:cubicBezTo>
                  <a:cubicBezTo>
                    <a:pt x="3549" y="4026"/>
                    <a:pt x="3546" y="3995"/>
                    <a:pt x="3532" y="3968"/>
                  </a:cubicBezTo>
                  <a:cubicBezTo>
                    <a:pt x="3496" y="3901"/>
                    <a:pt x="3415" y="3877"/>
                    <a:pt x="3351" y="3914"/>
                  </a:cubicBezTo>
                  <a:cubicBezTo>
                    <a:pt x="3313" y="3935"/>
                    <a:pt x="3286" y="3971"/>
                    <a:pt x="3273" y="4015"/>
                  </a:cubicBezTo>
                  <a:cubicBezTo>
                    <a:pt x="3261" y="4058"/>
                    <a:pt x="3266" y="4104"/>
                    <a:pt x="3287" y="4144"/>
                  </a:cubicBezTo>
                  <a:cubicBezTo>
                    <a:pt x="3323" y="4212"/>
                    <a:pt x="3392" y="4251"/>
                    <a:pt x="3462" y="4251"/>
                  </a:cubicBezTo>
                  <a:cubicBezTo>
                    <a:pt x="3494" y="4251"/>
                    <a:pt x="3527" y="4242"/>
                    <a:pt x="3557" y="4225"/>
                  </a:cubicBezTo>
                  <a:cubicBezTo>
                    <a:pt x="3565" y="4220"/>
                    <a:pt x="3568" y="4210"/>
                    <a:pt x="3564" y="4201"/>
                  </a:cubicBezTo>
                  <a:cubicBezTo>
                    <a:pt x="3559" y="4193"/>
                    <a:pt x="3549" y="4190"/>
                    <a:pt x="3541" y="4195"/>
                  </a:cubicBezTo>
                  <a:cubicBezTo>
                    <a:pt x="3461" y="4241"/>
                    <a:pt x="3360" y="4210"/>
                    <a:pt x="3316" y="4127"/>
                  </a:cubicBezTo>
                  <a:cubicBezTo>
                    <a:pt x="3300" y="4095"/>
                    <a:pt x="3296" y="4059"/>
                    <a:pt x="3305" y="4024"/>
                  </a:cubicBezTo>
                  <a:cubicBezTo>
                    <a:pt x="3315" y="3990"/>
                    <a:pt x="3337" y="3961"/>
                    <a:pt x="3367" y="3944"/>
                  </a:cubicBezTo>
                  <a:cubicBezTo>
                    <a:pt x="3415" y="3916"/>
                    <a:pt x="3476" y="3934"/>
                    <a:pt x="3503" y="3985"/>
                  </a:cubicBezTo>
                  <a:cubicBezTo>
                    <a:pt x="3523" y="4023"/>
                    <a:pt x="3510" y="4072"/>
                    <a:pt x="3473" y="4094"/>
                  </a:cubicBezTo>
                  <a:cubicBezTo>
                    <a:pt x="3445" y="4110"/>
                    <a:pt x="3409" y="4099"/>
                    <a:pt x="3394" y="4070"/>
                  </a:cubicBezTo>
                  <a:cubicBezTo>
                    <a:pt x="3382" y="4048"/>
                    <a:pt x="3390" y="4021"/>
                    <a:pt x="3411" y="4009"/>
                  </a:cubicBezTo>
                  <a:cubicBezTo>
                    <a:pt x="3418" y="4004"/>
                    <a:pt x="3426" y="4003"/>
                    <a:pt x="3435" y="4006"/>
                  </a:cubicBezTo>
                  <a:cubicBezTo>
                    <a:pt x="3443" y="4008"/>
                    <a:pt x="3449" y="4014"/>
                    <a:pt x="3453" y="4021"/>
                  </a:cubicBezTo>
                  <a:cubicBezTo>
                    <a:pt x="3458" y="4030"/>
                    <a:pt x="3468" y="4033"/>
                    <a:pt x="3476" y="4028"/>
                  </a:cubicBezTo>
                  <a:cubicBezTo>
                    <a:pt x="3484" y="4024"/>
                    <a:pt x="3487" y="4013"/>
                    <a:pt x="3482" y="4005"/>
                  </a:cubicBezTo>
                  <a:cubicBezTo>
                    <a:pt x="3474" y="3989"/>
                    <a:pt x="3460" y="3978"/>
                    <a:pt x="3444" y="3973"/>
                  </a:cubicBezTo>
                  <a:cubicBezTo>
                    <a:pt x="3427" y="3968"/>
                    <a:pt x="3410" y="3970"/>
                    <a:pt x="3395" y="3978"/>
                  </a:cubicBezTo>
                  <a:cubicBezTo>
                    <a:pt x="3358" y="4000"/>
                    <a:pt x="3345" y="4048"/>
                    <a:pt x="3365" y="4086"/>
                  </a:cubicBezTo>
                  <a:cubicBezTo>
                    <a:pt x="3389" y="4132"/>
                    <a:pt x="3445" y="4149"/>
                    <a:pt x="3489" y="4124"/>
                  </a:cubicBezTo>
                  <a:cubicBezTo>
                    <a:pt x="3495" y="4120"/>
                    <a:pt x="3501" y="4116"/>
                    <a:pt x="3506" y="4111"/>
                  </a:cubicBezTo>
                  <a:cubicBezTo>
                    <a:pt x="3517" y="4115"/>
                    <a:pt x="3527" y="4117"/>
                    <a:pt x="3537" y="4117"/>
                  </a:cubicBezTo>
                  <a:cubicBezTo>
                    <a:pt x="3564" y="4117"/>
                    <a:pt x="3589" y="4104"/>
                    <a:pt x="3608" y="4080"/>
                  </a:cubicBezTo>
                  <a:cubicBezTo>
                    <a:pt x="3640" y="4038"/>
                    <a:pt x="3651" y="3959"/>
                    <a:pt x="3609" y="3895"/>
                  </a:cubicBezTo>
                  <a:cubicBezTo>
                    <a:pt x="3582" y="3853"/>
                    <a:pt x="3518" y="3797"/>
                    <a:pt x="3373" y="3812"/>
                  </a:cubicBezTo>
                  <a:cubicBezTo>
                    <a:pt x="3462" y="3783"/>
                    <a:pt x="3545" y="3790"/>
                    <a:pt x="3607" y="3832"/>
                  </a:cubicBezTo>
                  <a:cubicBezTo>
                    <a:pt x="3664" y="3870"/>
                    <a:pt x="3693" y="3934"/>
                    <a:pt x="3684" y="4001"/>
                  </a:cubicBezTo>
                  <a:cubicBezTo>
                    <a:pt x="3682" y="4011"/>
                    <a:pt x="3689" y="4019"/>
                    <a:pt x="3698" y="4021"/>
                  </a:cubicBezTo>
                  <a:cubicBezTo>
                    <a:pt x="3698" y="4021"/>
                    <a:pt x="3699" y="4021"/>
                    <a:pt x="3700" y="4021"/>
                  </a:cubicBezTo>
                  <a:cubicBezTo>
                    <a:pt x="3708" y="4021"/>
                    <a:pt x="3715" y="4015"/>
                    <a:pt x="3716" y="4006"/>
                  </a:cubicBezTo>
                  <a:cubicBezTo>
                    <a:pt x="3717" y="4000"/>
                    <a:pt x="3717" y="3994"/>
                    <a:pt x="3717" y="3988"/>
                  </a:cubicBezTo>
                  <a:cubicBezTo>
                    <a:pt x="3784" y="3949"/>
                    <a:pt x="3806" y="3882"/>
                    <a:pt x="3772" y="3818"/>
                  </a:cubicBezTo>
                  <a:cubicBezTo>
                    <a:pt x="3743" y="3762"/>
                    <a:pt x="3669" y="3711"/>
                    <a:pt x="3566" y="3703"/>
                  </a:cubicBezTo>
                  <a:lnTo>
                    <a:pt x="3857" y="3703"/>
                  </a:lnTo>
                  <a:cubicBezTo>
                    <a:pt x="3830" y="3743"/>
                    <a:pt x="3813" y="3750"/>
                    <a:pt x="3804" y="3751"/>
                  </a:cubicBezTo>
                  <a:close/>
                  <a:moveTo>
                    <a:pt x="3864" y="3762"/>
                  </a:moveTo>
                  <a:cubicBezTo>
                    <a:pt x="3876" y="3762"/>
                    <a:pt x="3886" y="3772"/>
                    <a:pt x="3886" y="3785"/>
                  </a:cubicBezTo>
                  <a:cubicBezTo>
                    <a:pt x="3886" y="3797"/>
                    <a:pt x="3876" y="3808"/>
                    <a:pt x="3864" y="3808"/>
                  </a:cubicBezTo>
                  <a:cubicBezTo>
                    <a:pt x="3852" y="3808"/>
                    <a:pt x="3842" y="3797"/>
                    <a:pt x="3842" y="3785"/>
                  </a:cubicBezTo>
                  <a:cubicBezTo>
                    <a:pt x="3842" y="3772"/>
                    <a:pt x="3852" y="3762"/>
                    <a:pt x="3864" y="3762"/>
                  </a:cubicBezTo>
                  <a:close/>
                  <a:moveTo>
                    <a:pt x="2475" y="3751"/>
                  </a:moveTo>
                  <a:cubicBezTo>
                    <a:pt x="2465" y="3752"/>
                    <a:pt x="2454" y="3742"/>
                    <a:pt x="2442" y="3724"/>
                  </a:cubicBezTo>
                  <a:cubicBezTo>
                    <a:pt x="2437" y="3716"/>
                    <a:pt x="2427" y="3714"/>
                    <a:pt x="2419" y="3719"/>
                  </a:cubicBezTo>
                  <a:cubicBezTo>
                    <a:pt x="2412" y="3725"/>
                    <a:pt x="2410" y="3735"/>
                    <a:pt x="2415" y="3743"/>
                  </a:cubicBezTo>
                  <a:cubicBezTo>
                    <a:pt x="2433" y="3771"/>
                    <a:pt x="2453" y="3785"/>
                    <a:pt x="2475" y="3785"/>
                  </a:cubicBezTo>
                  <a:cubicBezTo>
                    <a:pt x="2475" y="3785"/>
                    <a:pt x="2475" y="3785"/>
                    <a:pt x="2476" y="3785"/>
                  </a:cubicBezTo>
                  <a:cubicBezTo>
                    <a:pt x="2477" y="3785"/>
                    <a:pt x="2478" y="3785"/>
                    <a:pt x="2479" y="3785"/>
                  </a:cubicBezTo>
                  <a:lnTo>
                    <a:pt x="2479" y="3785"/>
                  </a:lnTo>
                  <a:cubicBezTo>
                    <a:pt x="2479" y="3816"/>
                    <a:pt x="2504" y="3842"/>
                    <a:pt x="2534" y="3842"/>
                  </a:cubicBezTo>
                  <a:cubicBezTo>
                    <a:pt x="2564" y="3842"/>
                    <a:pt x="2589" y="3816"/>
                    <a:pt x="2589" y="3785"/>
                  </a:cubicBezTo>
                  <a:cubicBezTo>
                    <a:pt x="2589" y="3759"/>
                    <a:pt x="2572" y="3737"/>
                    <a:pt x="2550" y="3730"/>
                  </a:cubicBezTo>
                  <a:cubicBezTo>
                    <a:pt x="2556" y="3722"/>
                    <a:pt x="2561" y="3713"/>
                    <a:pt x="2567" y="3703"/>
                  </a:cubicBezTo>
                  <a:lnTo>
                    <a:pt x="2705" y="3703"/>
                  </a:lnTo>
                  <a:cubicBezTo>
                    <a:pt x="2705" y="3703"/>
                    <a:pt x="2705" y="3703"/>
                    <a:pt x="2705" y="3703"/>
                  </a:cubicBezTo>
                  <a:cubicBezTo>
                    <a:pt x="2648" y="3730"/>
                    <a:pt x="2626" y="3774"/>
                    <a:pt x="2625" y="3803"/>
                  </a:cubicBezTo>
                  <a:cubicBezTo>
                    <a:pt x="2625" y="3825"/>
                    <a:pt x="2633" y="3843"/>
                    <a:pt x="2649" y="3851"/>
                  </a:cubicBezTo>
                  <a:cubicBezTo>
                    <a:pt x="2655" y="3855"/>
                    <a:pt x="2664" y="3858"/>
                    <a:pt x="2675" y="3857"/>
                  </a:cubicBezTo>
                  <a:cubicBezTo>
                    <a:pt x="2646" y="3910"/>
                    <a:pt x="2640" y="3976"/>
                    <a:pt x="2664" y="4036"/>
                  </a:cubicBezTo>
                  <a:cubicBezTo>
                    <a:pt x="2681" y="4077"/>
                    <a:pt x="2711" y="4109"/>
                    <a:pt x="2750" y="4126"/>
                  </a:cubicBezTo>
                  <a:cubicBezTo>
                    <a:pt x="2789" y="4142"/>
                    <a:pt x="2833" y="4142"/>
                    <a:pt x="2872" y="4125"/>
                  </a:cubicBezTo>
                  <a:cubicBezTo>
                    <a:pt x="2904" y="4111"/>
                    <a:pt x="2929" y="4085"/>
                    <a:pt x="2942" y="4052"/>
                  </a:cubicBezTo>
                  <a:cubicBezTo>
                    <a:pt x="2955" y="4018"/>
                    <a:pt x="2955" y="3981"/>
                    <a:pt x="2942" y="3948"/>
                  </a:cubicBezTo>
                  <a:cubicBezTo>
                    <a:pt x="2931" y="3920"/>
                    <a:pt x="2910" y="3899"/>
                    <a:pt x="2883" y="3887"/>
                  </a:cubicBezTo>
                  <a:cubicBezTo>
                    <a:pt x="2857" y="3876"/>
                    <a:pt x="2828" y="3876"/>
                    <a:pt x="2801" y="3887"/>
                  </a:cubicBezTo>
                  <a:cubicBezTo>
                    <a:pt x="2756" y="3907"/>
                    <a:pt x="2734" y="3962"/>
                    <a:pt x="2753" y="4009"/>
                  </a:cubicBezTo>
                  <a:cubicBezTo>
                    <a:pt x="2761" y="4028"/>
                    <a:pt x="2775" y="4043"/>
                    <a:pt x="2794" y="4051"/>
                  </a:cubicBezTo>
                  <a:cubicBezTo>
                    <a:pt x="2812" y="4059"/>
                    <a:pt x="2832" y="4059"/>
                    <a:pt x="2851" y="4051"/>
                  </a:cubicBezTo>
                  <a:cubicBezTo>
                    <a:pt x="2859" y="4047"/>
                    <a:pt x="2863" y="4037"/>
                    <a:pt x="2860" y="4029"/>
                  </a:cubicBezTo>
                  <a:cubicBezTo>
                    <a:pt x="2856" y="4020"/>
                    <a:pt x="2847" y="4016"/>
                    <a:pt x="2838" y="4019"/>
                  </a:cubicBezTo>
                  <a:cubicBezTo>
                    <a:pt x="2828" y="4024"/>
                    <a:pt x="2817" y="4024"/>
                    <a:pt x="2806" y="4019"/>
                  </a:cubicBezTo>
                  <a:cubicBezTo>
                    <a:pt x="2796" y="4015"/>
                    <a:pt x="2788" y="4007"/>
                    <a:pt x="2784" y="3996"/>
                  </a:cubicBezTo>
                  <a:cubicBezTo>
                    <a:pt x="2772" y="3966"/>
                    <a:pt x="2785" y="3932"/>
                    <a:pt x="2814" y="3919"/>
                  </a:cubicBezTo>
                  <a:cubicBezTo>
                    <a:pt x="2832" y="3911"/>
                    <a:pt x="2852" y="3911"/>
                    <a:pt x="2871" y="3919"/>
                  </a:cubicBezTo>
                  <a:cubicBezTo>
                    <a:pt x="2889" y="3927"/>
                    <a:pt x="2903" y="3942"/>
                    <a:pt x="2911" y="3961"/>
                  </a:cubicBezTo>
                  <a:cubicBezTo>
                    <a:pt x="2921" y="3986"/>
                    <a:pt x="2921" y="4013"/>
                    <a:pt x="2911" y="4038"/>
                  </a:cubicBezTo>
                  <a:cubicBezTo>
                    <a:pt x="2901" y="4064"/>
                    <a:pt x="2883" y="4083"/>
                    <a:pt x="2859" y="4093"/>
                  </a:cubicBezTo>
                  <a:cubicBezTo>
                    <a:pt x="2828" y="4107"/>
                    <a:pt x="2794" y="4107"/>
                    <a:pt x="2763" y="4094"/>
                  </a:cubicBezTo>
                  <a:cubicBezTo>
                    <a:pt x="2732" y="4081"/>
                    <a:pt x="2708" y="4055"/>
                    <a:pt x="2695" y="4023"/>
                  </a:cubicBezTo>
                  <a:cubicBezTo>
                    <a:pt x="2660" y="3938"/>
                    <a:pt x="2699" y="3839"/>
                    <a:pt x="2781" y="3803"/>
                  </a:cubicBezTo>
                  <a:cubicBezTo>
                    <a:pt x="2886" y="3758"/>
                    <a:pt x="3006" y="3809"/>
                    <a:pt x="3050" y="3918"/>
                  </a:cubicBezTo>
                  <a:cubicBezTo>
                    <a:pt x="3069" y="3965"/>
                    <a:pt x="3074" y="4015"/>
                    <a:pt x="3067" y="4062"/>
                  </a:cubicBezTo>
                  <a:cubicBezTo>
                    <a:pt x="3015" y="4058"/>
                    <a:pt x="2959" y="4076"/>
                    <a:pt x="2929" y="4112"/>
                  </a:cubicBezTo>
                  <a:lnTo>
                    <a:pt x="2941" y="4141"/>
                  </a:lnTo>
                  <a:cubicBezTo>
                    <a:pt x="2977" y="4142"/>
                    <a:pt x="2986" y="4151"/>
                    <a:pt x="2986" y="4152"/>
                  </a:cubicBezTo>
                  <a:cubicBezTo>
                    <a:pt x="2987" y="4160"/>
                    <a:pt x="2964" y="4189"/>
                    <a:pt x="2904" y="4209"/>
                  </a:cubicBezTo>
                  <a:cubicBezTo>
                    <a:pt x="2798" y="4243"/>
                    <a:pt x="2656" y="4222"/>
                    <a:pt x="2576" y="4057"/>
                  </a:cubicBezTo>
                  <a:cubicBezTo>
                    <a:pt x="2546" y="3994"/>
                    <a:pt x="2495" y="3968"/>
                    <a:pt x="2441" y="3988"/>
                  </a:cubicBezTo>
                  <a:cubicBezTo>
                    <a:pt x="2393" y="4006"/>
                    <a:pt x="2357" y="4057"/>
                    <a:pt x="2365" y="4095"/>
                  </a:cubicBezTo>
                  <a:cubicBezTo>
                    <a:pt x="2368" y="4109"/>
                    <a:pt x="2379" y="4131"/>
                    <a:pt x="2416" y="4136"/>
                  </a:cubicBezTo>
                  <a:cubicBezTo>
                    <a:pt x="2310" y="4266"/>
                    <a:pt x="2200" y="4288"/>
                    <a:pt x="2125" y="4283"/>
                  </a:cubicBezTo>
                  <a:cubicBezTo>
                    <a:pt x="2023" y="4277"/>
                    <a:pt x="1945" y="4219"/>
                    <a:pt x="1924" y="4182"/>
                  </a:cubicBezTo>
                  <a:cubicBezTo>
                    <a:pt x="1920" y="4174"/>
                    <a:pt x="1910" y="4171"/>
                    <a:pt x="1902" y="4176"/>
                  </a:cubicBezTo>
                  <a:cubicBezTo>
                    <a:pt x="1894" y="4181"/>
                    <a:pt x="1891" y="4191"/>
                    <a:pt x="1896" y="4200"/>
                  </a:cubicBezTo>
                  <a:cubicBezTo>
                    <a:pt x="1921" y="4244"/>
                    <a:pt x="2008" y="4310"/>
                    <a:pt x="2123" y="4318"/>
                  </a:cubicBezTo>
                  <a:cubicBezTo>
                    <a:pt x="2130" y="4318"/>
                    <a:pt x="2137" y="4318"/>
                    <a:pt x="2144" y="4318"/>
                  </a:cubicBezTo>
                  <a:cubicBezTo>
                    <a:pt x="2229" y="4318"/>
                    <a:pt x="2345" y="4284"/>
                    <a:pt x="2455" y="4141"/>
                  </a:cubicBezTo>
                  <a:cubicBezTo>
                    <a:pt x="2503" y="4228"/>
                    <a:pt x="2582" y="4290"/>
                    <a:pt x="2672" y="4319"/>
                  </a:cubicBezTo>
                  <a:lnTo>
                    <a:pt x="2382" y="4319"/>
                  </a:lnTo>
                  <a:cubicBezTo>
                    <a:pt x="2430" y="4253"/>
                    <a:pt x="2456" y="4244"/>
                    <a:pt x="2466" y="4244"/>
                  </a:cubicBezTo>
                  <a:cubicBezTo>
                    <a:pt x="2470" y="4244"/>
                    <a:pt x="2476" y="4245"/>
                    <a:pt x="2483" y="4253"/>
                  </a:cubicBezTo>
                  <a:cubicBezTo>
                    <a:pt x="2488" y="4261"/>
                    <a:pt x="2499" y="4262"/>
                    <a:pt x="2506" y="4256"/>
                  </a:cubicBezTo>
                  <a:cubicBezTo>
                    <a:pt x="2513" y="4251"/>
                    <a:pt x="2514" y="4240"/>
                    <a:pt x="2509" y="4232"/>
                  </a:cubicBezTo>
                  <a:cubicBezTo>
                    <a:pt x="2497" y="4217"/>
                    <a:pt x="2481" y="4209"/>
                    <a:pt x="2465" y="4209"/>
                  </a:cubicBezTo>
                  <a:cubicBezTo>
                    <a:pt x="2430" y="4210"/>
                    <a:pt x="2390" y="4246"/>
                    <a:pt x="2341" y="4319"/>
                  </a:cubicBezTo>
                  <a:lnTo>
                    <a:pt x="1548" y="4319"/>
                  </a:lnTo>
                  <a:cubicBezTo>
                    <a:pt x="1559" y="4315"/>
                    <a:pt x="1570" y="4311"/>
                    <a:pt x="1581" y="4306"/>
                  </a:cubicBezTo>
                  <a:cubicBezTo>
                    <a:pt x="1669" y="4268"/>
                    <a:pt x="1729" y="4191"/>
                    <a:pt x="1752" y="4101"/>
                  </a:cubicBezTo>
                  <a:cubicBezTo>
                    <a:pt x="1760" y="4104"/>
                    <a:pt x="1768" y="4107"/>
                    <a:pt x="1775" y="4111"/>
                  </a:cubicBezTo>
                  <a:cubicBezTo>
                    <a:pt x="1797" y="4124"/>
                    <a:pt x="1806" y="4143"/>
                    <a:pt x="1803" y="4168"/>
                  </a:cubicBezTo>
                  <a:cubicBezTo>
                    <a:pt x="1801" y="4168"/>
                    <a:pt x="1798" y="4168"/>
                    <a:pt x="1796" y="4168"/>
                  </a:cubicBezTo>
                  <a:cubicBezTo>
                    <a:pt x="1765" y="4168"/>
                    <a:pt x="1741" y="4193"/>
                    <a:pt x="1741" y="4225"/>
                  </a:cubicBezTo>
                  <a:cubicBezTo>
                    <a:pt x="1741" y="4257"/>
                    <a:pt x="1765" y="4282"/>
                    <a:pt x="1796" y="4282"/>
                  </a:cubicBezTo>
                  <a:cubicBezTo>
                    <a:pt x="1826" y="4282"/>
                    <a:pt x="1851" y="4257"/>
                    <a:pt x="1851" y="4225"/>
                  </a:cubicBezTo>
                  <a:cubicBezTo>
                    <a:pt x="1851" y="4209"/>
                    <a:pt x="1844" y="4194"/>
                    <a:pt x="1834" y="4184"/>
                  </a:cubicBezTo>
                  <a:cubicBezTo>
                    <a:pt x="1843" y="4140"/>
                    <a:pt x="1828" y="4103"/>
                    <a:pt x="1791" y="4081"/>
                  </a:cubicBezTo>
                  <a:cubicBezTo>
                    <a:pt x="1781" y="4075"/>
                    <a:pt x="1770" y="4071"/>
                    <a:pt x="1758" y="4067"/>
                  </a:cubicBezTo>
                  <a:cubicBezTo>
                    <a:pt x="1766" y="4014"/>
                    <a:pt x="1760" y="3958"/>
                    <a:pt x="1739" y="3905"/>
                  </a:cubicBezTo>
                  <a:cubicBezTo>
                    <a:pt x="1688" y="3779"/>
                    <a:pt x="1548" y="3719"/>
                    <a:pt x="1427" y="3771"/>
                  </a:cubicBezTo>
                  <a:cubicBezTo>
                    <a:pt x="1408" y="3780"/>
                    <a:pt x="1391" y="3791"/>
                    <a:pt x="1377" y="3804"/>
                  </a:cubicBezTo>
                  <a:cubicBezTo>
                    <a:pt x="1350" y="3823"/>
                    <a:pt x="1332" y="3826"/>
                    <a:pt x="1324" y="3821"/>
                  </a:cubicBezTo>
                  <a:cubicBezTo>
                    <a:pt x="1317" y="3818"/>
                    <a:pt x="1317" y="3809"/>
                    <a:pt x="1317" y="3805"/>
                  </a:cubicBezTo>
                  <a:cubicBezTo>
                    <a:pt x="1318" y="3784"/>
                    <a:pt x="1336" y="3754"/>
                    <a:pt x="1377" y="3735"/>
                  </a:cubicBezTo>
                  <a:cubicBezTo>
                    <a:pt x="1451" y="3700"/>
                    <a:pt x="1547" y="3702"/>
                    <a:pt x="1627" y="3740"/>
                  </a:cubicBezTo>
                  <a:cubicBezTo>
                    <a:pt x="1695" y="3773"/>
                    <a:pt x="1743" y="3828"/>
                    <a:pt x="1761" y="3895"/>
                  </a:cubicBezTo>
                  <a:cubicBezTo>
                    <a:pt x="1763" y="3903"/>
                    <a:pt x="1770" y="3908"/>
                    <a:pt x="1777" y="3908"/>
                  </a:cubicBezTo>
                  <a:cubicBezTo>
                    <a:pt x="1779" y="3908"/>
                    <a:pt x="1780" y="3908"/>
                    <a:pt x="1782" y="3907"/>
                  </a:cubicBezTo>
                  <a:cubicBezTo>
                    <a:pt x="1791" y="3905"/>
                    <a:pt x="1796" y="3895"/>
                    <a:pt x="1793" y="3886"/>
                  </a:cubicBezTo>
                  <a:cubicBezTo>
                    <a:pt x="1792" y="3882"/>
                    <a:pt x="1791" y="3879"/>
                    <a:pt x="1789" y="3875"/>
                  </a:cubicBezTo>
                  <a:cubicBezTo>
                    <a:pt x="1796" y="3878"/>
                    <a:pt x="1804" y="3876"/>
                    <a:pt x="1809" y="3869"/>
                  </a:cubicBezTo>
                  <a:cubicBezTo>
                    <a:pt x="1873" y="3777"/>
                    <a:pt x="1934" y="3750"/>
                    <a:pt x="1957" y="3760"/>
                  </a:cubicBezTo>
                  <a:cubicBezTo>
                    <a:pt x="1963" y="3763"/>
                    <a:pt x="1966" y="3770"/>
                    <a:pt x="1964" y="3782"/>
                  </a:cubicBezTo>
                  <a:lnTo>
                    <a:pt x="1960" y="3809"/>
                  </a:lnTo>
                  <a:cubicBezTo>
                    <a:pt x="1940" y="3819"/>
                    <a:pt x="1919" y="3831"/>
                    <a:pt x="1899" y="3844"/>
                  </a:cubicBezTo>
                  <a:cubicBezTo>
                    <a:pt x="1899" y="3844"/>
                    <a:pt x="1899" y="3845"/>
                    <a:pt x="1898" y="3845"/>
                  </a:cubicBezTo>
                  <a:cubicBezTo>
                    <a:pt x="1897" y="3846"/>
                    <a:pt x="1897" y="3846"/>
                    <a:pt x="1896" y="3847"/>
                  </a:cubicBezTo>
                  <a:cubicBezTo>
                    <a:pt x="1895" y="3848"/>
                    <a:pt x="1895" y="3849"/>
                    <a:pt x="1894" y="3850"/>
                  </a:cubicBezTo>
                  <a:cubicBezTo>
                    <a:pt x="1893" y="3851"/>
                    <a:pt x="1893" y="3852"/>
                    <a:pt x="1893" y="3853"/>
                  </a:cubicBezTo>
                  <a:cubicBezTo>
                    <a:pt x="1892" y="3854"/>
                    <a:pt x="1892" y="3855"/>
                    <a:pt x="1892" y="3856"/>
                  </a:cubicBezTo>
                  <a:cubicBezTo>
                    <a:pt x="1892" y="3857"/>
                    <a:pt x="1892" y="3858"/>
                    <a:pt x="1892" y="3859"/>
                  </a:cubicBezTo>
                  <a:cubicBezTo>
                    <a:pt x="1892" y="3860"/>
                    <a:pt x="1892" y="3861"/>
                    <a:pt x="1892" y="3863"/>
                  </a:cubicBezTo>
                  <a:cubicBezTo>
                    <a:pt x="1892" y="3863"/>
                    <a:pt x="1892" y="3863"/>
                    <a:pt x="1892" y="3864"/>
                  </a:cubicBezTo>
                  <a:cubicBezTo>
                    <a:pt x="1892" y="3865"/>
                    <a:pt x="1893" y="3865"/>
                    <a:pt x="1893" y="3866"/>
                  </a:cubicBezTo>
                  <a:cubicBezTo>
                    <a:pt x="1894" y="3866"/>
                    <a:pt x="1894" y="3867"/>
                    <a:pt x="1894" y="3868"/>
                  </a:cubicBezTo>
                  <a:cubicBezTo>
                    <a:pt x="1894" y="3868"/>
                    <a:pt x="1895" y="3868"/>
                    <a:pt x="1895" y="3869"/>
                  </a:cubicBezTo>
                  <a:cubicBezTo>
                    <a:pt x="1895" y="3870"/>
                    <a:pt x="1896" y="3870"/>
                    <a:pt x="1897" y="3871"/>
                  </a:cubicBezTo>
                  <a:cubicBezTo>
                    <a:pt x="1898" y="3872"/>
                    <a:pt x="1899" y="3873"/>
                    <a:pt x="1899" y="3873"/>
                  </a:cubicBezTo>
                  <a:cubicBezTo>
                    <a:pt x="1900" y="3874"/>
                    <a:pt x="1901" y="3874"/>
                    <a:pt x="1902" y="3875"/>
                  </a:cubicBezTo>
                  <a:cubicBezTo>
                    <a:pt x="1903" y="3875"/>
                    <a:pt x="1904" y="3875"/>
                    <a:pt x="1905" y="3876"/>
                  </a:cubicBezTo>
                  <a:cubicBezTo>
                    <a:pt x="1906" y="3876"/>
                    <a:pt x="1907" y="3876"/>
                    <a:pt x="1908" y="3876"/>
                  </a:cubicBezTo>
                  <a:cubicBezTo>
                    <a:pt x="1909" y="3876"/>
                    <a:pt x="1911" y="3876"/>
                    <a:pt x="1912" y="3875"/>
                  </a:cubicBezTo>
                  <a:cubicBezTo>
                    <a:pt x="1912" y="3875"/>
                    <a:pt x="1912" y="3875"/>
                    <a:pt x="1913" y="3875"/>
                  </a:cubicBezTo>
                  <a:cubicBezTo>
                    <a:pt x="2078" y="3823"/>
                    <a:pt x="2202" y="3837"/>
                    <a:pt x="2253" y="3914"/>
                  </a:cubicBezTo>
                  <a:cubicBezTo>
                    <a:pt x="2285" y="3964"/>
                    <a:pt x="2277" y="4026"/>
                    <a:pt x="2252" y="4058"/>
                  </a:cubicBezTo>
                  <a:cubicBezTo>
                    <a:pt x="2244" y="4070"/>
                    <a:pt x="2226" y="4086"/>
                    <a:pt x="2200" y="4082"/>
                  </a:cubicBezTo>
                  <a:cubicBezTo>
                    <a:pt x="2205" y="4074"/>
                    <a:pt x="2209" y="4065"/>
                    <a:pt x="2212" y="4055"/>
                  </a:cubicBezTo>
                  <a:cubicBezTo>
                    <a:pt x="2220" y="4026"/>
                    <a:pt x="2217" y="3995"/>
                    <a:pt x="2202" y="3968"/>
                  </a:cubicBezTo>
                  <a:cubicBezTo>
                    <a:pt x="2167" y="3901"/>
                    <a:pt x="2086" y="3877"/>
                    <a:pt x="2021" y="3914"/>
                  </a:cubicBezTo>
                  <a:cubicBezTo>
                    <a:pt x="1984" y="3935"/>
                    <a:pt x="1956" y="3971"/>
                    <a:pt x="1944" y="4015"/>
                  </a:cubicBezTo>
                  <a:cubicBezTo>
                    <a:pt x="1932" y="4058"/>
                    <a:pt x="1937" y="4104"/>
                    <a:pt x="1958" y="4144"/>
                  </a:cubicBezTo>
                  <a:cubicBezTo>
                    <a:pt x="1994" y="4212"/>
                    <a:pt x="2062" y="4251"/>
                    <a:pt x="2132" y="4251"/>
                  </a:cubicBezTo>
                  <a:cubicBezTo>
                    <a:pt x="2165" y="4251"/>
                    <a:pt x="2197" y="4242"/>
                    <a:pt x="2228" y="4225"/>
                  </a:cubicBezTo>
                  <a:cubicBezTo>
                    <a:pt x="2236" y="4220"/>
                    <a:pt x="2239" y="4210"/>
                    <a:pt x="2234" y="4201"/>
                  </a:cubicBezTo>
                  <a:cubicBezTo>
                    <a:pt x="2230" y="4193"/>
                    <a:pt x="2220" y="4190"/>
                    <a:pt x="2212" y="4195"/>
                  </a:cubicBezTo>
                  <a:cubicBezTo>
                    <a:pt x="2132" y="4241"/>
                    <a:pt x="2031" y="4210"/>
                    <a:pt x="1987" y="4127"/>
                  </a:cubicBezTo>
                  <a:cubicBezTo>
                    <a:pt x="1970" y="4095"/>
                    <a:pt x="1966" y="4059"/>
                    <a:pt x="1976" y="4024"/>
                  </a:cubicBezTo>
                  <a:cubicBezTo>
                    <a:pt x="1985" y="3990"/>
                    <a:pt x="2007" y="3961"/>
                    <a:pt x="2037" y="3944"/>
                  </a:cubicBezTo>
                  <a:cubicBezTo>
                    <a:pt x="2086" y="3916"/>
                    <a:pt x="2147" y="3934"/>
                    <a:pt x="2173" y="3985"/>
                  </a:cubicBezTo>
                  <a:cubicBezTo>
                    <a:pt x="2194" y="4023"/>
                    <a:pt x="2180" y="4072"/>
                    <a:pt x="2143" y="4094"/>
                  </a:cubicBezTo>
                  <a:cubicBezTo>
                    <a:pt x="2115" y="4110"/>
                    <a:pt x="2080" y="4099"/>
                    <a:pt x="2064" y="4070"/>
                  </a:cubicBezTo>
                  <a:cubicBezTo>
                    <a:pt x="2053" y="4048"/>
                    <a:pt x="2060" y="4021"/>
                    <a:pt x="2081" y="4009"/>
                  </a:cubicBezTo>
                  <a:cubicBezTo>
                    <a:pt x="2089" y="4004"/>
                    <a:pt x="2097" y="4003"/>
                    <a:pt x="2105" y="4006"/>
                  </a:cubicBezTo>
                  <a:cubicBezTo>
                    <a:pt x="2113" y="4008"/>
                    <a:pt x="2120" y="4014"/>
                    <a:pt x="2124" y="4021"/>
                  </a:cubicBezTo>
                  <a:cubicBezTo>
                    <a:pt x="2128" y="4030"/>
                    <a:pt x="2138" y="4033"/>
                    <a:pt x="2146" y="4028"/>
                  </a:cubicBezTo>
                  <a:cubicBezTo>
                    <a:pt x="2154" y="4024"/>
                    <a:pt x="2157" y="4013"/>
                    <a:pt x="2153" y="4005"/>
                  </a:cubicBezTo>
                  <a:cubicBezTo>
                    <a:pt x="2144" y="3989"/>
                    <a:pt x="2131" y="3978"/>
                    <a:pt x="2114" y="3973"/>
                  </a:cubicBezTo>
                  <a:cubicBezTo>
                    <a:pt x="2098" y="3968"/>
                    <a:pt x="2080" y="3970"/>
                    <a:pt x="2065" y="3978"/>
                  </a:cubicBezTo>
                  <a:cubicBezTo>
                    <a:pt x="2029" y="4000"/>
                    <a:pt x="2015" y="4048"/>
                    <a:pt x="2035" y="4086"/>
                  </a:cubicBezTo>
                  <a:cubicBezTo>
                    <a:pt x="2060" y="4132"/>
                    <a:pt x="2115" y="4149"/>
                    <a:pt x="2159" y="4124"/>
                  </a:cubicBezTo>
                  <a:cubicBezTo>
                    <a:pt x="2166" y="4120"/>
                    <a:pt x="2171" y="4116"/>
                    <a:pt x="2177" y="4111"/>
                  </a:cubicBezTo>
                  <a:cubicBezTo>
                    <a:pt x="2187" y="4115"/>
                    <a:pt x="2198" y="4117"/>
                    <a:pt x="2208" y="4117"/>
                  </a:cubicBezTo>
                  <a:cubicBezTo>
                    <a:pt x="2235" y="4117"/>
                    <a:pt x="2259" y="4104"/>
                    <a:pt x="2278" y="4080"/>
                  </a:cubicBezTo>
                  <a:cubicBezTo>
                    <a:pt x="2310" y="4038"/>
                    <a:pt x="2322" y="3959"/>
                    <a:pt x="2280" y="3895"/>
                  </a:cubicBezTo>
                  <a:cubicBezTo>
                    <a:pt x="2253" y="3853"/>
                    <a:pt x="2188" y="3797"/>
                    <a:pt x="2043" y="3812"/>
                  </a:cubicBezTo>
                  <a:cubicBezTo>
                    <a:pt x="2132" y="3783"/>
                    <a:pt x="2215" y="3790"/>
                    <a:pt x="2278" y="3832"/>
                  </a:cubicBezTo>
                  <a:cubicBezTo>
                    <a:pt x="2335" y="3870"/>
                    <a:pt x="2363" y="3934"/>
                    <a:pt x="2354" y="4001"/>
                  </a:cubicBezTo>
                  <a:cubicBezTo>
                    <a:pt x="2353" y="4011"/>
                    <a:pt x="2359" y="4019"/>
                    <a:pt x="2368" y="4021"/>
                  </a:cubicBezTo>
                  <a:cubicBezTo>
                    <a:pt x="2369" y="4021"/>
                    <a:pt x="2370" y="4021"/>
                    <a:pt x="2370" y="4021"/>
                  </a:cubicBezTo>
                  <a:cubicBezTo>
                    <a:pt x="2379" y="4021"/>
                    <a:pt x="2386" y="4015"/>
                    <a:pt x="2387" y="4006"/>
                  </a:cubicBezTo>
                  <a:cubicBezTo>
                    <a:pt x="2388" y="4000"/>
                    <a:pt x="2388" y="3994"/>
                    <a:pt x="2388" y="3988"/>
                  </a:cubicBezTo>
                  <a:cubicBezTo>
                    <a:pt x="2455" y="3949"/>
                    <a:pt x="2476" y="3882"/>
                    <a:pt x="2443" y="3818"/>
                  </a:cubicBezTo>
                  <a:cubicBezTo>
                    <a:pt x="2414" y="3762"/>
                    <a:pt x="2339" y="3711"/>
                    <a:pt x="2236" y="3703"/>
                  </a:cubicBezTo>
                  <a:lnTo>
                    <a:pt x="2528" y="3703"/>
                  </a:lnTo>
                  <a:cubicBezTo>
                    <a:pt x="2501" y="3743"/>
                    <a:pt x="2483" y="3750"/>
                    <a:pt x="2475" y="3751"/>
                  </a:cubicBezTo>
                  <a:close/>
                  <a:moveTo>
                    <a:pt x="2534" y="3762"/>
                  </a:moveTo>
                  <a:cubicBezTo>
                    <a:pt x="2546" y="3762"/>
                    <a:pt x="2556" y="3772"/>
                    <a:pt x="2556" y="3785"/>
                  </a:cubicBezTo>
                  <a:cubicBezTo>
                    <a:pt x="2556" y="3797"/>
                    <a:pt x="2546" y="3808"/>
                    <a:pt x="2534" y="3808"/>
                  </a:cubicBezTo>
                  <a:cubicBezTo>
                    <a:pt x="2522" y="3808"/>
                    <a:pt x="2512" y="3797"/>
                    <a:pt x="2512" y="3785"/>
                  </a:cubicBezTo>
                  <a:cubicBezTo>
                    <a:pt x="2512" y="3772"/>
                    <a:pt x="2522" y="3762"/>
                    <a:pt x="2534" y="3762"/>
                  </a:cubicBezTo>
                  <a:close/>
                  <a:moveTo>
                    <a:pt x="1193" y="3762"/>
                  </a:moveTo>
                  <a:cubicBezTo>
                    <a:pt x="1205" y="3762"/>
                    <a:pt x="1215" y="3772"/>
                    <a:pt x="1215" y="3785"/>
                  </a:cubicBezTo>
                  <a:cubicBezTo>
                    <a:pt x="1215" y="3797"/>
                    <a:pt x="1205" y="3808"/>
                    <a:pt x="1193" y="3808"/>
                  </a:cubicBezTo>
                  <a:cubicBezTo>
                    <a:pt x="1181" y="3808"/>
                    <a:pt x="1171" y="3797"/>
                    <a:pt x="1171" y="3785"/>
                  </a:cubicBezTo>
                  <a:cubicBezTo>
                    <a:pt x="1171" y="3772"/>
                    <a:pt x="1181" y="3762"/>
                    <a:pt x="1193" y="3762"/>
                  </a:cubicBezTo>
                  <a:close/>
                  <a:moveTo>
                    <a:pt x="893" y="4201"/>
                  </a:moveTo>
                  <a:cubicBezTo>
                    <a:pt x="888" y="4193"/>
                    <a:pt x="878" y="4190"/>
                    <a:pt x="870" y="4195"/>
                  </a:cubicBezTo>
                  <a:cubicBezTo>
                    <a:pt x="845" y="4209"/>
                    <a:pt x="817" y="4216"/>
                    <a:pt x="790" y="4216"/>
                  </a:cubicBezTo>
                  <a:lnTo>
                    <a:pt x="790" y="4133"/>
                  </a:lnTo>
                  <a:cubicBezTo>
                    <a:pt x="800" y="4132"/>
                    <a:pt x="809" y="4129"/>
                    <a:pt x="818" y="4124"/>
                  </a:cubicBezTo>
                  <a:cubicBezTo>
                    <a:pt x="824" y="4120"/>
                    <a:pt x="830" y="4116"/>
                    <a:pt x="835" y="4111"/>
                  </a:cubicBezTo>
                  <a:cubicBezTo>
                    <a:pt x="846" y="4115"/>
                    <a:pt x="856" y="4117"/>
                    <a:pt x="867" y="4117"/>
                  </a:cubicBezTo>
                  <a:cubicBezTo>
                    <a:pt x="893" y="4117"/>
                    <a:pt x="918" y="4104"/>
                    <a:pt x="937" y="4080"/>
                  </a:cubicBezTo>
                  <a:cubicBezTo>
                    <a:pt x="969" y="4038"/>
                    <a:pt x="980" y="3959"/>
                    <a:pt x="939" y="3895"/>
                  </a:cubicBezTo>
                  <a:cubicBezTo>
                    <a:pt x="918" y="3863"/>
                    <a:pt x="875" y="3822"/>
                    <a:pt x="790" y="3812"/>
                  </a:cubicBezTo>
                  <a:lnTo>
                    <a:pt x="790" y="3795"/>
                  </a:lnTo>
                  <a:cubicBezTo>
                    <a:pt x="845" y="3792"/>
                    <a:pt x="895" y="3804"/>
                    <a:pt x="937" y="3832"/>
                  </a:cubicBezTo>
                  <a:cubicBezTo>
                    <a:pt x="993" y="3870"/>
                    <a:pt x="1022" y="3934"/>
                    <a:pt x="1013" y="4001"/>
                  </a:cubicBezTo>
                  <a:cubicBezTo>
                    <a:pt x="1011" y="4011"/>
                    <a:pt x="1018" y="4019"/>
                    <a:pt x="1027" y="4021"/>
                  </a:cubicBezTo>
                  <a:cubicBezTo>
                    <a:pt x="1028" y="4021"/>
                    <a:pt x="1028" y="4021"/>
                    <a:pt x="1029" y="4021"/>
                  </a:cubicBezTo>
                  <a:cubicBezTo>
                    <a:pt x="1037" y="4021"/>
                    <a:pt x="1044" y="4015"/>
                    <a:pt x="1045" y="4006"/>
                  </a:cubicBezTo>
                  <a:cubicBezTo>
                    <a:pt x="1046" y="4000"/>
                    <a:pt x="1046" y="3994"/>
                    <a:pt x="1047" y="3988"/>
                  </a:cubicBezTo>
                  <a:cubicBezTo>
                    <a:pt x="1113" y="3949"/>
                    <a:pt x="1135" y="3882"/>
                    <a:pt x="1101" y="3818"/>
                  </a:cubicBezTo>
                  <a:cubicBezTo>
                    <a:pt x="1072" y="3762"/>
                    <a:pt x="998" y="3711"/>
                    <a:pt x="895" y="3703"/>
                  </a:cubicBezTo>
                  <a:lnTo>
                    <a:pt x="1186" y="3703"/>
                  </a:lnTo>
                  <a:cubicBezTo>
                    <a:pt x="1159" y="3743"/>
                    <a:pt x="1142" y="3750"/>
                    <a:pt x="1134" y="3751"/>
                  </a:cubicBezTo>
                  <a:cubicBezTo>
                    <a:pt x="1123" y="3752"/>
                    <a:pt x="1113" y="3742"/>
                    <a:pt x="1101" y="3724"/>
                  </a:cubicBezTo>
                  <a:cubicBezTo>
                    <a:pt x="1096" y="3716"/>
                    <a:pt x="1086" y="3714"/>
                    <a:pt x="1078" y="3719"/>
                  </a:cubicBezTo>
                  <a:cubicBezTo>
                    <a:pt x="1070" y="3725"/>
                    <a:pt x="1068" y="3735"/>
                    <a:pt x="1074" y="3743"/>
                  </a:cubicBezTo>
                  <a:cubicBezTo>
                    <a:pt x="1092" y="3771"/>
                    <a:pt x="1112" y="3785"/>
                    <a:pt x="1133" y="3785"/>
                  </a:cubicBezTo>
                  <a:cubicBezTo>
                    <a:pt x="1134" y="3785"/>
                    <a:pt x="1134" y="3785"/>
                    <a:pt x="1134" y="3785"/>
                  </a:cubicBezTo>
                  <a:cubicBezTo>
                    <a:pt x="1135" y="3785"/>
                    <a:pt x="1137" y="3785"/>
                    <a:pt x="1138" y="3785"/>
                  </a:cubicBezTo>
                  <a:lnTo>
                    <a:pt x="1138" y="3785"/>
                  </a:lnTo>
                  <a:cubicBezTo>
                    <a:pt x="1138" y="3816"/>
                    <a:pt x="1162" y="3842"/>
                    <a:pt x="1193" y="3842"/>
                  </a:cubicBezTo>
                  <a:cubicBezTo>
                    <a:pt x="1223" y="3842"/>
                    <a:pt x="1248" y="3816"/>
                    <a:pt x="1248" y="3785"/>
                  </a:cubicBezTo>
                  <a:cubicBezTo>
                    <a:pt x="1248" y="3759"/>
                    <a:pt x="1231" y="3737"/>
                    <a:pt x="1208" y="3730"/>
                  </a:cubicBezTo>
                  <a:cubicBezTo>
                    <a:pt x="1214" y="3722"/>
                    <a:pt x="1220" y="3713"/>
                    <a:pt x="1226" y="3703"/>
                  </a:cubicBezTo>
                  <a:lnTo>
                    <a:pt x="1363" y="3703"/>
                  </a:lnTo>
                  <a:cubicBezTo>
                    <a:pt x="1363" y="3703"/>
                    <a:pt x="1363" y="3703"/>
                    <a:pt x="1363" y="3703"/>
                  </a:cubicBezTo>
                  <a:cubicBezTo>
                    <a:pt x="1306" y="3730"/>
                    <a:pt x="1285" y="3774"/>
                    <a:pt x="1284" y="3803"/>
                  </a:cubicBezTo>
                  <a:cubicBezTo>
                    <a:pt x="1283" y="3825"/>
                    <a:pt x="1292" y="3843"/>
                    <a:pt x="1308" y="3851"/>
                  </a:cubicBezTo>
                  <a:cubicBezTo>
                    <a:pt x="1313" y="3855"/>
                    <a:pt x="1322" y="3858"/>
                    <a:pt x="1334" y="3857"/>
                  </a:cubicBezTo>
                  <a:cubicBezTo>
                    <a:pt x="1305" y="3910"/>
                    <a:pt x="1299" y="3976"/>
                    <a:pt x="1323" y="4036"/>
                  </a:cubicBezTo>
                  <a:cubicBezTo>
                    <a:pt x="1339" y="4077"/>
                    <a:pt x="1370" y="4109"/>
                    <a:pt x="1409" y="4126"/>
                  </a:cubicBezTo>
                  <a:cubicBezTo>
                    <a:pt x="1448" y="4142"/>
                    <a:pt x="1491" y="4142"/>
                    <a:pt x="1530" y="4125"/>
                  </a:cubicBezTo>
                  <a:cubicBezTo>
                    <a:pt x="1562" y="4111"/>
                    <a:pt x="1587" y="4085"/>
                    <a:pt x="1600" y="4052"/>
                  </a:cubicBezTo>
                  <a:cubicBezTo>
                    <a:pt x="1614" y="4018"/>
                    <a:pt x="1614" y="3981"/>
                    <a:pt x="1600" y="3948"/>
                  </a:cubicBezTo>
                  <a:cubicBezTo>
                    <a:pt x="1589" y="3920"/>
                    <a:pt x="1568" y="3899"/>
                    <a:pt x="1542" y="3887"/>
                  </a:cubicBezTo>
                  <a:cubicBezTo>
                    <a:pt x="1515" y="3876"/>
                    <a:pt x="1486" y="3876"/>
                    <a:pt x="1460" y="3887"/>
                  </a:cubicBezTo>
                  <a:cubicBezTo>
                    <a:pt x="1414" y="3907"/>
                    <a:pt x="1393" y="3962"/>
                    <a:pt x="1412" y="4009"/>
                  </a:cubicBezTo>
                  <a:cubicBezTo>
                    <a:pt x="1419" y="4028"/>
                    <a:pt x="1434" y="4043"/>
                    <a:pt x="1452" y="4051"/>
                  </a:cubicBezTo>
                  <a:cubicBezTo>
                    <a:pt x="1471" y="4059"/>
                    <a:pt x="1491" y="4059"/>
                    <a:pt x="1509" y="4051"/>
                  </a:cubicBezTo>
                  <a:cubicBezTo>
                    <a:pt x="1518" y="4047"/>
                    <a:pt x="1522" y="4037"/>
                    <a:pt x="1518" y="4029"/>
                  </a:cubicBezTo>
                  <a:cubicBezTo>
                    <a:pt x="1515" y="4020"/>
                    <a:pt x="1505" y="4016"/>
                    <a:pt x="1497" y="4019"/>
                  </a:cubicBezTo>
                  <a:cubicBezTo>
                    <a:pt x="1486" y="4024"/>
                    <a:pt x="1475" y="4024"/>
                    <a:pt x="1465" y="4019"/>
                  </a:cubicBezTo>
                  <a:cubicBezTo>
                    <a:pt x="1455" y="4015"/>
                    <a:pt x="1446" y="4007"/>
                    <a:pt x="1442" y="3996"/>
                  </a:cubicBezTo>
                  <a:cubicBezTo>
                    <a:pt x="1430" y="3966"/>
                    <a:pt x="1444" y="3932"/>
                    <a:pt x="1472" y="3919"/>
                  </a:cubicBezTo>
                  <a:cubicBezTo>
                    <a:pt x="1491" y="3911"/>
                    <a:pt x="1511" y="3911"/>
                    <a:pt x="1529" y="3919"/>
                  </a:cubicBezTo>
                  <a:cubicBezTo>
                    <a:pt x="1548" y="3927"/>
                    <a:pt x="1562" y="3942"/>
                    <a:pt x="1570" y="3961"/>
                  </a:cubicBezTo>
                  <a:cubicBezTo>
                    <a:pt x="1580" y="3986"/>
                    <a:pt x="1580" y="4013"/>
                    <a:pt x="1570" y="4038"/>
                  </a:cubicBezTo>
                  <a:cubicBezTo>
                    <a:pt x="1560" y="4064"/>
                    <a:pt x="1541" y="4083"/>
                    <a:pt x="1518" y="4093"/>
                  </a:cubicBezTo>
                  <a:cubicBezTo>
                    <a:pt x="1487" y="4107"/>
                    <a:pt x="1452" y="4107"/>
                    <a:pt x="1421" y="4094"/>
                  </a:cubicBezTo>
                  <a:cubicBezTo>
                    <a:pt x="1390" y="4081"/>
                    <a:pt x="1366" y="4055"/>
                    <a:pt x="1353" y="4023"/>
                  </a:cubicBezTo>
                  <a:cubicBezTo>
                    <a:pt x="1319" y="3938"/>
                    <a:pt x="1358" y="3839"/>
                    <a:pt x="1440" y="3803"/>
                  </a:cubicBezTo>
                  <a:cubicBezTo>
                    <a:pt x="1544" y="3758"/>
                    <a:pt x="1665" y="3809"/>
                    <a:pt x="1709" y="3918"/>
                  </a:cubicBezTo>
                  <a:cubicBezTo>
                    <a:pt x="1727" y="3965"/>
                    <a:pt x="1732" y="4015"/>
                    <a:pt x="1726" y="4062"/>
                  </a:cubicBezTo>
                  <a:cubicBezTo>
                    <a:pt x="1674" y="4058"/>
                    <a:pt x="1618" y="4076"/>
                    <a:pt x="1588" y="4112"/>
                  </a:cubicBezTo>
                  <a:lnTo>
                    <a:pt x="1600" y="4141"/>
                  </a:lnTo>
                  <a:cubicBezTo>
                    <a:pt x="1636" y="4142"/>
                    <a:pt x="1645" y="4151"/>
                    <a:pt x="1645" y="4152"/>
                  </a:cubicBezTo>
                  <a:cubicBezTo>
                    <a:pt x="1646" y="4160"/>
                    <a:pt x="1622" y="4189"/>
                    <a:pt x="1563" y="4209"/>
                  </a:cubicBezTo>
                  <a:cubicBezTo>
                    <a:pt x="1457" y="4243"/>
                    <a:pt x="1315" y="4222"/>
                    <a:pt x="1235" y="4057"/>
                  </a:cubicBezTo>
                  <a:cubicBezTo>
                    <a:pt x="1204" y="3994"/>
                    <a:pt x="1154" y="3968"/>
                    <a:pt x="1100" y="3988"/>
                  </a:cubicBezTo>
                  <a:cubicBezTo>
                    <a:pt x="1052" y="4006"/>
                    <a:pt x="1016" y="4057"/>
                    <a:pt x="1024" y="4095"/>
                  </a:cubicBezTo>
                  <a:cubicBezTo>
                    <a:pt x="1027" y="4109"/>
                    <a:pt x="1038" y="4131"/>
                    <a:pt x="1075" y="4136"/>
                  </a:cubicBezTo>
                  <a:cubicBezTo>
                    <a:pt x="971" y="4262"/>
                    <a:pt x="865" y="4287"/>
                    <a:pt x="790" y="4284"/>
                  </a:cubicBezTo>
                  <a:lnTo>
                    <a:pt x="790" y="4251"/>
                  </a:lnTo>
                  <a:cubicBezTo>
                    <a:pt x="791" y="4251"/>
                    <a:pt x="791" y="4251"/>
                    <a:pt x="791" y="4251"/>
                  </a:cubicBezTo>
                  <a:cubicBezTo>
                    <a:pt x="823" y="4251"/>
                    <a:pt x="856" y="4242"/>
                    <a:pt x="886" y="4225"/>
                  </a:cubicBezTo>
                  <a:cubicBezTo>
                    <a:pt x="894" y="4220"/>
                    <a:pt x="897" y="4210"/>
                    <a:pt x="893" y="4201"/>
                  </a:cubicBezTo>
                  <a:close/>
                  <a:moveTo>
                    <a:pt x="790" y="4029"/>
                  </a:moveTo>
                  <a:cubicBezTo>
                    <a:pt x="795" y="4031"/>
                    <a:pt x="800" y="4031"/>
                    <a:pt x="805" y="4028"/>
                  </a:cubicBezTo>
                  <a:cubicBezTo>
                    <a:pt x="813" y="4024"/>
                    <a:pt x="816" y="4013"/>
                    <a:pt x="811" y="4005"/>
                  </a:cubicBezTo>
                  <a:cubicBezTo>
                    <a:pt x="806" y="3995"/>
                    <a:pt x="799" y="3987"/>
                    <a:pt x="790" y="3982"/>
                  </a:cubicBezTo>
                  <a:lnTo>
                    <a:pt x="790" y="3943"/>
                  </a:lnTo>
                  <a:cubicBezTo>
                    <a:pt x="807" y="3952"/>
                    <a:pt x="822" y="3966"/>
                    <a:pt x="832" y="3985"/>
                  </a:cubicBezTo>
                  <a:cubicBezTo>
                    <a:pt x="852" y="4023"/>
                    <a:pt x="839" y="4072"/>
                    <a:pt x="802" y="4094"/>
                  </a:cubicBezTo>
                  <a:cubicBezTo>
                    <a:pt x="798" y="4096"/>
                    <a:pt x="794" y="4097"/>
                    <a:pt x="790" y="4098"/>
                  </a:cubicBezTo>
                  <a:lnTo>
                    <a:pt x="790" y="4029"/>
                  </a:lnTo>
                  <a:close/>
                  <a:moveTo>
                    <a:pt x="790" y="3847"/>
                  </a:moveTo>
                  <a:cubicBezTo>
                    <a:pt x="845" y="3854"/>
                    <a:pt x="887" y="3877"/>
                    <a:pt x="911" y="3914"/>
                  </a:cubicBezTo>
                  <a:cubicBezTo>
                    <a:pt x="944" y="3964"/>
                    <a:pt x="935" y="4026"/>
                    <a:pt x="911" y="4058"/>
                  </a:cubicBezTo>
                  <a:cubicBezTo>
                    <a:pt x="902" y="4070"/>
                    <a:pt x="885" y="4086"/>
                    <a:pt x="859" y="4082"/>
                  </a:cubicBezTo>
                  <a:cubicBezTo>
                    <a:pt x="863" y="4074"/>
                    <a:pt x="868" y="4065"/>
                    <a:pt x="870" y="4055"/>
                  </a:cubicBezTo>
                  <a:cubicBezTo>
                    <a:pt x="878" y="4026"/>
                    <a:pt x="875" y="3995"/>
                    <a:pt x="861" y="3968"/>
                  </a:cubicBezTo>
                  <a:cubicBezTo>
                    <a:pt x="845" y="3938"/>
                    <a:pt x="819" y="3916"/>
                    <a:pt x="790" y="3905"/>
                  </a:cubicBezTo>
                  <a:lnTo>
                    <a:pt x="790" y="3847"/>
                  </a:lnTo>
                  <a:close/>
                  <a:moveTo>
                    <a:pt x="1045" y="3948"/>
                  </a:moveTo>
                  <a:cubicBezTo>
                    <a:pt x="1038" y="3890"/>
                    <a:pt x="1006" y="3838"/>
                    <a:pt x="955" y="3803"/>
                  </a:cubicBezTo>
                  <a:cubicBezTo>
                    <a:pt x="908" y="3771"/>
                    <a:pt x="852" y="3758"/>
                    <a:pt x="790" y="3761"/>
                  </a:cubicBezTo>
                  <a:lnTo>
                    <a:pt x="790" y="3745"/>
                  </a:lnTo>
                  <a:cubicBezTo>
                    <a:pt x="934" y="3714"/>
                    <a:pt x="1039" y="3770"/>
                    <a:pt x="1072" y="3834"/>
                  </a:cubicBezTo>
                  <a:cubicBezTo>
                    <a:pt x="1095" y="3877"/>
                    <a:pt x="1084" y="3918"/>
                    <a:pt x="1045" y="3948"/>
                  </a:cubicBezTo>
                  <a:close/>
                  <a:moveTo>
                    <a:pt x="790" y="3703"/>
                  </a:moveTo>
                  <a:lnTo>
                    <a:pt x="840" y="3703"/>
                  </a:lnTo>
                  <a:cubicBezTo>
                    <a:pt x="824" y="3704"/>
                    <a:pt x="807" y="3707"/>
                    <a:pt x="790" y="3710"/>
                  </a:cubicBezTo>
                  <a:lnTo>
                    <a:pt x="790" y="3703"/>
                  </a:lnTo>
                  <a:close/>
                  <a:moveTo>
                    <a:pt x="630" y="3432"/>
                  </a:moveTo>
                  <a:lnTo>
                    <a:pt x="680" y="3432"/>
                  </a:lnTo>
                  <a:lnTo>
                    <a:pt x="680" y="3342"/>
                  </a:lnTo>
                  <a:lnTo>
                    <a:pt x="873" y="3342"/>
                  </a:lnTo>
                  <a:lnTo>
                    <a:pt x="873" y="3432"/>
                  </a:lnTo>
                  <a:lnTo>
                    <a:pt x="923" y="3432"/>
                  </a:lnTo>
                  <a:lnTo>
                    <a:pt x="923" y="3524"/>
                  </a:lnTo>
                  <a:lnTo>
                    <a:pt x="630" y="3524"/>
                  </a:lnTo>
                  <a:lnTo>
                    <a:pt x="630" y="3432"/>
                  </a:lnTo>
                  <a:close/>
                  <a:moveTo>
                    <a:pt x="495" y="3432"/>
                  </a:moveTo>
                  <a:lnTo>
                    <a:pt x="597" y="3432"/>
                  </a:lnTo>
                  <a:lnTo>
                    <a:pt x="597" y="3524"/>
                  </a:lnTo>
                  <a:lnTo>
                    <a:pt x="495" y="3524"/>
                  </a:lnTo>
                  <a:lnTo>
                    <a:pt x="495" y="3432"/>
                  </a:lnTo>
                  <a:close/>
                  <a:moveTo>
                    <a:pt x="495" y="3342"/>
                  </a:moveTo>
                  <a:lnTo>
                    <a:pt x="647" y="3342"/>
                  </a:lnTo>
                  <a:lnTo>
                    <a:pt x="647" y="3397"/>
                  </a:lnTo>
                  <a:lnTo>
                    <a:pt x="630" y="3397"/>
                  </a:lnTo>
                  <a:lnTo>
                    <a:pt x="495" y="3397"/>
                  </a:lnTo>
                  <a:lnTo>
                    <a:pt x="495" y="3342"/>
                  </a:lnTo>
                  <a:close/>
                  <a:moveTo>
                    <a:pt x="1097" y="3524"/>
                  </a:moveTo>
                  <a:lnTo>
                    <a:pt x="956" y="3524"/>
                  </a:lnTo>
                  <a:lnTo>
                    <a:pt x="956" y="3432"/>
                  </a:lnTo>
                  <a:lnTo>
                    <a:pt x="1097" y="3432"/>
                  </a:lnTo>
                  <a:lnTo>
                    <a:pt x="1097" y="3524"/>
                  </a:lnTo>
                  <a:close/>
                  <a:moveTo>
                    <a:pt x="1762" y="3397"/>
                  </a:moveTo>
                  <a:lnTo>
                    <a:pt x="1745" y="3397"/>
                  </a:lnTo>
                  <a:lnTo>
                    <a:pt x="1538" y="3397"/>
                  </a:lnTo>
                  <a:lnTo>
                    <a:pt x="1521" y="3397"/>
                  </a:lnTo>
                  <a:lnTo>
                    <a:pt x="1521" y="3342"/>
                  </a:lnTo>
                  <a:lnTo>
                    <a:pt x="1762" y="3342"/>
                  </a:lnTo>
                  <a:lnTo>
                    <a:pt x="1762" y="3397"/>
                  </a:lnTo>
                  <a:close/>
                  <a:moveTo>
                    <a:pt x="1712" y="3524"/>
                  </a:moveTo>
                  <a:lnTo>
                    <a:pt x="1571" y="3524"/>
                  </a:lnTo>
                  <a:lnTo>
                    <a:pt x="1571" y="3432"/>
                  </a:lnTo>
                  <a:lnTo>
                    <a:pt x="1712" y="3432"/>
                  </a:lnTo>
                  <a:lnTo>
                    <a:pt x="1712" y="3524"/>
                  </a:lnTo>
                  <a:close/>
                  <a:moveTo>
                    <a:pt x="2153" y="3432"/>
                  </a:moveTo>
                  <a:lnTo>
                    <a:pt x="2153" y="3524"/>
                  </a:lnTo>
                  <a:lnTo>
                    <a:pt x="1745" y="3524"/>
                  </a:lnTo>
                  <a:lnTo>
                    <a:pt x="1745" y="3432"/>
                  </a:lnTo>
                  <a:lnTo>
                    <a:pt x="1796" y="3432"/>
                  </a:lnTo>
                  <a:lnTo>
                    <a:pt x="1796" y="3342"/>
                  </a:lnTo>
                  <a:lnTo>
                    <a:pt x="2103" y="3342"/>
                  </a:lnTo>
                  <a:lnTo>
                    <a:pt x="2103" y="3432"/>
                  </a:lnTo>
                  <a:lnTo>
                    <a:pt x="2153" y="3432"/>
                  </a:lnTo>
                  <a:close/>
                  <a:moveTo>
                    <a:pt x="2377" y="3397"/>
                  </a:moveTo>
                  <a:lnTo>
                    <a:pt x="2360" y="3397"/>
                  </a:lnTo>
                  <a:lnTo>
                    <a:pt x="2153" y="3397"/>
                  </a:lnTo>
                  <a:lnTo>
                    <a:pt x="2136" y="3397"/>
                  </a:lnTo>
                  <a:lnTo>
                    <a:pt x="2136" y="3342"/>
                  </a:lnTo>
                  <a:lnTo>
                    <a:pt x="2377" y="3342"/>
                  </a:lnTo>
                  <a:lnTo>
                    <a:pt x="2377" y="3397"/>
                  </a:lnTo>
                  <a:close/>
                  <a:moveTo>
                    <a:pt x="2327" y="3524"/>
                  </a:moveTo>
                  <a:lnTo>
                    <a:pt x="2186" y="3524"/>
                  </a:lnTo>
                  <a:lnTo>
                    <a:pt x="2186" y="3432"/>
                  </a:lnTo>
                  <a:lnTo>
                    <a:pt x="2327" y="3432"/>
                  </a:lnTo>
                  <a:lnTo>
                    <a:pt x="2327" y="3524"/>
                  </a:lnTo>
                  <a:close/>
                  <a:moveTo>
                    <a:pt x="2768" y="3432"/>
                  </a:moveTo>
                  <a:lnTo>
                    <a:pt x="2768" y="3524"/>
                  </a:lnTo>
                  <a:lnTo>
                    <a:pt x="2360" y="3524"/>
                  </a:lnTo>
                  <a:lnTo>
                    <a:pt x="2360" y="3432"/>
                  </a:lnTo>
                  <a:lnTo>
                    <a:pt x="2410" y="3432"/>
                  </a:lnTo>
                  <a:lnTo>
                    <a:pt x="2410" y="3342"/>
                  </a:lnTo>
                  <a:lnTo>
                    <a:pt x="2717" y="3342"/>
                  </a:lnTo>
                  <a:lnTo>
                    <a:pt x="2717" y="3432"/>
                  </a:lnTo>
                  <a:lnTo>
                    <a:pt x="2768" y="3432"/>
                  </a:lnTo>
                  <a:close/>
                  <a:moveTo>
                    <a:pt x="2992" y="3397"/>
                  </a:moveTo>
                  <a:lnTo>
                    <a:pt x="2975" y="3397"/>
                  </a:lnTo>
                  <a:lnTo>
                    <a:pt x="2768" y="3397"/>
                  </a:lnTo>
                  <a:lnTo>
                    <a:pt x="2750" y="3397"/>
                  </a:lnTo>
                  <a:lnTo>
                    <a:pt x="2750" y="3342"/>
                  </a:lnTo>
                  <a:lnTo>
                    <a:pt x="2992" y="3342"/>
                  </a:lnTo>
                  <a:lnTo>
                    <a:pt x="2992" y="3397"/>
                  </a:lnTo>
                  <a:close/>
                  <a:moveTo>
                    <a:pt x="2942" y="3524"/>
                  </a:moveTo>
                  <a:lnTo>
                    <a:pt x="2801" y="3524"/>
                  </a:lnTo>
                  <a:lnTo>
                    <a:pt x="2801" y="3432"/>
                  </a:lnTo>
                  <a:lnTo>
                    <a:pt x="2942" y="3432"/>
                  </a:lnTo>
                  <a:lnTo>
                    <a:pt x="2942" y="3524"/>
                  </a:lnTo>
                  <a:close/>
                  <a:moveTo>
                    <a:pt x="3382" y="3432"/>
                  </a:moveTo>
                  <a:lnTo>
                    <a:pt x="3382" y="3524"/>
                  </a:lnTo>
                  <a:lnTo>
                    <a:pt x="2975" y="3524"/>
                  </a:lnTo>
                  <a:lnTo>
                    <a:pt x="2975" y="3432"/>
                  </a:lnTo>
                  <a:lnTo>
                    <a:pt x="3025" y="3432"/>
                  </a:lnTo>
                  <a:lnTo>
                    <a:pt x="3025" y="3342"/>
                  </a:lnTo>
                  <a:lnTo>
                    <a:pt x="3332" y="3342"/>
                  </a:lnTo>
                  <a:lnTo>
                    <a:pt x="3332" y="3432"/>
                  </a:lnTo>
                  <a:lnTo>
                    <a:pt x="3382" y="3432"/>
                  </a:lnTo>
                  <a:close/>
                  <a:moveTo>
                    <a:pt x="3607" y="3397"/>
                  </a:moveTo>
                  <a:lnTo>
                    <a:pt x="3590" y="3397"/>
                  </a:lnTo>
                  <a:lnTo>
                    <a:pt x="3382" y="3397"/>
                  </a:lnTo>
                  <a:lnTo>
                    <a:pt x="3365" y="3397"/>
                  </a:lnTo>
                  <a:lnTo>
                    <a:pt x="3365" y="3342"/>
                  </a:lnTo>
                  <a:lnTo>
                    <a:pt x="3607" y="3342"/>
                  </a:lnTo>
                  <a:lnTo>
                    <a:pt x="3607" y="3397"/>
                  </a:lnTo>
                  <a:close/>
                  <a:moveTo>
                    <a:pt x="3556" y="3524"/>
                  </a:moveTo>
                  <a:lnTo>
                    <a:pt x="3415" y="3524"/>
                  </a:lnTo>
                  <a:lnTo>
                    <a:pt x="3415" y="3432"/>
                  </a:lnTo>
                  <a:lnTo>
                    <a:pt x="3556" y="3432"/>
                  </a:lnTo>
                  <a:lnTo>
                    <a:pt x="3556" y="3524"/>
                  </a:lnTo>
                  <a:close/>
                  <a:moveTo>
                    <a:pt x="3997" y="3432"/>
                  </a:moveTo>
                  <a:lnTo>
                    <a:pt x="3997" y="3524"/>
                  </a:lnTo>
                  <a:lnTo>
                    <a:pt x="3590" y="3524"/>
                  </a:lnTo>
                  <a:lnTo>
                    <a:pt x="3590" y="3432"/>
                  </a:lnTo>
                  <a:lnTo>
                    <a:pt x="3640" y="3432"/>
                  </a:lnTo>
                  <a:lnTo>
                    <a:pt x="3640" y="3342"/>
                  </a:lnTo>
                  <a:lnTo>
                    <a:pt x="3947" y="3342"/>
                  </a:lnTo>
                  <a:lnTo>
                    <a:pt x="3947" y="3432"/>
                  </a:lnTo>
                  <a:lnTo>
                    <a:pt x="3997" y="3432"/>
                  </a:lnTo>
                  <a:close/>
                  <a:moveTo>
                    <a:pt x="4222" y="3397"/>
                  </a:moveTo>
                  <a:lnTo>
                    <a:pt x="4204" y="3397"/>
                  </a:lnTo>
                  <a:lnTo>
                    <a:pt x="3997" y="3397"/>
                  </a:lnTo>
                  <a:lnTo>
                    <a:pt x="3980" y="3397"/>
                  </a:lnTo>
                  <a:lnTo>
                    <a:pt x="3980" y="3342"/>
                  </a:lnTo>
                  <a:lnTo>
                    <a:pt x="4222" y="3342"/>
                  </a:lnTo>
                  <a:lnTo>
                    <a:pt x="4222" y="3397"/>
                  </a:lnTo>
                  <a:close/>
                  <a:moveTo>
                    <a:pt x="4171" y="3524"/>
                  </a:moveTo>
                  <a:lnTo>
                    <a:pt x="4030" y="3524"/>
                  </a:lnTo>
                  <a:lnTo>
                    <a:pt x="4030" y="3432"/>
                  </a:lnTo>
                  <a:lnTo>
                    <a:pt x="4171" y="3432"/>
                  </a:lnTo>
                  <a:lnTo>
                    <a:pt x="4171" y="3524"/>
                  </a:lnTo>
                  <a:close/>
                  <a:moveTo>
                    <a:pt x="4612" y="3432"/>
                  </a:moveTo>
                  <a:lnTo>
                    <a:pt x="4612" y="3524"/>
                  </a:lnTo>
                  <a:lnTo>
                    <a:pt x="4204" y="3524"/>
                  </a:lnTo>
                  <a:lnTo>
                    <a:pt x="4204" y="3432"/>
                  </a:lnTo>
                  <a:lnTo>
                    <a:pt x="4255" y="3432"/>
                  </a:lnTo>
                  <a:lnTo>
                    <a:pt x="4255" y="3342"/>
                  </a:lnTo>
                  <a:lnTo>
                    <a:pt x="4562" y="3342"/>
                  </a:lnTo>
                  <a:lnTo>
                    <a:pt x="4562" y="3432"/>
                  </a:lnTo>
                  <a:lnTo>
                    <a:pt x="4612" y="3432"/>
                  </a:lnTo>
                  <a:close/>
                  <a:moveTo>
                    <a:pt x="4836" y="3397"/>
                  </a:moveTo>
                  <a:lnTo>
                    <a:pt x="4819" y="3397"/>
                  </a:lnTo>
                  <a:lnTo>
                    <a:pt x="4612" y="3397"/>
                  </a:lnTo>
                  <a:lnTo>
                    <a:pt x="4595" y="3397"/>
                  </a:lnTo>
                  <a:lnTo>
                    <a:pt x="4595" y="3342"/>
                  </a:lnTo>
                  <a:lnTo>
                    <a:pt x="4836" y="3342"/>
                  </a:lnTo>
                  <a:lnTo>
                    <a:pt x="4836" y="3397"/>
                  </a:lnTo>
                  <a:close/>
                  <a:moveTo>
                    <a:pt x="4786" y="3524"/>
                  </a:moveTo>
                  <a:lnTo>
                    <a:pt x="4645" y="3524"/>
                  </a:lnTo>
                  <a:lnTo>
                    <a:pt x="4645" y="3432"/>
                  </a:lnTo>
                  <a:lnTo>
                    <a:pt x="4786" y="3432"/>
                  </a:lnTo>
                  <a:lnTo>
                    <a:pt x="4786" y="3524"/>
                  </a:lnTo>
                  <a:close/>
                  <a:moveTo>
                    <a:pt x="5227" y="3432"/>
                  </a:moveTo>
                  <a:lnTo>
                    <a:pt x="5227" y="3524"/>
                  </a:lnTo>
                  <a:lnTo>
                    <a:pt x="4819" y="3524"/>
                  </a:lnTo>
                  <a:lnTo>
                    <a:pt x="4819" y="3432"/>
                  </a:lnTo>
                  <a:lnTo>
                    <a:pt x="4869" y="3432"/>
                  </a:lnTo>
                  <a:lnTo>
                    <a:pt x="4869" y="3342"/>
                  </a:lnTo>
                  <a:lnTo>
                    <a:pt x="5176" y="3342"/>
                  </a:lnTo>
                  <a:lnTo>
                    <a:pt x="5176" y="3432"/>
                  </a:lnTo>
                  <a:lnTo>
                    <a:pt x="5227" y="3432"/>
                  </a:lnTo>
                  <a:close/>
                  <a:moveTo>
                    <a:pt x="5451" y="3397"/>
                  </a:moveTo>
                  <a:lnTo>
                    <a:pt x="5434" y="3397"/>
                  </a:lnTo>
                  <a:lnTo>
                    <a:pt x="5227" y="3397"/>
                  </a:lnTo>
                  <a:lnTo>
                    <a:pt x="5209" y="3397"/>
                  </a:lnTo>
                  <a:lnTo>
                    <a:pt x="5209" y="3342"/>
                  </a:lnTo>
                  <a:lnTo>
                    <a:pt x="5451" y="3342"/>
                  </a:lnTo>
                  <a:lnTo>
                    <a:pt x="5451" y="3397"/>
                  </a:lnTo>
                  <a:close/>
                  <a:moveTo>
                    <a:pt x="5401" y="3524"/>
                  </a:moveTo>
                  <a:lnTo>
                    <a:pt x="5260" y="3524"/>
                  </a:lnTo>
                  <a:lnTo>
                    <a:pt x="5260" y="3432"/>
                  </a:lnTo>
                  <a:lnTo>
                    <a:pt x="5401" y="3432"/>
                  </a:lnTo>
                  <a:lnTo>
                    <a:pt x="5401" y="3524"/>
                  </a:lnTo>
                  <a:close/>
                  <a:moveTo>
                    <a:pt x="5841" y="3432"/>
                  </a:moveTo>
                  <a:lnTo>
                    <a:pt x="5841" y="3524"/>
                  </a:lnTo>
                  <a:lnTo>
                    <a:pt x="5434" y="3524"/>
                  </a:lnTo>
                  <a:lnTo>
                    <a:pt x="5434" y="3432"/>
                  </a:lnTo>
                  <a:lnTo>
                    <a:pt x="5484" y="3432"/>
                  </a:lnTo>
                  <a:lnTo>
                    <a:pt x="5484" y="3342"/>
                  </a:lnTo>
                  <a:lnTo>
                    <a:pt x="5791" y="3342"/>
                  </a:lnTo>
                  <a:lnTo>
                    <a:pt x="5791" y="3432"/>
                  </a:lnTo>
                  <a:lnTo>
                    <a:pt x="5841" y="3432"/>
                  </a:lnTo>
                  <a:close/>
                  <a:moveTo>
                    <a:pt x="6066" y="3397"/>
                  </a:moveTo>
                  <a:lnTo>
                    <a:pt x="6049" y="3397"/>
                  </a:lnTo>
                  <a:lnTo>
                    <a:pt x="5841" y="3397"/>
                  </a:lnTo>
                  <a:lnTo>
                    <a:pt x="5824" y="3397"/>
                  </a:lnTo>
                  <a:lnTo>
                    <a:pt x="5824" y="3342"/>
                  </a:lnTo>
                  <a:lnTo>
                    <a:pt x="6066" y="3342"/>
                  </a:lnTo>
                  <a:lnTo>
                    <a:pt x="6066" y="3397"/>
                  </a:lnTo>
                  <a:close/>
                  <a:moveTo>
                    <a:pt x="6016" y="3524"/>
                  </a:moveTo>
                  <a:lnTo>
                    <a:pt x="5874" y="3524"/>
                  </a:lnTo>
                  <a:lnTo>
                    <a:pt x="5874" y="3432"/>
                  </a:lnTo>
                  <a:lnTo>
                    <a:pt x="6016" y="3432"/>
                  </a:lnTo>
                  <a:lnTo>
                    <a:pt x="6016" y="3524"/>
                  </a:lnTo>
                  <a:close/>
                  <a:moveTo>
                    <a:pt x="6456" y="3432"/>
                  </a:moveTo>
                  <a:lnTo>
                    <a:pt x="6456" y="3524"/>
                  </a:lnTo>
                  <a:lnTo>
                    <a:pt x="6049" y="3524"/>
                  </a:lnTo>
                  <a:lnTo>
                    <a:pt x="6049" y="3432"/>
                  </a:lnTo>
                  <a:lnTo>
                    <a:pt x="6099" y="3432"/>
                  </a:lnTo>
                  <a:lnTo>
                    <a:pt x="6099" y="3342"/>
                  </a:lnTo>
                  <a:lnTo>
                    <a:pt x="6406" y="3342"/>
                  </a:lnTo>
                  <a:lnTo>
                    <a:pt x="6406" y="3432"/>
                  </a:lnTo>
                  <a:lnTo>
                    <a:pt x="6456" y="3432"/>
                  </a:lnTo>
                  <a:close/>
                  <a:moveTo>
                    <a:pt x="6681" y="3397"/>
                  </a:moveTo>
                  <a:lnTo>
                    <a:pt x="6663" y="3397"/>
                  </a:lnTo>
                  <a:lnTo>
                    <a:pt x="6456" y="3397"/>
                  </a:lnTo>
                  <a:lnTo>
                    <a:pt x="6439" y="3397"/>
                  </a:lnTo>
                  <a:lnTo>
                    <a:pt x="6439" y="3342"/>
                  </a:lnTo>
                  <a:lnTo>
                    <a:pt x="6681" y="3342"/>
                  </a:lnTo>
                  <a:lnTo>
                    <a:pt x="6681" y="3397"/>
                  </a:lnTo>
                  <a:close/>
                  <a:moveTo>
                    <a:pt x="6630" y="3524"/>
                  </a:moveTo>
                  <a:lnTo>
                    <a:pt x="6489" y="3524"/>
                  </a:lnTo>
                  <a:lnTo>
                    <a:pt x="6489" y="3432"/>
                  </a:lnTo>
                  <a:lnTo>
                    <a:pt x="6630" y="3432"/>
                  </a:lnTo>
                  <a:lnTo>
                    <a:pt x="6630" y="3524"/>
                  </a:lnTo>
                  <a:close/>
                  <a:moveTo>
                    <a:pt x="7071" y="3432"/>
                  </a:moveTo>
                  <a:lnTo>
                    <a:pt x="7071" y="3524"/>
                  </a:lnTo>
                  <a:lnTo>
                    <a:pt x="6663" y="3524"/>
                  </a:lnTo>
                  <a:lnTo>
                    <a:pt x="6663" y="3432"/>
                  </a:lnTo>
                  <a:lnTo>
                    <a:pt x="6714" y="3432"/>
                  </a:lnTo>
                  <a:lnTo>
                    <a:pt x="6714" y="3342"/>
                  </a:lnTo>
                  <a:lnTo>
                    <a:pt x="7021" y="3342"/>
                  </a:lnTo>
                  <a:lnTo>
                    <a:pt x="7021" y="3432"/>
                  </a:lnTo>
                  <a:lnTo>
                    <a:pt x="7071" y="3432"/>
                  </a:lnTo>
                  <a:close/>
                  <a:moveTo>
                    <a:pt x="7295" y="3397"/>
                  </a:moveTo>
                  <a:lnTo>
                    <a:pt x="7278" y="3397"/>
                  </a:lnTo>
                  <a:lnTo>
                    <a:pt x="7071" y="3397"/>
                  </a:lnTo>
                  <a:lnTo>
                    <a:pt x="7054" y="3397"/>
                  </a:lnTo>
                  <a:lnTo>
                    <a:pt x="7054" y="3342"/>
                  </a:lnTo>
                  <a:lnTo>
                    <a:pt x="7295" y="3342"/>
                  </a:lnTo>
                  <a:lnTo>
                    <a:pt x="7295" y="3397"/>
                  </a:lnTo>
                  <a:close/>
                  <a:moveTo>
                    <a:pt x="7245" y="3524"/>
                  </a:moveTo>
                  <a:lnTo>
                    <a:pt x="7104" y="3524"/>
                  </a:lnTo>
                  <a:lnTo>
                    <a:pt x="7104" y="3432"/>
                  </a:lnTo>
                  <a:lnTo>
                    <a:pt x="7245" y="3432"/>
                  </a:lnTo>
                  <a:lnTo>
                    <a:pt x="7245" y="3524"/>
                  </a:lnTo>
                  <a:close/>
                  <a:moveTo>
                    <a:pt x="7686" y="3432"/>
                  </a:moveTo>
                  <a:lnTo>
                    <a:pt x="7686" y="3524"/>
                  </a:lnTo>
                  <a:lnTo>
                    <a:pt x="7278" y="3524"/>
                  </a:lnTo>
                  <a:lnTo>
                    <a:pt x="7278" y="3432"/>
                  </a:lnTo>
                  <a:lnTo>
                    <a:pt x="7328" y="3432"/>
                  </a:lnTo>
                  <a:lnTo>
                    <a:pt x="7328" y="3342"/>
                  </a:lnTo>
                  <a:lnTo>
                    <a:pt x="7635" y="3342"/>
                  </a:lnTo>
                  <a:lnTo>
                    <a:pt x="7635" y="3432"/>
                  </a:lnTo>
                  <a:lnTo>
                    <a:pt x="7686" y="3432"/>
                  </a:lnTo>
                  <a:close/>
                  <a:moveTo>
                    <a:pt x="7910" y="3397"/>
                  </a:moveTo>
                  <a:lnTo>
                    <a:pt x="7893" y="3397"/>
                  </a:lnTo>
                  <a:lnTo>
                    <a:pt x="7686" y="3397"/>
                  </a:lnTo>
                  <a:lnTo>
                    <a:pt x="7668" y="3397"/>
                  </a:lnTo>
                  <a:lnTo>
                    <a:pt x="7668" y="3342"/>
                  </a:lnTo>
                  <a:lnTo>
                    <a:pt x="7910" y="3342"/>
                  </a:lnTo>
                  <a:lnTo>
                    <a:pt x="7910" y="3397"/>
                  </a:lnTo>
                  <a:close/>
                  <a:moveTo>
                    <a:pt x="7860" y="3524"/>
                  </a:moveTo>
                  <a:lnTo>
                    <a:pt x="7719" y="3524"/>
                  </a:lnTo>
                  <a:lnTo>
                    <a:pt x="7719" y="3432"/>
                  </a:lnTo>
                  <a:lnTo>
                    <a:pt x="7860" y="3432"/>
                  </a:lnTo>
                  <a:lnTo>
                    <a:pt x="7860" y="3524"/>
                  </a:lnTo>
                  <a:close/>
                  <a:moveTo>
                    <a:pt x="8300" y="3432"/>
                  </a:moveTo>
                  <a:lnTo>
                    <a:pt x="8300" y="3524"/>
                  </a:lnTo>
                  <a:lnTo>
                    <a:pt x="7893" y="3524"/>
                  </a:lnTo>
                  <a:lnTo>
                    <a:pt x="7893" y="3432"/>
                  </a:lnTo>
                  <a:lnTo>
                    <a:pt x="7943" y="3432"/>
                  </a:lnTo>
                  <a:lnTo>
                    <a:pt x="7943" y="3342"/>
                  </a:lnTo>
                  <a:lnTo>
                    <a:pt x="8250" y="3342"/>
                  </a:lnTo>
                  <a:lnTo>
                    <a:pt x="8250" y="3432"/>
                  </a:lnTo>
                  <a:lnTo>
                    <a:pt x="8300" y="3432"/>
                  </a:lnTo>
                  <a:close/>
                  <a:moveTo>
                    <a:pt x="8525" y="3397"/>
                  </a:moveTo>
                  <a:lnTo>
                    <a:pt x="8508" y="3397"/>
                  </a:lnTo>
                  <a:lnTo>
                    <a:pt x="8300" y="3397"/>
                  </a:lnTo>
                  <a:lnTo>
                    <a:pt x="8283" y="3397"/>
                  </a:lnTo>
                  <a:lnTo>
                    <a:pt x="8283" y="3342"/>
                  </a:lnTo>
                  <a:lnTo>
                    <a:pt x="8525" y="3342"/>
                  </a:lnTo>
                  <a:lnTo>
                    <a:pt x="8525" y="3397"/>
                  </a:lnTo>
                  <a:close/>
                  <a:moveTo>
                    <a:pt x="8475" y="3524"/>
                  </a:moveTo>
                  <a:lnTo>
                    <a:pt x="8333" y="3524"/>
                  </a:lnTo>
                  <a:lnTo>
                    <a:pt x="8333" y="3432"/>
                  </a:lnTo>
                  <a:lnTo>
                    <a:pt x="8475" y="3432"/>
                  </a:lnTo>
                  <a:lnTo>
                    <a:pt x="8475" y="3524"/>
                  </a:lnTo>
                  <a:close/>
                  <a:moveTo>
                    <a:pt x="8915" y="3432"/>
                  </a:moveTo>
                  <a:lnTo>
                    <a:pt x="8915" y="3524"/>
                  </a:lnTo>
                  <a:lnTo>
                    <a:pt x="8508" y="3524"/>
                  </a:lnTo>
                  <a:lnTo>
                    <a:pt x="8508" y="3432"/>
                  </a:lnTo>
                  <a:lnTo>
                    <a:pt x="8558" y="3432"/>
                  </a:lnTo>
                  <a:lnTo>
                    <a:pt x="8558" y="3342"/>
                  </a:lnTo>
                  <a:lnTo>
                    <a:pt x="8865" y="3342"/>
                  </a:lnTo>
                  <a:lnTo>
                    <a:pt x="8865" y="3432"/>
                  </a:lnTo>
                  <a:lnTo>
                    <a:pt x="8915" y="3432"/>
                  </a:lnTo>
                  <a:close/>
                  <a:moveTo>
                    <a:pt x="9140" y="3397"/>
                  </a:moveTo>
                  <a:lnTo>
                    <a:pt x="9122" y="3397"/>
                  </a:lnTo>
                  <a:lnTo>
                    <a:pt x="8915" y="3397"/>
                  </a:lnTo>
                  <a:lnTo>
                    <a:pt x="8898" y="3397"/>
                  </a:lnTo>
                  <a:lnTo>
                    <a:pt x="8898" y="3342"/>
                  </a:lnTo>
                  <a:lnTo>
                    <a:pt x="9140" y="3342"/>
                  </a:lnTo>
                  <a:lnTo>
                    <a:pt x="9140" y="3397"/>
                  </a:lnTo>
                  <a:close/>
                  <a:moveTo>
                    <a:pt x="9089" y="3524"/>
                  </a:moveTo>
                  <a:lnTo>
                    <a:pt x="8948" y="3524"/>
                  </a:lnTo>
                  <a:lnTo>
                    <a:pt x="8948" y="3432"/>
                  </a:lnTo>
                  <a:lnTo>
                    <a:pt x="9089" y="3432"/>
                  </a:lnTo>
                  <a:lnTo>
                    <a:pt x="9089" y="3524"/>
                  </a:lnTo>
                  <a:close/>
                  <a:moveTo>
                    <a:pt x="9530" y="3432"/>
                  </a:moveTo>
                  <a:lnTo>
                    <a:pt x="9530" y="3524"/>
                  </a:lnTo>
                  <a:lnTo>
                    <a:pt x="9122" y="3524"/>
                  </a:lnTo>
                  <a:lnTo>
                    <a:pt x="9122" y="3432"/>
                  </a:lnTo>
                  <a:lnTo>
                    <a:pt x="9173" y="3432"/>
                  </a:lnTo>
                  <a:lnTo>
                    <a:pt x="9173" y="3342"/>
                  </a:lnTo>
                  <a:lnTo>
                    <a:pt x="9480" y="3342"/>
                  </a:lnTo>
                  <a:lnTo>
                    <a:pt x="9480" y="3432"/>
                  </a:lnTo>
                  <a:lnTo>
                    <a:pt x="9530" y="3432"/>
                  </a:lnTo>
                  <a:close/>
                  <a:moveTo>
                    <a:pt x="9754" y="3397"/>
                  </a:moveTo>
                  <a:lnTo>
                    <a:pt x="9737" y="3397"/>
                  </a:lnTo>
                  <a:lnTo>
                    <a:pt x="9530" y="3397"/>
                  </a:lnTo>
                  <a:lnTo>
                    <a:pt x="9513" y="3397"/>
                  </a:lnTo>
                  <a:lnTo>
                    <a:pt x="9513" y="3342"/>
                  </a:lnTo>
                  <a:lnTo>
                    <a:pt x="9754" y="3342"/>
                  </a:lnTo>
                  <a:lnTo>
                    <a:pt x="9754" y="3397"/>
                  </a:lnTo>
                  <a:close/>
                  <a:moveTo>
                    <a:pt x="9704" y="3524"/>
                  </a:moveTo>
                  <a:lnTo>
                    <a:pt x="9563" y="3524"/>
                  </a:lnTo>
                  <a:lnTo>
                    <a:pt x="9563" y="3432"/>
                  </a:lnTo>
                  <a:lnTo>
                    <a:pt x="9704" y="3432"/>
                  </a:lnTo>
                  <a:lnTo>
                    <a:pt x="9704" y="3524"/>
                  </a:lnTo>
                  <a:close/>
                  <a:moveTo>
                    <a:pt x="10145" y="3432"/>
                  </a:moveTo>
                  <a:lnTo>
                    <a:pt x="10145" y="3524"/>
                  </a:lnTo>
                  <a:lnTo>
                    <a:pt x="9737" y="3524"/>
                  </a:lnTo>
                  <a:lnTo>
                    <a:pt x="9737" y="3432"/>
                  </a:lnTo>
                  <a:lnTo>
                    <a:pt x="9787" y="3432"/>
                  </a:lnTo>
                  <a:lnTo>
                    <a:pt x="9787" y="3342"/>
                  </a:lnTo>
                  <a:lnTo>
                    <a:pt x="10094" y="3342"/>
                  </a:lnTo>
                  <a:lnTo>
                    <a:pt x="10094" y="3432"/>
                  </a:lnTo>
                  <a:lnTo>
                    <a:pt x="10145" y="3432"/>
                  </a:lnTo>
                  <a:close/>
                  <a:moveTo>
                    <a:pt x="10369" y="3397"/>
                  </a:moveTo>
                  <a:lnTo>
                    <a:pt x="10352" y="3397"/>
                  </a:lnTo>
                  <a:lnTo>
                    <a:pt x="10145" y="3397"/>
                  </a:lnTo>
                  <a:lnTo>
                    <a:pt x="10127" y="3397"/>
                  </a:lnTo>
                  <a:lnTo>
                    <a:pt x="10127" y="3342"/>
                  </a:lnTo>
                  <a:lnTo>
                    <a:pt x="10369" y="3342"/>
                  </a:lnTo>
                  <a:lnTo>
                    <a:pt x="10369" y="3397"/>
                  </a:lnTo>
                  <a:close/>
                  <a:moveTo>
                    <a:pt x="10319" y="3524"/>
                  </a:moveTo>
                  <a:lnTo>
                    <a:pt x="10178" y="3524"/>
                  </a:lnTo>
                  <a:lnTo>
                    <a:pt x="10178" y="3432"/>
                  </a:lnTo>
                  <a:lnTo>
                    <a:pt x="10319" y="3432"/>
                  </a:lnTo>
                  <a:lnTo>
                    <a:pt x="10319" y="3524"/>
                  </a:lnTo>
                  <a:close/>
                  <a:moveTo>
                    <a:pt x="10759" y="3432"/>
                  </a:moveTo>
                  <a:lnTo>
                    <a:pt x="10759" y="3524"/>
                  </a:lnTo>
                  <a:lnTo>
                    <a:pt x="10352" y="3524"/>
                  </a:lnTo>
                  <a:lnTo>
                    <a:pt x="10352" y="3432"/>
                  </a:lnTo>
                  <a:lnTo>
                    <a:pt x="10402" y="3432"/>
                  </a:lnTo>
                  <a:lnTo>
                    <a:pt x="10402" y="3342"/>
                  </a:lnTo>
                  <a:lnTo>
                    <a:pt x="10709" y="3342"/>
                  </a:lnTo>
                  <a:lnTo>
                    <a:pt x="10709" y="3432"/>
                  </a:lnTo>
                  <a:lnTo>
                    <a:pt x="10759" y="3432"/>
                  </a:lnTo>
                  <a:close/>
                  <a:moveTo>
                    <a:pt x="10984" y="3397"/>
                  </a:moveTo>
                  <a:lnTo>
                    <a:pt x="10967" y="3397"/>
                  </a:lnTo>
                  <a:lnTo>
                    <a:pt x="10759" y="3397"/>
                  </a:lnTo>
                  <a:lnTo>
                    <a:pt x="10742" y="3397"/>
                  </a:lnTo>
                  <a:lnTo>
                    <a:pt x="10742" y="3342"/>
                  </a:lnTo>
                  <a:lnTo>
                    <a:pt x="10984" y="3342"/>
                  </a:lnTo>
                  <a:lnTo>
                    <a:pt x="10984" y="3397"/>
                  </a:lnTo>
                  <a:close/>
                  <a:moveTo>
                    <a:pt x="10934" y="3524"/>
                  </a:moveTo>
                  <a:lnTo>
                    <a:pt x="10792" y="3524"/>
                  </a:lnTo>
                  <a:lnTo>
                    <a:pt x="10792" y="3432"/>
                  </a:lnTo>
                  <a:lnTo>
                    <a:pt x="10934" y="3432"/>
                  </a:lnTo>
                  <a:lnTo>
                    <a:pt x="10934" y="3524"/>
                  </a:lnTo>
                  <a:close/>
                  <a:moveTo>
                    <a:pt x="1181" y="3342"/>
                  </a:moveTo>
                  <a:lnTo>
                    <a:pt x="1488" y="3342"/>
                  </a:lnTo>
                  <a:lnTo>
                    <a:pt x="1488" y="3432"/>
                  </a:lnTo>
                  <a:lnTo>
                    <a:pt x="1538" y="3432"/>
                  </a:lnTo>
                  <a:lnTo>
                    <a:pt x="1538" y="3524"/>
                  </a:lnTo>
                  <a:lnTo>
                    <a:pt x="1130" y="3524"/>
                  </a:lnTo>
                  <a:lnTo>
                    <a:pt x="1130" y="3432"/>
                  </a:lnTo>
                  <a:lnTo>
                    <a:pt x="1181" y="3432"/>
                  </a:lnTo>
                  <a:lnTo>
                    <a:pt x="1181" y="3342"/>
                  </a:lnTo>
                  <a:close/>
                  <a:moveTo>
                    <a:pt x="906" y="3342"/>
                  </a:moveTo>
                  <a:lnTo>
                    <a:pt x="1148" y="3342"/>
                  </a:lnTo>
                  <a:lnTo>
                    <a:pt x="1148" y="3397"/>
                  </a:lnTo>
                  <a:lnTo>
                    <a:pt x="1130" y="3397"/>
                  </a:lnTo>
                  <a:lnTo>
                    <a:pt x="923" y="3397"/>
                  </a:lnTo>
                  <a:lnTo>
                    <a:pt x="906" y="3397"/>
                  </a:lnTo>
                  <a:lnTo>
                    <a:pt x="906" y="334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Arial"/>
                <a:ea typeface="+mn-ea"/>
                <a:cs typeface="+mn-cs"/>
              </a:endParaRPr>
            </a:p>
          </p:txBody>
        </p:sp>
      </p:grpSp>
      <p:pic>
        <p:nvPicPr>
          <p:cNvPr id="18" name="Kuva 1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38146" y="481014"/>
            <a:ext cx="2690855" cy="623361"/>
          </a:xfrm>
          <a:prstGeom prst="rect">
            <a:avLst/>
          </a:prstGeom>
        </p:spPr>
      </p:pic>
    </p:spTree>
    <p:extLst>
      <p:ext uri="{BB962C8B-B14F-4D97-AF65-F5344CB8AC3E}">
        <p14:creationId xmlns:p14="http://schemas.microsoft.com/office/powerpoint/2010/main" val="83857702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Otsikko ja sisältö">
    <p:spTree>
      <p:nvGrpSpPr>
        <p:cNvPr id="1" name=""/>
        <p:cNvGrpSpPr/>
        <p:nvPr/>
      </p:nvGrpSpPr>
      <p:grpSpPr>
        <a:xfrm>
          <a:off x="0" y="0"/>
          <a:ext cx="0" cy="0"/>
          <a:chOff x="0" y="0"/>
          <a:chExt cx="0" cy="0"/>
        </a:xfrm>
      </p:grpSpPr>
      <p:sp>
        <p:nvSpPr>
          <p:cNvPr id="3" name="Sisällön paikkamerkki 2"/>
          <p:cNvSpPr>
            <a:spLocks noGrp="1"/>
          </p:cNvSpPr>
          <p:nvPr>
            <p:ph idx="1"/>
          </p:nvPr>
        </p:nvSpPr>
        <p:spPr/>
        <p:txBody>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endParaRPr lang="fi-FI" dirty="0"/>
          </a:p>
        </p:txBody>
      </p:sp>
      <p:sp>
        <p:nvSpPr>
          <p:cNvPr id="8" name="Otsikko 7"/>
          <p:cNvSpPr>
            <a:spLocks noGrp="1"/>
          </p:cNvSpPr>
          <p:nvPr>
            <p:ph type="title"/>
          </p:nvPr>
        </p:nvSpPr>
        <p:spPr/>
        <p:txBody>
          <a:bodyPr/>
          <a:lstStyle/>
          <a:p>
            <a:r>
              <a:rPr lang="fi-FI"/>
              <a:t>Muokkaa perustyyl. napsautt.</a:t>
            </a:r>
            <a:endParaRPr lang="fi-FI" dirty="0"/>
          </a:p>
        </p:txBody>
      </p:sp>
      <p:sp>
        <p:nvSpPr>
          <p:cNvPr id="2" name="Päivämäärän paikkamerkki 1"/>
          <p:cNvSpPr>
            <a:spLocks noGrp="1"/>
          </p:cNvSpPr>
          <p:nvPr>
            <p:ph type="dt" sz="half" idx="10"/>
          </p:nvPr>
        </p:nvSpPr>
        <p:spPr/>
        <p:txBody>
          <a:bodyPr/>
          <a:lstStyle/>
          <a:p>
            <a:endParaRPr lang="fi-FI" dirty="0"/>
          </a:p>
        </p:txBody>
      </p:sp>
      <p:sp>
        <p:nvSpPr>
          <p:cNvPr id="7" name="Alatunnisteen paikkamerkki 6"/>
          <p:cNvSpPr>
            <a:spLocks noGrp="1"/>
          </p:cNvSpPr>
          <p:nvPr>
            <p:ph type="ftr" sz="quarter" idx="11"/>
          </p:nvPr>
        </p:nvSpPr>
        <p:spPr/>
        <p:txBody>
          <a:bodyPr/>
          <a:lstStyle/>
          <a:p>
            <a:endParaRPr lang="fi-FI" dirty="0"/>
          </a:p>
        </p:txBody>
      </p:sp>
      <p:sp>
        <p:nvSpPr>
          <p:cNvPr id="9" name="Dian numeron paikkamerkki 8"/>
          <p:cNvSpPr>
            <a:spLocks noGrp="1"/>
          </p:cNvSpPr>
          <p:nvPr>
            <p:ph type="sldNum" sz="quarter" idx="12"/>
          </p:nvPr>
        </p:nvSpPr>
        <p:spPr/>
        <p:txBody>
          <a:bodyPr/>
          <a:lstStyle/>
          <a:p>
            <a:fld id="{1EA1DD0D-7089-48C5-B116-A19F892CF1D9}" type="slidenum">
              <a:rPr lang="fi-FI" smtClean="0"/>
              <a:pPr/>
              <a:t>‹#›</a:t>
            </a:fld>
            <a:endParaRPr lang="fi-FI"/>
          </a:p>
        </p:txBody>
      </p:sp>
    </p:spTree>
    <p:extLst>
      <p:ext uri="{BB962C8B-B14F-4D97-AF65-F5344CB8AC3E}">
        <p14:creationId xmlns:p14="http://schemas.microsoft.com/office/powerpoint/2010/main" val="15637866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cSld name="Kaksi sisältökohdetta">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Sisällön paikkamerkki 2"/>
          <p:cNvSpPr>
            <a:spLocks noGrp="1"/>
          </p:cNvSpPr>
          <p:nvPr>
            <p:ph sz="half" idx="1"/>
          </p:nvPr>
        </p:nvSpPr>
        <p:spPr>
          <a:xfrm>
            <a:off x="811200" y="1699201"/>
            <a:ext cx="5188789" cy="4466104"/>
          </a:xfrm>
        </p:spPr>
        <p:txBody>
          <a:bodyPr/>
          <a:lstStyle>
            <a:lvl1pPr marL="268288" indent="-268288">
              <a:defRPr sz="2400"/>
            </a:lvl1pPr>
            <a:lvl2pPr>
              <a:defRPr sz="2000"/>
            </a:lvl2pPr>
            <a:lvl3pPr>
              <a:defRPr sz="1600"/>
            </a:lvl3pPr>
            <a:lvl4pPr>
              <a:defRPr sz="1600"/>
            </a:lvl4pPr>
            <a:lvl5pPr>
              <a:defRPr sz="1600"/>
            </a:lvl5pPr>
            <a:lvl6pPr>
              <a:defRPr sz="1800"/>
            </a:lvl6pPr>
            <a:lvl7pPr>
              <a:defRPr sz="1800"/>
            </a:lvl7pPr>
            <a:lvl8pPr>
              <a:defRPr sz="1800"/>
            </a:lvl8pPr>
            <a:lvl9pPr>
              <a:defRPr sz="1800"/>
            </a:lvl9p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endParaRPr lang="fi-FI" dirty="0"/>
          </a:p>
        </p:txBody>
      </p:sp>
      <p:sp>
        <p:nvSpPr>
          <p:cNvPr id="4" name="Sisällön paikkamerkki 3"/>
          <p:cNvSpPr>
            <a:spLocks noGrp="1"/>
          </p:cNvSpPr>
          <p:nvPr>
            <p:ph sz="half" idx="2"/>
          </p:nvPr>
        </p:nvSpPr>
        <p:spPr>
          <a:xfrm>
            <a:off x="6197600" y="1699201"/>
            <a:ext cx="5384800" cy="4466104"/>
          </a:xfrm>
        </p:spPr>
        <p:txBody>
          <a:bodyPr/>
          <a:lstStyle>
            <a:lvl1pPr marL="268288" indent="-268288">
              <a:defRPr sz="2400"/>
            </a:lvl1pPr>
            <a:lvl2pPr>
              <a:defRPr sz="2000"/>
            </a:lvl2pPr>
            <a:lvl3pPr>
              <a:defRPr sz="1600"/>
            </a:lvl3pPr>
            <a:lvl4pPr>
              <a:defRPr sz="1600"/>
            </a:lvl4pPr>
            <a:lvl5pPr>
              <a:defRPr sz="1600"/>
            </a:lvl5pPr>
            <a:lvl6pPr>
              <a:defRPr sz="1800"/>
            </a:lvl6pPr>
            <a:lvl7pPr>
              <a:defRPr sz="1800"/>
            </a:lvl7pPr>
            <a:lvl8pPr>
              <a:defRPr sz="1800"/>
            </a:lvl8pPr>
            <a:lvl9pPr>
              <a:defRPr sz="1800"/>
            </a:lvl9p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endParaRPr lang="fi-FI" dirty="0"/>
          </a:p>
        </p:txBody>
      </p:sp>
      <p:sp>
        <p:nvSpPr>
          <p:cNvPr id="8" name="Päivämäärän paikkamerkki 7"/>
          <p:cNvSpPr>
            <a:spLocks noGrp="1"/>
          </p:cNvSpPr>
          <p:nvPr>
            <p:ph type="dt" sz="half" idx="10"/>
          </p:nvPr>
        </p:nvSpPr>
        <p:spPr/>
        <p:txBody>
          <a:bodyPr/>
          <a:lstStyle/>
          <a:p>
            <a:endParaRPr lang="fi-FI" dirty="0"/>
          </a:p>
        </p:txBody>
      </p:sp>
      <p:sp>
        <p:nvSpPr>
          <p:cNvPr id="9" name="Alatunnisteen paikkamerkki 8"/>
          <p:cNvSpPr>
            <a:spLocks noGrp="1"/>
          </p:cNvSpPr>
          <p:nvPr>
            <p:ph type="ftr" sz="quarter" idx="11"/>
          </p:nvPr>
        </p:nvSpPr>
        <p:spPr/>
        <p:txBody>
          <a:bodyPr/>
          <a:lstStyle/>
          <a:p>
            <a:endParaRPr lang="fi-FI" dirty="0"/>
          </a:p>
        </p:txBody>
      </p:sp>
      <p:sp>
        <p:nvSpPr>
          <p:cNvPr id="10" name="Dian numeron paikkamerkki 9"/>
          <p:cNvSpPr>
            <a:spLocks noGrp="1"/>
          </p:cNvSpPr>
          <p:nvPr>
            <p:ph type="sldNum" sz="quarter" idx="12"/>
          </p:nvPr>
        </p:nvSpPr>
        <p:spPr/>
        <p:txBody>
          <a:bodyPr/>
          <a:lstStyle/>
          <a:p>
            <a:fld id="{1EA1DD0D-7089-48C5-B116-A19F892CF1D9}" type="slidenum">
              <a:rPr lang="fi-FI" smtClean="0"/>
              <a:pPr/>
              <a:t>‹#›</a:t>
            </a:fld>
            <a:endParaRPr lang="fi-FI"/>
          </a:p>
        </p:txBody>
      </p:sp>
    </p:spTree>
    <p:extLst>
      <p:ext uri="{BB962C8B-B14F-4D97-AF65-F5344CB8AC3E}">
        <p14:creationId xmlns:p14="http://schemas.microsoft.com/office/powerpoint/2010/main" val="51716653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Vain otsikko">
    <p:spTree>
      <p:nvGrpSpPr>
        <p:cNvPr id="1" name=""/>
        <p:cNvGrpSpPr/>
        <p:nvPr/>
      </p:nvGrpSpPr>
      <p:grpSpPr>
        <a:xfrm>
          <a:off x="0" y="0"/>
          <a:ext cx="0" cy="0"/>
          <a:chOff x="0" y="0"/>
          <a:chExt cx="0" cy="0"/>
        </a:xfrm>
      </p:grpSpPr>
      <p:sp>
        <p:nvSpPr>
          <p:cNvPr id="8" name="Otsikko 7"/>
          <p:cNvSpPr>
            <a:spLocks noGrp="1"/>
          </p:cNvSpPr>
          <p:nvPr>
            <p:ph type="title"/>
          </p:nvPr>
        </p:nvSpPr>
        <p:spPr/>
        <p:txBody>
          <a:bodyPr/>
          <a:lstStyle/>
          <a:p>
            <a:r>
              <a:rPr lang="fi-FI"/>
              <a:t>Muokkaa perustyyl. napsautt.</a:t>
            </a:r>
            <a:endParaRPr lang="fi-FI" dirty="0"/>
          </a:p>
        </p:txBody>
      </p:sp>
      <p:sp>
        <p:nvSpPr>
          <p:cNvPr id="2" name="Päivämäärän paikkamerkki 1"/>
          <p:cNvSpPr>
            <a:spLocks noGrp="1"/>
          </p:cNvSpPr>
          <p:nvPr>
            <p:ph type="dt" sz="half" idx="10"/>
          </p:nvPr>
        </p:nvSpPr>
        <p:spPr/>
        <p:txBody>
          <a:bodyPr/>
          <a:lstStyle/>
          <a:p>
            <a:endParaRPr lang="fi-FI" dirty="0"/>
          </a:p>
        </p:txBody>
      </p:sp>
      <p:sp>
        <p:nvSpPr>
          <p:cNvPr id="3" name="Alatunnisteen paikkamerkki 2"/>
          <p:cNvSpPr>
            <a:spLocks noGrp="1"/>
          </p:cNvSpPr>
          <p:nvPr>
            <p:ph type="ftr" sz="quarter" idx="11"/>
          </p:nvPr>
        </p:nvSpPr>
        <p:spPr/>
        <p:txBody>
          <a:bodyPr/>
          <a:lstStyle/>
          <a:p>
            <a:endParaRPr lang="fi-FI" dirty="0"/>
          </a:p>
        </p:txBody>
      </p:sp>
      <p:sp>
        <p:nvSpPr>
          <p:cNvPr id="7" name="Dian numeron paikkamerkki 6"/>
          <p:cNvSpPr>
            <a:spLocks noGrp="1"/>
          </p:cNvSpPr>
          <p:nvPr>
            <p:ph type="sldNum" sz="quarter" idx="12"/>
          </p:nvPr>
        </p:nvSpPr>
        <p:spPr/>
        <p:txBody>
          <a:bodyPr/>
          <a:lstStyle/>
          <a:p>
            <a:fld id="{1EA1DD0D-7089-48C5-B116-A19F892CF1D9}" type="slidenum">
              <a:rPr lang="fi-FI" smtClean="0"/>
              <a:pPr/>
              <a:t>‹#›</a:t>
            </a:fld>
            <a:endParaRPr lang="fi-FI"/>
          </a:p>
        </p:txBody>
      </p:sp>
    </p:spTree>
    <p:extLst>
      <p:ext uri="{BB962C8B-B14F-4D97-AF65-F5344CB8AC3E}">
        <p14:creationId xmlns:p14="http://schemas.microsoft.com/office/powerpoint/2010/main" val="399325259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SaS Title Slide [White A]">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0100" y="2407920"/>
            <a:ext cx="4251960" cy="1700784"/>
          </a:xfrm>
          <a:prstGeom prst="rect">
            <a:avLst/>
          </a:prstGeom>
        </p:spPr>
      </p:pic>
      <p:sp>
        <p:nvSpPr>
          <p:cNvPr id="5" name="Text Placeholder 14"/>
          <p:cNvSpPr>
            <a:spLocks noGrp="1"/>
          </p:cNvSpPr>
          <p:nvPr>
            <p:ph type="body" sz="quarter" idx="12" hasCustomPrompt="1"/>
          </p:nvPr>
        </p:nvSpPr>
        <p:spPr>
          <a:xfrm>
            <a:off x="5986123" y="1880132"/>
            <a:ext cx="5254901" cy="1557338"/>
          </a:xfrm>
          <a:prstGeom prst="rect">
            <a:avLst/>
          </a:prstGeom>
        </p:spPr>
        <p:txBody>
          <a:bodyPr anchor="b" anchorCtr="0"/>
          <a:lstStyle>
            <a:lvl1pPr marL="0" indent="0">
              <a:buFontTx/>
              <a:buNone/>
              <a:defRPr sz="4000" b="0" i="0" baseline="0">
                <a:solidFill>
                  <a:srgbClr val="706F6F"/>
                </a:solidFill>
                <a:latin typeface="Bariol Bold" panose="02000506040000020003" pitchFamily="50" charset="0"/>
                <a:ea typeface="Bariol Bold" panose="02000506040000020003" pitchFamily="50" charset="0"/>
                <a:cs typeface="Calibri"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INSERT TITLE [ALL CAPS]</a:t>
            </a:r>
          </a:p>
        </p:txBody>
      </p:sp>
      <p:sp>
        <p:nvSpPr>
          <p:cNvPr id="6" name="Text Placeholder 14"/>
          <p:cNvSpPr>
            <a:spLocks noGrp="1"/>
          </p:cNvSpPr>
          <p:nvPr>
            <p:ph type="body" sz="quarter" idx="13" hasCustomPrompt="1"/>
          </p:nvPr>
        </p:nvSpPr>
        <p:spPr>
          <a:xfrm>
            <a:off x="5986123" y="3454939"/>
            <a:ext cx="5254901" cy="1167870"/>
          </a:xfrm>
          <a:prstGeom prst="rect">
            <a:avLst/>
          </a:prstGeom>
        </p:spPr>
        <p:txBody>
          <a:bodyPr anchor="t" anchorCtr="0"/>
          <a:lstStyle>
            <a:lvl1pPr marL="0" indent="0">
              <a:buFontTx/>
              <a:buNone/>
              <a:defRPr sz="2200" baseline="0">
                <a:solidFill>
                  <a:srgbClr val="706F6F"/>
                </a:solidFill>
                <a:latin typeface="Bariol Regular" panose="02000506040000020003" pitchFamily="50"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Insert subtitle</a:t>
            </a:r>
          </a:p>
        </p:txBody>
      </p:sp>
      <p:cxnSp>
        <p:nvCxnSpPr>
          <p:cNvPr id="8" name="Straight Connector 7"/>
          <p:cNvCxnSpPr/>
          <p:nvPr userDrawn="1"/>
        </p:nvCxnSpPr>
        <p:spPr>
          <a:xfrm>
            <a:off x="5437632" y="2542032"/>
            <a:ext cx="0" cy="1274064"/>
          </a:xfrm>
          <a:prstGeom prst="line">
            <a:avLst/>
          </a:prstGeom>
          <a:ln>
            <a:solidFill>
              <a:srgbClr val="706F6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40430532"/>
      </p:ext>
    </p:extLst>
  </p:cSld>
  <p:clrMapOvr>
    <a:masterClrMapping/>
  </p:clrMapOvr>
  <p:extLst>
    <p:ext uri="{DCECCB84-F9BA-43D5-87BE-67443E8EF086}">
      <p15:sldGuideLst xmlns:p15="http://schemas.microsoft.com/office/powerpoint/2012/main">
        <p15:guide id="1" pos="3772">
          <p15:clr>
            <a:srgbClr val="FBAE40"/>
          </p15:clr>
        </p15:guide>
        <p15:guide id="2" orient="horz" pos="2047">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SaS Image Slide [Single]">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1" y="0"/>
            <a:ext cx="12191999" cy="6858000"/>
          </a:xfrm>
          <a:prstGeom prst="rect">
            <a:avLst/>
          </a:prstGeom>
        </p:spPr>
        <p:txBody>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a:p>
        </p:txBody>
      </p:sp>
    </p:spTree>
    <p:extLst>
      <p:ext uri="{BB962C8B-B14F-4D97-AF65-F5344CB8AC3E}">
        <p14:creationId xmlns:p14="http://schemas.microsoft.com/office/powerpoint/2010/main" val="157502237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SaS Blank Slide [White B]">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068397" y="295847"/>
            <a:ext cx="1859280" cy="743712"/>
          </a:xfrm>
          <a:prstGeom prst="rect">
            <a:avLst/>
          </a:prstGeom>
        </p:spPr>
      </p:pic>
    </p:spTree>
    <p:extLst>
      <p:ext uri="{BB962C8B-B14F-4D97-AF65-F5344CB8AC3E}">
        <p14:creationId xmlns:p14="http://schemas.microsoft.com/office/powerpoint/2010/main" val="2145615051"/>
      </p:ext>
    </p:extLst>
  </p:cSld>
  <p:clrMapOvr>
    <a:masterClrMapping/>
  </p:clrMapOvr>
  <p:extLst>
    <p:ext uri="{DCECCB84-F9BA-43D5-87BE-67443E8EF086}">
      <p15:sldGuideLst xmlns:p15="http://schemas.microsoft.com/office/powerpoint/2012/main">
        <p15:guide id="1" pos="461">
          <p15:clr>
            <a:srgbClr val="FBAE40"/>
          </p15:clr>
        </p15:guide>
        <p15:guide id="2" orient="horz" pos="436">
          <p15:clr>
            <a:srgbClr val="FBAE40"/>
          </p15:clr>
        </p15:guide>
        <p15:guide id="3" pos="7219">
          <p15:clr>
            <a:srgbClr val="FBAE40"/>
          </p15:clr>
        </p15:guide>
        <p15:guide id="4" orient="horz" pos="3838">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SaS Completely Blank Slid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68397" y="295847"/>
            <a:ext cx="1859280" cy="743712"/>
          </a:xfrm>
          <a:prstGeom prst="rect">
            <a:avLst/>
          </a:prstGeom>
        </p:spPr>
      </p:pic>
    </p:spTree>
    <p:extLst>
      <p:ext uri="{BB962C8B-B14F-4D97-AF65-F5344CB8AC3E}">
        <p14:creationId xmlns:p14="http://schemas.microsoft.com/office/powerpoint/2010/main" val="4095100490"/>
      </p:ext>
    </p:extLst>
  </p:cSld>
  <p:clrMapOvr>
    <a:masterClrMapping/>
  </p:clrMapOvr>
  <p:extLst>
    <p:ext uri="{DCECCB84-F9BA-43D5-87BE-67443E8EF086}">
      <p15:sldGuideLst xmlns:p15="http://schemas.microsoft.com/office/powerpoint/2012/main">
        <p15:guide id="1" pos="7219">
          <p15:clr>
            <a:srgbClr val="FBAE40"/>
          </p15:clr>
        </p15:guide>
        <p15:guide id="2" pos="461">
          <p15:clr>
            <a:srgbClr val="FBAE40"/>
          </p15:clr>
        </p15:guide>
        <p15:guide id="3" orient="horz" pos="459">
          <p15:clr>
            <a:srgbClr val="FBAE40"/>
          </p15:clr>
        </p15:guide>
        <p15:guide id="4" orient="horz" pos="3861">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609600" y="1600201"/>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609600" y="6356351"/>
            <a:ext cx="284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560A46B-8257-4301-8817-B805BF142AB7}" type="datetimeFigureOut">
              <a:rPr kumimoji="0" lang="en-GB" sz="1800" b="0" i="0" u="none" strike="noStrike" kern="1200" cap="none" spc="0" normalizeH="0" baseline="0" noProof="0" smtClean="0">
                <a:ln>
                  <a:noFill/>
                </a:ln>
                <a:solidFill>
                  <a:srgbClr val="4C4C4C"/>
                </a:solidFill>
                <a:effectLst/>
                <a:uLnTx/>
                <a:uFillTx/>
                <a:latin typeface="Robot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19/10/2021</a:t>
            </a:fld>
            <a:endParaRPr kumimoji="0" lang="en-GB" sz="1800" b="0" i="0" u="none" strike="noStrike" kern="1200" cap="none" spc="0" normalizeH="0" baseline="0" noProof="0">
              <a:ln>
                <a:noFill/>
              </a:ln>
              <a:solidFill>
                <a:srgbClr val="4C4C4C"/>
              </a:solidFill>
              <a:effectLst/>
              <a:uLnTx/>
              <a:uFillTx/>
              <a:latin typeface="Roboto"/>
              <a:ea typeface="+mn-ea"/>
              <a:cs typeface="+mn-cs"/>
            </a:endParaRPr>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4C4C4C"/>
              </a:solidFill>
              <a:effectLst/>
              <a:uLnTx/>
              <a:uFillTx/>
              <a:latin typeface="Roboto"/>
              <a:ea typeface="+mn-ea"/>
              <a:cs typeface="+mn-cs"/>
            </a:endParaRPr>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8B4B666-0990-4311-97DD-622E49CF9E82}" type="slidenum">
              <a:rPr kumimoji="0" lang="en-GB" sz="1800" b="0" i="0" u="none" strike="noStrike" kern="1200" cap="none" spc="0" normalizeH="0" baseline="0" noProof="0" smtClean="0">
                <a:ln>
                  <a:noFill/>
                </a:ln>
                <a:solidFill>
                  <a:srgbClr val="4C4C4C"/>
                </a:solidFill>
                <a:effectLst/>
                <a:uLnTx/>
                <a:uFillTx/>
                <a:latin typeface="Robot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GB" sz="1800" b="0" i="0" u="none" strike="noStrike" kern="1200" cap="none" spc="0" normalizeH="0" baseline="0" noProof="0">
              <a:ln>
                <a:noFill/>
              </a:ln>
              <a:solidFill>
                <a:srgbClr val="4C4C4C"/>
              </a:solidFill>
              <a:effectLst/>
              <a:uLnTx/>
              <a:uFillTx/>
              <a:latin typeface="Roboto"/>
              <a:ea typeface="+mn-ea"/>
              <a:cs typeface="+mn-cs"/>
            </a:endParaRPr>
          </a:p>
        </p:txBody>
      </p:sp>
    </p:spTree>
    <p:extLst>
      <p:ext uri="{BB962C8B-B14F-4D97-AF65-F5344CB8AC3E}">
        <p14:creationId xmlns:p14="http://schemas.microsoft.com/office/powerpoint/2010/main" val="8990454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831850" y="1709738"/>
            <a:ext cx="10515600" cy="2852737"/>
          </a:xfrm>
        </p:spPr>
        <p:txBody>
          <a:bodyPr anchor="b"/>
          <a:lstStyle>
            <a:lvl1pPr>
              <a:defRPr sz="6000"/>
            </a:lvl1pPr>
          </a:lstStyle>
          <a:p>
            <a:r>
              <a:rPr lang="nl-NL"/>
              <a:t>Klik om stijl te bewerken</a:t>
            </a:r>
          </a:p>
        </p:txBody>
      </p:sp>
      <p:sp>
        <p:nvSpPr>
          <p:cNvPr id="3" name="Tijdelijke aanduiding voor teks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Tekststijl van het model bewerken</a:t>
            </a:r>
          </a:p>
        </p:txBody>
      </p:sp>
      <p:sp>
        <p:nvSpPr>
          <p:cNvPr id="4" name="Tijdelijke aanduiding voor datum 3"/>
          <p:cNvSpPr>
            <a:spLocks noGrp="1"/>
          </p:cNvSpPr>
          <p:nvPr>
            <p:ph type="dt" sz="half" idx="10"/>
          </p:nvPr>
        </p:nvSpPr>
        <p:spPr/>
        <p:txBody>
          <a:bodyPr/>
          <a:lstStyle/>
          <a:p>
            <a:fld id="{3791B6CB-EA61-463B-9BE6-C973201B093E}" type="datetimeFigureOut">
              <a:rPr lang="nl-NL" smtClean="0"/>
              <a:t>19-10-2021</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222A41A9-402C-4B38-AED4-AF722CC509D0}" type="slidenum">
              <a:rPr lang="nl-NL" smtClean="0"/>
              <a:t>‹#›</a:t>
            </a:fld>
            <a:endParaRPr lang="nl-NL"/>
          </a:p>
        </p:txBody>
      </p:sp>
    </p:spTree>
    <p:extLst>
      <p:ext uri="{BB962C8B-B14F-4D97-AF65-F5344CB8AC3E}">
        <p14:creationId xmlns:p14="http://schemas.microsoft.com/office/powerpoint/2010/main" val="109548385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SaS Blank Slide [White A]">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2700"/>
            <a:ext cx="12192000" cy="6845300"/>
          </a:xfrm>
          <a:prstGeom prst="rect">
            <a:avLst/>
          </a:prstGeom>
        </p:spPr>
      </p:pic>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068397" y="295847"/>
            <a:ext cx="1859280" cy="743712"/>
          </a:xfrm>
          <a:prstGeom prst="rect">
            <a:avLst/>
          </a:prstGeom>
        </p:spPr>
      </p:pic>
    </p:spTree>
    <p:extLst>
      <p:ext uri="{BB962C8B-B14F-4D97-AF65-F5344CB8AC3E}">
        <p14:creationId xmlns:p14="http://schemas.microsoft.com/office/powerpoint/2010/main" val="510813326"/>
      </p:ext>
    </p:extLst>
  </p:cSld>
  <p:clrMapOvr>
    <a:masterClrMapping/>
  </p:clrMapOvr>
  <p:extLst>
    <p:ext uri="{DCECCB84-F9BA-43D5-87BE-67443E8EF086}">
      <p15:sldGuideLst xmlns:p15="http://schemas.microsoft.com/office/powerpoint/2012/main">
        <p15:guide id="1" orient="horz" pos="436">
          <p15:clr>
            <a:srgbClr val="FBAE40"/>
          </p15:clr>
        </p15:guide>
        <p15:guide id="2" pos="461">
          <p15:clr>
            <a:srgbClr val="FBAE40"/>
          </p15:clr>
        </p15:guide>
        <p15:guide id="3" pos="7219">
          <p15:clr>
            <a:srgbClr val="FBAE40"/>
          </p15:clr>
        </p15:guide>
        <p15:guide id="4" orient="horz" pos="3861">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SaS Menu Slide">
  <p:cSld name="SaS Menu Slide">
    <p:spTree>
      <p:nvGrpSpPr>
        <p:cNvPr id="1" name="Shape 57"/>
        <p:cNvGrpSpPr/>
        <p:nvPr/>
      </p:nvGrpSpPr>
      <p:grpSpPr>
        <a:xfrm>
          <a:off x="0" y="0"/>
          <a:ext cx="0" cy="0"/>
          <a:chOff x="0" y="0"/>
          <a:chExt cx="0" cy="0"/>
        </a:xfrm>
      </p:grpSpPr>
      <p:pic>
        <p:nvPicPr>
          <p:cNvPr id="58" name="Google Shape;58;p16"/>
          <p:cNvPicPr preferRelativeResize="0"/>
          <p:nvPr/>
        </p:nvPicPr>
        <p:blipFill rotWithShape="1">
          <a:blip r:embed="rId2">
            <a:alphaModFix/>
          </a:blip>
          <a:srcRect/>
          <a:stretch/>
        </p:blipFill>
        <p:spPr>
          <a:xfrm>
            <a:off x="0" y="12700"/>
            <a:ext cx="12192000" cy="6845200"/>
          </a:xfrm>
          <a:prstGeom prst="rect">
            <a:avLst/>
          </a:prstGeom>
          <a:noFill/>
          <a:ln>
            <a:noFill/>
          </a:ln>
        </p:spPr>
      </p:pic>
      <p:sp>
        <p:nvSpPr>
          <p:cNvPr id="59" name="Google Shape;59;p16"/>
          <p:cNvSpPr txBox="1">
            <a:spLocks noGrp="1"/>
          </p:cNvSpPr>
          <p:nvPr>
            <p:ph type="body" idx="1"/>
          </p:nvPr>
        </p:nvSpPr>
        <p:spPr>
          <a:xfrm>
            <a:off x="731837" y="1891216"/>
            <a:ext cx="6130000" cy="508000"/>
          </a:xfrm>
          <a:prstGeom prst="rect">
            <a:avLst/>
          </a:prstGeom>
          <a:noFill/>
          <a:ln>
            <a:noFill/>
          </a:ln>
        </p:spPr>
        <p:txBody>
          <a:bodyPr spcFirstLastPara="1" wrap="square" lIns="91425" tIns="91425" rIns="91425" bIns="91425" anchor="t" anchorCtr="0"/>
          <a:lstStyle>
            <a:lvl1pPr marL="609585" marR="0" lvl="0" indent="-397923" algn="l" rtl="0">
              <a:lnSpc>
                <a:spcPct val="90000"/>
              </a:lnSpc>
              <a:spcBef>
                <a:spcPts val="1067"/>
              </a:spcBef>
              <a:spcAft>
                <a:spcPts val="0"/>
              </a:spcAft>
              <a:buClr>
                <a:srgbClr val="706F6F"/>
              </a:buClr>
              <a:buSzPts val="1100"/>
              <a:buFont typeface="Arial"/>
              <a:buChar char="●"/>
              <a:defRPr sz="3067" b="0" i="0" u="none" strike="noStrike" cap="none">
                <a:solidFill>
                  <a:srgbClr val="706F6F"/>
                </a:solidFill>
                <a:latin typeface="Calibri"/>
                <a:ea typeface="Calibri"/>
                <a:cs typeface="Calibri"/>
                <a:sym typeface="Calibri"/>
              </a:defRPr>
            </a:lvl1pPr>
            <a:lvl2pPr marL="1219170" marR="0" lvl="1" indent="-397923" algn="l" rtl="0">
              <a:lnSpc>
                <a:spcPct val="90000"/>
              </a:lnSpc>
              <a:spcBef>
                <a:spcPts val="533"/>
              </a:spcBef>
              <a:spcAft>
                <a:spcPts val="0"/>
              </a:spcAft>
              <a:buClr>
                <a:schemeClr val="dk1"/>
              </a:buClr>
              <a:buSzPts val="1100"/>
              <a:buFont typeface="Arial"/>
              <a:buChar char="○"/>
              <a:defRPr sz="2400" b="0" i="0" u="none" strike="noStrike" cap="none">
                <a:solidFill>
                  <a:schemeClr val="dk1"/>
                </a:solidFill>
                <a:latin typeface="Calibri"/>
                <a:ea typeface="Calibri"/>
                <a:cs typeface="Calibri"/>
                <a:sym typeface="Calibri"/>
              </a:defRPr>
            </a:lvl2pPr>
            <a:lvl3pPr marL="1828754" marR="0" lvl="2" indent="-397923" algn="l" rtl="0">
              <a:lnSpc>
                <a:spcPct val="90000"/>
              </a:lnSpc>
              <a:spcBef>
                <a:spcPts val="533"/>
              </a:spcBef>
              <a:spcAft>
                <a:spcPts val="0"/>
              </a:spcAft>
              <a:buClr>
                <a:schemeClr val="dk1"/>
              </a:buClr>
              <a:buSzPts val="1100"/>
              <a:buFont typeface="Arial"/>
              <a:buChar char="■"/>
              <a:defRPr sz="2000" b="0" i="0" u="none" strike="noStrike" cap="none">
                <a:solidFill>
                  <a:schemeClr val="dk1"/>
                </a:solidFill>
                <a:latin typeface="Calibri"/>
                <a:ea typeface="Calibri"/>
                <a:cs typeface="Calibri"/>
                <a:sym typeface="Calibri"/>
              </a:defRPr>
            </a:lvl3pPr>
            <a:lvl4pPr marL="2438339" marR="0" lvl="3" indent="-397923" algn="l" rtl="0">
              <a:lnSpc>
                <a:spcPct val="90000"/>
              </a:lnSpc>
              <a:spcBef>
                <a:spcPts val="533"/>
              </a:spcBef>
              <a:spcAft>
                <a:spcPts val="0"/>
              </a:spcAft>
              <a:buClr>
                <a:schemeClr val="dk1"/>
              </a:buClr>
              <a:buSzPts val="1100"/>
              <a:buFont typeface="Arial"/>
              <a:buChar char="●"/>
              <a:defRPr sz="1867" b="0" i="0" u="none" strike="noStrike" cap="none">
                <a:solidFill>
                  <a:schemeClr val="dk1"/>
                </a:solidFill>
                <a:latin typeface="Calibri"/>
                <a:ea typeface="Calibri"/>
                <a:cs typeface="Calibri"/>
                <a:sym typeface="Calibri"/>
              </a:defRPr>
            </a:lvl4pPr>
            <a:lvl5pPr marL="3047924" marR="0" lvl="4" indent="-397923" algn="l" rtl="0">
              <a:lnSpc>
                <a:spcPct val="90000"/>
              </a:lnSpc>
              <a:spcBef>
                <a:spcPts val="533"/>
              </a:spcBef>
              <a:spcAft>
                <a:spcPts val="0"/>
              </a:spcAft>
              <a:buClr>
                <a:schemeClr val="dk1"/>
              </a:buClr>
              <a:buSzPts val="1100"/>
              <a:buFont typeface="Arial"/>
              <a:buChar char="○"/>
              <a:defRPr sz="1867" b="0" i="0" u="none" strike="noStrike" cap="none">
                <a:solidFill>
                  <a:schemeClr val="dk1"/>
                </a:solidFill>
                <a:latin typeface="Calibri"/>
                <a:ea typeface="Calibri"/>
                <a:cs typeface="Calibri"/>
                <a:sym typeface="Calibri"/>
              </a:defRPr>
            </a:lvl5pPr>
            <a:lvl6pPr marL="3657509" marR="0" lvl="5"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6pPr>
            <a:lvl7pPr marL="4267093" marR="0" lvl="6"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7pPr>
            <a:lvl8pPr marL="4876678" marR="0" lvl="7"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8pPr>
            <a:lvl9pPr marL="5486263" marR="0" lvl="8"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9pPr>
          </a:lstStyle>
          <a:p>
            <a:endParaRPr/>
          </a:p>
        </p:txBody>
      </p:sp>
      <p:sp>
        <p:nvSpPr>
          <p:cNvPr id="60" name="Google Shape;60;p16"/>
          <p:cNvSpPr txBox="1">
            <a:spLocks noGrp="1"/>
          </p:cNvSpPr>
          <p:nvPr>
            <p:ph type="body" idx="2"/>
          </p:nvPr>
        </p:nvSpPr>
        <p:spPr>
          <a:xfrm>
            <a:off x="731837" y="2399219"/>
            <a:ext cx="6130000" cy="508000"/>
          </a:xfrm>
          <a:prstGeom prst="rect">
            <a:avLst/>
          </a:prstGeom>
          <a:noFill/>
          <a:ln>
            <a:noFill/>
          </a:ln>
        </p:spPr>
        <p:txBody>
          <a:bodyPr spcFirstLastPara="1" wrap="square" lIns="91425" tIns="91425" rIns="91425" bIns="91425" anchor="t" anchorCtr="0"/>
          <a:lstStyle>
            <a:lvl1pPr marL="609585" marR="0" lvl="0" indent="-397923" algn="l" rtl="0">
              <a:lnSpc>
                <a:spcPct val="90000"/>
              </a:lnSpc>
              <a:spcBef>
                <a:spcPts val="1067"/>
              </a:spcBef>
              <a:spcAft>
                <a:spcPts val="0"/>
              </a:spcAft>
              <a:buClr>
                <a:srgbClr val="706F6F"/>
              </a:buClr>
              <a:buSzPts val="1100"/>
              <a:buFont typeface="Arial"/>
              <a:buChar char="●"/>
              <a:defRPr sz="3067" b="0" i="0" u="none" strike="noStrike" cap="none">
                <a:solidFill>
                  <a:srgbClr val="706F6F"/>
                </a:solidFill>
                <a:latin typeface="Calibri"/>
                <a:ea typeface="Calibri"/>
                <a:cs typeface="Calibri"/>
                <a:sym typeface="Calibri"/>
              </a:defRPr>
            </a:lvl1pPr>
            <a:lvl2pPr marL="1219170" marR="0" lvl="1" indent="-397923" algn="l" rtl="0">
              <a:lnSpc>
                <a:spcPct val="90000"/>
              </a:lnSpc>
              <a:spcBef>
                <a:spcPts val="533"/>
              </a:spcBef>
              <a:spcAft>
                <a:spcPts val="0"/>
              </a:spcAft>
              <a:buClr>
                <a:schemeClr val="dk1"/>
              </a:buClr>
              <a:buSzPts val="1100"/>
              <a:buFont typeface="Arial"/>
              <a:buChar char="○"/>
              <a:defRPr sz="2400" b="0" i="0" u="none" strike="noStrike" cap="none">
                <a:solidFill>
                  <a:schemeClr val="dk1"/>
                </a:solidFill>
                <a:latin typeface="Calibri"/>
                <a:ea typeface="Calibri"/>
                <a:cs typeface="Calibri"/>
                <a:sym typeface="Calibri"/>
              </a:defRPr>
            </a:lvl2pPr>
            <a:lvl3pPr marL="1828754" marR="0" lvl="2" indent="-397923" algn="l" rtl="0">
              <a:lnSpc>
                <a:spcPct val="90000"/>
              </a:lnSpc>
              <a:spcBef>
                <a:spcPts val="533"/>
              </a:spcBef>
              <a:spcAft>
                <a:spcPts val="0"/>
              </a:spcAft>
              <a:buClr>
                <a:schemeClr val="dk1"/>
              </a:buClr>
              <a:buSzPts val="1100"/>
              <a:buFont typeface="Arial"/>
              <a:buChar char="■"/>
              <a:defRPr sz="2000" b="0" i="0" u="none" strike="noStrike" cap="none">
                <a:solidFill>
                  <a:schemeClr val="dk1"/>
                </a:solidFill>
                <a:latin typeface="Calibri"/>
                <a:ea typeface="Calibri"/>
                <a:cs typeface="Calibri"/>
                <a:sym typeface="Calibri"/>
              </a:defRPr>
            </a:lvl3pPr>
            <a:lvl4pPr marL="2438339" marR="0" lvl="3" indent="-397923" algn="l" rtl="0">
              <a:lnSpc>
                <a:spcPct val="90000"/>
              </a:lnSpc>
              <a:spcBef>
                <a:spcPts val="533"/>
              </a:spcBef>
              <a:spcAft>
                <a:spcPts val="0"/>
              </a:spcAft>
              <a:buClr>
                <a:schemeClr val="dk1"/>
              </a:buClr>
              <a:buSzPts val="1100"/>
              <a:buFont typeface="Arial"/>
              <a:buChar char="●"/>
              <a:defRPr sz="1867" b="0" i="0" u="none" strike="noStrike" cap="none">
                <a:solidFill>
                  <a:schemeClr val="dk1"/>
                </a:solidFill>
                <a:latin typeface="Calibri"/>
                <a:ea typeface="Calibri"/>
                <a:cs typeface="Calibri"/>
                <a:sym typeface="Calibri"/>
              </a:defRPr>
            </a:lvl4pPr>
            <a:lvl5pPr marL="3047924" marR="0" lvl="4" indent="-397923" algn="l" rtl="0">
              <a:lnSpc>
                <a:spcPct val="90000"/>
              </a:lnSpc>
              <a:spcBef>
                <a:spcPts val="533"/>
              </a:spcBef>
              <a:spcAft>
                <a:spcPts val="0"/>
              </a:spcAft>
              <a:buClr>
                <a:schemeClr val="dk1"/>
              </a:buClr>
              <a:buSzPts val="1100"/>
              <a:buFont typeface="Arial"/>
              <a:buChar char="○"/>
              <a:defRPr sz="1867" b="0" i="0" u="none" strike="noStrike" cap="none">
                <a:solidFill>
                  <a:schemeClr val="dk1"/>
                </a:solidFill>
                <a:latin typeface="Calibri"/>
                <a:ea typeface="Calibri"/>
                <a:cs typeface="Calibri"/>
                <a:sym typeface="Calibri"/>
              </a:defRPr>
            </a:lvl5pPr>
            <a:lvl6pPr marL="3657509" marR="0" lvl="5"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6pPr>
            <a:lvl7pPr marL="4267093" marR="0" lvl="6"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7pPr>
            <a:lvl8pPr marL="4876678" marR="0" lvl="7"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8pPr>
            <a:lvl9pPr marL="5486263" marR="0" lvl="8"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9pPr>
          </a:lstStyle>
          <a:p>
            <a:endParaRPr/>
          </a:p>
        </p:txBody>
      </p:sp>
      <p:sp>
        <p:nvSpPr>
          <p:cNvPr id="61" name="Google Shape;61;p16"/>
          <p:cNvSpPr txBox="1">
            <a:spLocks noGrp="1"/>
          </p:cNvSpPr>
          <p:nvPr>
            <p:ph type="body" idx="3"/>
          </p:nvPr>
        </p:nvSpPr>
        <p:spPr>
          <a:xfrm>
            <a:off x="731837" y="2918628"/>
            <a:ext cx="6130000" cy="508000"/>
          </a:xfrm>
          <a:prstGeom prst="rect">
            <a:avLst/>
          </a:prstGeom>
          <a:noFill/>
          <a:ln>
            <a:noFill/>
          </a:ln>
        </p:spPr>
        <p:txBody>
          <a:bodyPr spcFirstLastPara="1" wrap="square" lIns="91425" tIns="91425" rIns="91425" bIns="91425" anchor="t" anchorCtr="0"/>
          <a:lstStyle>
            <a:lvl1pPr marL="609585" marR="0" lvl="0" indent="-397923" algn="l" rtl="0">
              <a:lnSpc>
                <a:spcPct val="90000"/>
              </a:lnSpc>
              <a:spcBef>
                <a:spcPts val="1067"/>
              </a:spcBef>
              <a:spcAft>
                <a:spcPts val="0"/>
              </a:spcAft>
              <a:buClr>
                <a:srgbClr val="706F6F"/>
              </a:buClr>
              <a:buSzPts val="1100"/>
              <a:buFont typeface="Arial"/>
              <a:buChar char="●"/>
              <a:defRPr sz="3067" b="0" i="0" u="none" strike="noStrike" cap="none">
                <a:solidFill>
                  <a:srgbClr val="706F6F"/>
                </a:solidFill>
                <a:latin typeface="Calibri"/>
                <a:ea typeface="Calibri"/>
                <a:cs typeface="Calibri"/>
                <a:sym typeface="Calibri"/>
              </a:defRPr>
            </a:lvl1pPr>
            <a:lvl2pPr marL="1219170" marR="0" lvl="1" indent="-397923" algn="l" rtl="0">
              <a:lnSpc>
                <a:spcPct val="90000"/>
              </a:lnSpc>
              <a:spcBef>
                <a:spcPts val="533"/>
              </a:spcBef>
              <a:spcAft>
                <a:spcPts val="0"/>
              </a:spcAft>
              <a:buClr>
                <a:schemeClr val="dk1"/>
              </a:buClr>
              <a:buSzPts val="1100"/>
              <a:buFont typeface="Arial"/>
              <a:buChar char="○"/>
              <a:defRPr sz="2400" b="0" i="0" u="none" strike="noStrike" cap="none">
                <a:solidFill>
                  <a:schemeClr val="dk1"/>
                </a:solidFill>
                <a:latin typeface="Calibri"/>
                <a:ea typeface="Calibri"/>
                <a:cs typeface="Calibri"/>
                <a:sym typeface="Calibri"/>
              </a:defRPr>
            </a:lvl2pPr>
            <a:lvl3pPr marL="1828754" marR="0" lvl="2" indent="-397923" algn="l" rtl="0">
              <a:lnSpc>
                <a:spcPct val="90000"/>
              </a:lnSpc>
              <a:spcBef>
                <a:spcPts val="533"/>
              </a:spcBef>
              <a:spcAft>
                <a:spcPts val="0"/>
              </a:spcAft>
              <a:buClr>
                <a:schemeClr val="dk1"/>
              </a:buClr>
              <a:buSzPts val="1100"/>
              <a:buFont typeface="Arial"/>
              <a:buChar char="■"/>
              <a:defRPr sz="2000" b="0" i="0" u="none" strike="noStrike" cap="none">
                <a:solidFill>
                  <a:schemeClr val="dk1"/>
                </a:solidFill>
                <a:latin typeface="Calibri"/>
                <a:ea typeface="Calibri"/>
                <a:cs typeface="Calibri"/>
                <a:sym typeface="Calibri"/>
              </a:defRPr>
            </a:lvl3pPr>
            <a:lvl4pPr marL="2438339" marR="0" lvl="3" indent="-397923" algn="l" rtl="0">
              <a:lnSpc>
                <a:spcPct val="90000"/>
              </a:lnSpc>
              <a:spcBef>
                <a:spcPts val="533"/>
              </a:spcBef>
              <a:spcAft>
                <a:spcPts val="0"/>
              </a:spcAft>
              <a:buClr>
                <a:schemeClr val="dk1"/>
              </a:buClr>
              <a:buSzPts val="1100"/>
              <a:buFont typeface="Arial"/>
              <a:buChar char="●"/>
              <a:defRPr sz="1867" b="0" i="0" u="none" strike="noStrike" cap="none">
                <a:solidFill>
                  <a:schemeClr val="dk1"/>
                </a:solidFill>
                <a:latin typeface="Calibri"/>
                <a:ea typeface="Calibri"/>
                <a:cs typeface="Calibri"/>
                <a:sym typeface="Calibri"/>
              </a:defRPr>
            </a:lvl4pPr>
            <a:lvl5pPr marL="3047924" marR="0" lvl="4" indent="-397923" algn="l" rtl="0">
              <a:lnSpc>
                <a:spcPct val="90000"/>
              </a:lnSpc>
              <a:spcBef>
                <a:spcPts val="533"/>
              </a:spcBef>
              <a:spcAft>
                <a:spcPts val="0"/>
              </a:spcAft>
              <a:buClr>
                <a:schemeClr val="dk1"/>
              </a:buClr>
              <a:buSzPts val="1100"/>
              <a:buFont typeface="Arial"/>
              <a:buChar char="○"/>
              <a:defRPr sz="1867" b="0" i="0" u="none" strike="noStrike" cap="none">
                <a:solidFill>
                  <a:schemeClr val="dk1"/>
                </a:solidFill>
                <a:latin typeface="Calibri"/>
                <a:ea typeface="Calibri"/>
                <a:cs typeface="Calibri"/>
                <a:sym typeface="Calibri"/>
              </a:defRPr>
            </a:lvl5pPr>
            <a:lvl6pPr marL="3657509" marR="0" lvl="5"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6pPr>
            <a:lvl7pPr marL="4267093" marR="0" lvl="6"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7pPr>
            <a:lvl8pPr marL="4876678" marR="0" lvl="7"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8pPr>
            <a:lvl9pPr marL="5486263" marR="0" lvl="8"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9pPr>
          </a:lstStyle>
          <a:p>
            <a:endParaRPr/>
          </a:p>
        </p:txBody>
      </p:sp>
      <p:sp>
        <p:nvSpPr>
          <p:cNvPr id="62" name="Google Shape;62;p16"/>
          <p:cNvSpPr txBox="1">
            <a:spLocks noGrp="1"/>
          </p:cNvSpPr>
          <p:nvPr>
            <p:ph type="body" idx="4"/>
          </p:nvPr>
        </p:nvSpPr>
        <p:spPr>
          <a:xfrm>
            <a:off x="1163637" y="3440056"/>
            <a:ext cx="5698000" cy="396800"/>
          </a:xfrm>
          <a:prstGeom prst="rect">
            <a:avLst/>
          </a:prstGeom>
          <a:noFill/>
          <a:ln>
            <a:noFill/>
          </a:ln>
        </p:spPr>
        <p:txBody>
          <a:bodyPr spcFirstLastPara="1" wrap="square" lIns="91425" tIns="91425" rIns="91425" bIns="91425" anchor="t" anchorCtr="0"/>
          <a:lstStyle>
            <a:lvl1pPr marL="609585" marR="0" lvl="0" indent="-397923" algn="l" rtl="0">
              <a:lnSpc>
                <a:spcPct val="90000"/>
              </a:lnSpc>
              <a:spcBef>
                <a:spcPts val="1067"/>
              </a:spcBef>
              <a:spcAft>
                <a:spcPts val="0"/>
              </a:spcAft>
              <a:buClr>
                <a:srgbClr val="706F6F"/>
              </a:buClr>
              <a:buSzPts val="1100"/>
              <a:buFont typeface="Arial"/>
              <a:buChar char="●"/>
              <a:defRPr sz="2267" b="0" i="0" u="none" strike="noStrike" cap="none">
                <a:solidFill>
                  <a:srgbClr val="706F6F"/>
                </a:solidFill>
                <a:latin typeface="Calibri"/>
                <a:ea typeface="Calibri"/>
                <a:cs typeface="Calibri"/>
                <a:sym typeface="Calibri"/>
              </a:defRPr>
            </a:lvl1pPr>
            <a:lvl2pPr marL="1219170" marR="0" lvl="1" indent="-397923" algn="l" rtl="0">
              <a:lnSpc>
                <a:spcPct val="90000"/>
              </a:lnSpc>
              <a:spcBef>
                <a:spcPts val="533"/>
              </a:spcBef>
              <a:spcAft>
                <a:spcPts val="0"/>
              </a:spcAft>
              <a:buClr>
                <a:schemeClr val="dk1"/>
              </a:buClr>
              <a:buSzPts val="1100"/>
              <a:buFont typeface="Arial"/>
              <a:buChar char="○"/>
              <a:defRPr sz="2400" b="0" i="0" u="none" strike="noStrike" cap="none">
                <a:solidFill>
                  <a:schemeClr val="dk1"/>
                </a:solidFill>
                <a:latin typeface="Calibri"/>
                <a:ea typeface="Calibri"/>
                <a:cs typeface="Calibri"/>
                <a:sym typeface="Calibri"/>
              </a:defRPr>
            </a:lvl2pPr>
            <a:lvl3pPr marL="1828754" marR="0" lvl="2" indent="-397923" algn="l" rtl="0">
              <a:lnSpc>
                <a:spcPct val="90000"/>
              </a:lnSpc>
              <a:spcBef>
                <a:spcPts val="533"/>
              </a:spcBef>
              <a:spcAft>
                <a:spcPts val="0"/>
              </a:spcAft>
              <a:buClr>
                <a:schemeClr val="dk1"/>
              </a:buClr>
              <a:buSzPts val="1100"/>
              <a:buFont typeface="Arial"/>
              <a:buChar char="■"/>
              <a:defRPr sz="2000" b="0" i="0" u="none" strike="noStrike" cap="none">
                <a:solidFill>
                  <a:schemeClr val="dk1"/>
                </a:solidFill>
                <a:latin typeface="Calibri"/>
                <a:ea typeface="Calibri"/>
                <a:cs typeface="Calibri"/>
                <a:sym typeface="Calibri"/>
              </a:defRPr>
            </a:lvl3pPr>
            <a:lvl4pPr marL="2438339" marR="0" lvl="3" indent="-397923" algn="l" rtl="0">
              <a:lnSpc>
                <a:spcPct val="90000"/>
              </a:lnSpc>
              <a:spcBef>
                <a:spcPts val="533"/>
              </a:spcBef>
              <a:spcAft>
                <a:spcPts val="0"/>
              </a:spcAft>
              <a:buClr>
                <a:schemeClr val="dk1"/>
              </a:buClr>
              <a:buSzPts val="1100"/>
              <a:buFont typeface="Arial"/>
              <a:buChar char="●"/>
              <a:defRPr sz="1867" b="0" i="0" u="none" strike="noStrike" cap="none">
                <a:solidFill>
                  <a:schemeClr val="dk1"/>
                </a:solidFill>
                <a:latin typeface="Calibri"/>
                <a:ea typeface="Calibri"/>
                <a:cs typeface="Calibri"/>
                <a:sym typeface="Calibri"/>
              </a:defRPr>
            </a:lvl4pPr>
            <a:lvl5pPr marL="3047924" marR="0" lvl="4" indent="-397923" algn="l" rtl="0">
              <a:lnSpc>
                <a:spcPct val="90000"/>
              </a:lnSpc>
              <a:spcBef>
                <a:spcPts val="533"/>
              </a:spcBef>
              <a:spcAft>
                <a:spcPts val="0"/>
              </a:spcAft>
              <a:buClr>
                <a:schemeClr val="dk1"/>
              </a:buClr>
              <a:buSzPts val="1100"/>
              <a:buFont typeface="Arial"/>
              <a:buChar char="○"/>
              <a:defRPr sz="1867" b="0" i="0" u="none" strike="noStrike" cap="none">
                <a:solidFill>
                  <a:schemeClr val="dk1"/>
                </a:solidFill>
                <a:latin typeface="Calibri"/>
                <a:ea typeface="Calibri"/>
                <a:cs typeface="Calibri"/>
                <a:sym typeface="Calibri"/>
              </a:defRPr>
            </a:lvl5pPr>
            <a:lvl6pPr marL="3657509" marR="0" lvl="5"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6pPr>
            <a:lvl7pPr marL="4267093" marR="0" lvl="6"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7pPr>
            <a:lvl8pPr marL="4876678" marR="0" lvl="7"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8pPr>
            <a:lvl9pPr marL="5486263" marR="0" lvl="8"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9pPr>
          </a:lstStyle>
          <a:p>
            <a:endParaRPr/>
          </a:p>
        </p:txBody>
      </p:sp>
      <p:sp>
        <p:nvSpPr>
          <p:cNvPr id="63" name="Google Shape;63;p16"/>
          <p:cNvSpPr txBox="1">
            <a:spLocks noGrp="1"/>
          </p:cNvSpPr>
          <p:nvPr>
            <p:ph type="body" idx="5"/>
          </p:nvPr>
        </p:nvSpPr>
        <p:spPr>
          <a:xfrm>
            <a:off x="1163637" y="3852583"/>
            <a:ext cx="5698000" cy="396800"/>
          </a:xfrm>
          <a:prstGeom prst="rect">
            <a:avLst/>
          </a:prstGeom>
          <a:noFill/>
          <a:ln>
            <a:noFill/>
          </a:ln>
        </p:spPr>
        <p:txBody>
          <a:bodyPr spcFirstLastPara="1" wrap="square" lIns="91425" tIns="91425" rIns="91425" bIns="91425" anchor="t" anchorCtr="0"/>
          <a:lstStyle>
            <a:lvl1pPr marL="609585" marR="0" lvl="0" indent="-397923" algn="l" rtl="0">
              <a:lnSpc>
                <a:spcPct val="90000"/>
              </a:lnSpc>
              <a:spcBef>
                <a:spcPts val="1067"/>
              </a:spcBef>
              <a:spcAft>
                <a:spcPts val="0"/>
              </a:spcAft>
              <a:buClr>
                <a:srgbClr val="706F6F"/>
              </a:buClr>
              <a:buSzPts val="1100"/>
              <a:buFont typeface="Arial"/>
              <a:buChar char="●"/>
              <a:defRPr sz="2267" b="0" i="0" u="none" strike="noStrike" cap="none">
                <a:solidFill>
                  <a:srgbClr val="706F6F"/>
                </a:solidFill>
                <a:latin typeface="Calibri"/>
                <a:ea typeface="Calibri"/>
                <a:cs typeface="Calibri"/>
                <a:sym typeface="Calibri"/>
              </a:defRPr>
            </a:lvl1pPr>
            <a:lvl2pPr marL="1219170" marR="0" lvl="1" indent="-397923" algn="l" rtl="0">
              <a:lnSpc>
                <a:spcPct val="90000"/>
              </a:lnSpc>
              <a:spcBef>
                <a:spcPts val="533"/>
              </a:spcBef>
              <a:spcAft>
                <a:spcPts val="0"/>
              </a:spcAft>
              <a:buClr>
                <a:schemeClr val="dk1"/>
              </a:buClr>
              <a:buSzPts val="1100"/>
              <a:buFont typeface="Arial"/>
              <a:buChar char="○"/>
              <a:defRPr sz="2400" b="0" i="0" u="none" strike="noStrike" cap="none">
                <a:solidFill>
                  <a:schemeClr val="dk1"/>
                </a:solidFill>
                <a:latin typeface="Calibri"/>
                <a:ea typeface="Calibri"/>
                <a:cs typeface="Calibri"/>
                <a:sym typeface="Calibri"/>
              </a:defRPr>
            </a:lvl2pPr>
            <a:lvl3pPr marL="1828754" marR="0" lvl="2" indent="-397923" algn="l" rtl="0">
              <a:lnSpc>
                <a:spcPct val="90000"/>
              </a:lnSpc>
              <a:spcBef>
                <a:spcPts val="533"/>
              </a:spcBef>
              <a:spcAft>
                <a:spcPts val="0"/>
              </a:spcAft>
              <a:buClr>
                <a:schemeClr val="dk1"/>
              </a:buClr>
              <a:buSzPts val="1100"/>
              <a:buFont typeface="Arial"/>
              <a:buChar char="■"/>
              <a:defRPr sz="2000" b="0" i="0" u="none" strike="noStrike" cap="none">
                <a:solidFill>
                  <a:schemeClr val="dk1"/>
                </a:solidFill>
                <a:latin typeface="Calibri"/>
                <a:ea typeface="Calibri"/>
                <a:cs typeface="Calibri"/>
                <a:sym typeface="Calibri"/>
              </a:defRPr>
            </a:lvl3pPr>
            <a:lvl4pPr marL="2438339" marR="0" lvl="3" indent="-397923" algn="l" rtl="0">
              <a:lnSpc>
                <a:spcPct val="90000"/>
              </a:lnSpc>
              <a:spcBef>
                <a:spcPts val="533"/>
              </a:spcBef>
              <a:spcAft>
                <a:spcPts val="0"/>
              </a:spcAft>
              <a:buClr>
                <a:schemeClr val="dk1"/>
              </a:buClr>
              <a:buSzPts val="1100"/>
              <a:buFont typeface="Arial"/>
              <a:buChar char="●"/>
              <a:defRPr sz="1867" b="0" i="0" u="none" strike="noStrike" cap="none">
                <a:solidFill>
                  <a:schemeClr val="dk1"/>
                </a:solidFill>
                <a:latin typeface="Calibri"/>
                <a:ea typeface="Calibri"/>
                <a:cs typeface="Calibri"/>
                <a:sym typeface="Calibri"/>
              </a:defRPr>
            </a:lvl4pPr>
            <a:lvl5pPr marL="3047924" marR="0" lvl="4" indent="-397923" algn="l" rtl="0">
              <a:lnSpc>
                <a:spcPct val="90000"/>
              </a:lnSpc>
              <a:spcBef>
                <a:spcPts val="533"/>
              </a:spcBef>
              <a:spcAft>
                <a:spcPts val="0"/>
              </a:spcAft>
              <a:buClr>
                <a:schemeClr val="dk1"/>
              </a:buClr>
              <a:buSzPts val="1100"/>
              <a:buFont typeface="Arial"/>
              <a:buChar char="○"/>
              <a:defRPr sz="1867" b="0" i="0" u="none" strike="noStrike" cap="none">
                <a:solidFill>
                  <a:schemeClr val="dk1"/>
                </a:solidFill>
                <a:latin typeface="Calibri"/>
                <a:ea typeface="Calibri"/>
                <a:cs typeface="Calibri"/>
                <a:sym typeface="Calibri"/>
              </a:defRPr>
            </a:lvl5pPr>
            <a:lvl6pPr marL="3657509" marR="0" lvl="5"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6pPr>
            <a:lvl7pPr marL="4267093" marR="0" lvl="6"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7pPr>
            <a:lvl8pPr marL="4876678" marR="0" lvl="7"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8pPr>
            <a:lvl9pPr marL="5486263" marR="0" lvl="8"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9pPr>
          </a:lstStyle>
          <a:p>
            <a:endParaRPr/>
          </a:p>
        </p:txBody>
      </p:sp>
      <p:sp>
        <p:nvSpPr>
          <p:cNvPr id="64" name="Google Shape;64;p16"/>
          <p:cNvSpPr txBox="1">
            <a:spLocks noGrp="1"/>
          </p:cNvSpPr>
          <p:nvPr>
            <p:ph type="body" idx="6"/>
          </p:nvPr>
        </p:nvSpPr>
        <p:spPr>
          <a:xfrm>
            <a:off x="731837" y="4265111"/>
            <a:ext cx="6130000" cy="507999"/>
          </a:xfrm>
          <a:prstGeom prst="rect">
            <a:avLst/>
          </a:prstGeom>
          <a:noFill/>
          <a:ln>
            <a:noFill/>
          </a:ln>
        </p:spPr>
        <p:txBody>
          <a:bodyPr spcFirstLastPara="1" wrap="square" lIns="91425" tIns="91425" rIns="91425" bIns="91425" anchor="t" anchorCtr="0"/>
          <a:lstStyle>
            <a:lvl1pPr marL="609585" marR="0" lvl="0" indent="-397923" algn="l" rtl="0">
              <a:lnSpc>
                <a:spcPct val="90000"/>
              </a:lnSpc>
              <a:spcBef>
                <a:spcPts val="1067"/>
              </a:spcBef>
              <a:spcAft>
                <a:spcPts val="0"/>
              </a:spcAft>
              <a:buClr>
                <a:srgbClr val="706F6F"/>
              </a:buClr>
              <a:buSzPts val="1100"/>
              <a:buFont typeface="Arial"/>
              <a:buChar char="●"/>
              <a:defRPr sz="3067" b="0" i="0" u="none" strike="noStrike" cap="none">
                <a:solidFill>
                  <a:srgbClr val="706F6F"/>
                </a:solidFill>
                <a:latin typeface="Calibri"/>
                <a:ea typeface="Calibri"/>
                <a:cs typeface="Calibri"/>
                <a:sym typeface="Calibri"/>
              </a:defRPr>
            </a:lvl1pPr>
            <a:lvl2pPr marL="1219170" marR="0" lvl="1" indent="-397923" algn="l" rtl="0">
              <a:lnSpc>
                <a:spcPct val="90000"/>
              </a:lnSpc>
              <a:spcBef>
                <a:spcPts val="533"/>
              </a:spcBef>
              <a:spcAft>
                <a:spcPts val="0"/>
              </a:spcAft>
              <a:buClr>
                <a:schemeClr val="dk1"/>
              </a:buClr>
              <a:buSzPts val="1100"/>
              <a:buFont typeface="Arial"/>
              <a:buChar char="○"/>
              <a:defRPr sz="2400" b="0" i="0" u="none" strike="noStrike" cap="none">
                <a:solidFill>
                  <a:schemeClr val="dk1"/>
                </a:solidFill>
                <a:latin typeface="Calibri"/>
                <a:ea typeface="Calibri"/>
                <a:cs typeface="Calibri"/>
                <a:sym typeface="Calibri"/>
              </a:defRPr>
            </a:lvl2pPr>
            <a:lvl3pPr marL="1828754" marR="0" lvl="2" indent="-397923" algn="l" rtl="0">
              <a:lnSpc>
                <a:spcPct val="90000"/>
              </a:lnSpc>
              <a:spcBef>
                <a:spcPts val="533"/>
              </a:spcBef>
              <a:spcAft>
                <a:spcPts val="0"/>
              </a:spcAft>
              <a:buClr>
                <a:schemeClr val="dk1"/>
              </a:buClr>
              <a:buSzPts val="1100"/>
              <a:buFont typeface="Arial"/>
              <a:buChar char="■"/>
              <a:defRPr sz="2000" b="0" i="0" u="none" strike="noStrike" cap="none">
                <a:solidFill>
                  <a:schemeClr val="dk1"/>
                </a:solidFill>
                <a:latin typeface="Calibri"/>
                <a:ea typeface="Calibri"/>
                <a:cs typeface="Calibri"/>
                <a:sym typeface="Calibri"/>
              </a:defRPr>
            </a:lvl3pPr>
            <a:lvl4pPr marL="2438339" marR="0" lvl="3" indent="-397923" algn="l" rtl="0">
              <a:lnSpc>
                <a:spcPct val="90000"/>
              </a:lnSpc>
              <a:spcBef>
                <a:spcPts val="533"/>
              </a:spcBef>
              <a:spcAft>
                <a:spcPts val="0"/>
              </a:spcAft>
              <a:buClr>
                <a:schemeClr val="dk1"/>
              </a:buClr>
              <a:buSzPts val="1100"/>
              <a:buFont typeface="Arial"/>
              <a:buChar char="●"/>
              <a:defRPr sz="1867" b="0" i="0" u="none" strike="noStrike" cap="none">
                <a:solidFill>
                  <a:schemeClr val="dk1"/>
                </a:solidFill>
                <a:latin typeface="Calibri"/>
                <a:ea typeface="Calibri"/>
                <a:cs typeface="Calibri"/>
                <a:sym typeface="Calibri"/>
              </a:defRPr>
            </a:lvl4pPr>
            <a:lvl5pPr marL="3047924" marR="0" lvl="4" indent="-397923" algn="l" rtl="0">
              <a:lnSpc>
                <a:spcPct val="90000"/>
              </a:lnSpc>
              <a:spcBef>
                <a:spcPts val="533"/>
              </a:spcBef>
              <a:spcAft>
                <a:spcPts val="0"/>
              </a:spcAft>
              <a:buClr>
                <a:schemeClr val="dk1"/>
              </a:buClr>
              <a:buSzPts val="1100"/>
              <a:buFont typeface="Arial"/>
              <a:buChar char="○"/>
              <a:defRPr sz="1867" b="0" i="0" u="none" strike="noStrike" cap="none">
                <a:solidFill>
                  <a:schemeClr val="dk1"/>
                </a:solidFill>
                <a:latin typeface="Calibri"/>
                <a:ea typeface="Calibri"/>
                <a:cs typeface="Calibri"/>
                <a:sym typeface="Calibri"/>
              </a:defRPr>
            </a:lvl5pPr>
            <a:lvl6pPr marL="3657509" marR="0" lvl="5"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6pPr>
            <a:lvl7pPr marL="4267093" marR="0" lvl="6"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7pPr>
            <a:lvl8pPr marL="4876678" marR="0" lvl="7"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8pPr>
            <a:lvl9pPr marL="5486263" marR="0" lvl="8"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9pPr>
          </a:lstStyle>
          <a:p>
            <a:endParaRPr/>
          </a:p>
        </p:txBody>
      </p:sp>
      <p:pic>
        <p:nvPicPr>
          <p:cNvPr id="65" name="Google Shape;65;p16"/>
          <p:cNvPicPr preferRelativeResize="0"/>
          <p:nvPr/>
        </p:nvPicPr>
        <p:blipFill rotWithShape="1">
          <a:blip r:embed="rId3">
            <a:alphaModFix/>
          </a:blip>
          <a:srcRect/>
          <a:stretch/>
        </p:blipFill>
        <p:spPr>
          <a:xfrm>
            <a:off x="10068396" y="295847"/>
            <a:ext cx="1859200" cy="743600"/>
          </a:xfrm>
          <a:prstGeom prst="rect">
            <a:avLst/>
          </a:prstGeom>
          <a:noFill/>
          <a:ln>
            <a:noFill/>
          </a:ln>
        </p:spPr>
      </p:pic>
    </p:spTree>
    <p:extLst>
      <p:ext uri="{BB962C8B-B14F-4D97-AF65-F5344CB8AC3E}">
        <p14:creationId xmlns:p14="http://schemas.microsoft.com/office/powerpoint/2010/main" val="274920857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SaS Image Slide [Multi B]">
    <p:spTree>
      <p:nvGrpSpPr>
        <p:cNvPr id="1" name=""/>
        <p:cNvGrpSpPr/>
        <p:nvPr/>
      </p:nvGrpSpPr>
      <p:grpSpPr>
        <a:xfrm>
          <a:off x="0" y="0"/>
          <a:ext cx="0" cy="0"/>
          <a:chOff x="0" y="0"/>
          <a:chExt cx="0" cy="0"/>
        </a:xfrm>
      </p:grpSpPr>
      <p:sp>
        <p:nvSpPr>
          <p:cNvPr id="14" name="Picture Placeholder 3"/>
          <p:cNvSpPr>
            <a:spLocks noGrp="1"/>
          </p:cNvSpPr>
          <p:nvPr>
            <p:ph type="pic" sz="quarter" idx="10"/>
          </p:nvPr>
        </p:nvSpPr>
        <p:spPr>
          <a:xfrm>
            <a:off x="1" y="0"/>
            <a:ext cx="12191999" cy="6858000"/>
          </a:xfrm>
          <a:prstGeom prst="rect">
            <a:avLst/>
          </a:prstGeom>
        </p:spPr>
        <p:txBody>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a:p>
        </p:txBody>
      </p:sp>
      <p:sp>
        <p:nvSpPr>
          <p:cNvPr id="20" name="Picture Placeholder 16"/>
          <p:cNvSpPr>
            <a:spLocks noGrp="1"/>
          </p:cNvSpPr>
          <p:nvPr>
            <p:ph type="pic" sz="quarter" idx="13"/>
          </p:nvPr>
        </p:nvSpPr>
        <p:spPr>
          <a:xfrm>
            <a:off x="8144179" y="4168601"/>
            <a:ext cx="3657600" cy="2354119"/>
          </a:xfrm>
          <a:prstGeom prst="rect">
            <a:avLst/>
          </a:prstGeom>
        </p:spPr>
        <p:txBody>
          <a:bodyPr/>
          <a:lstStyle/>
          <a:p>
            <a:endParaRPr lang="en-US"/>
          </a:p>
        </p:txBody>
      </p:sp>
      <p:sp>
        <p:nvSpPr>
          <p:cNvPr id="23" name="Picture Placeholder 16"/>
          <p:cNvSpPr>
            <a:spLocks noGrp="1"/>
          </p:cNvSpPr>
          <p:nvPr>
            <p:ph type="pic" sz="quarter" idx="14"/>
          </p:nvPr>
        </p:nvSpPr>
        <p:spPr>
          <a:xfrm>
            <a:off x="8144179" y="1645429"/>
            <a:ext cx="3657600" cy="2354119"/>
          </a:xfrm>
          <a:prstGeom prst="rect">
            <a:avLst/>
          </a:prstGeom>
        </p:spPr>
        <p:txBody>
          <a:bodyPr/>
          <a:lstStyle/>
          <a:p>
            <a:endParaRPr lang="en-US"/>
          </a:p>
        </p:txBody>
      </p:sp>
    </p:spTree>
    <p:extLst>
      <p:ext uri="{BB962C8B-B14F-4D97-AF65-F5344CB8AC3E}">
        <p14:creationId xmlns:p14="http://schemas.microsoft.com/office/powerpoint/2010/main" val="2347068849"/>
      </p:ext>
    </p:extLst>
  </p:cSld>
  <p:clrMapOvr>
    <a:masterClrMapping/>
  </p:clrMapOvr>
  <p:extLst>
    <p:ext uri="{DCECCB84-F9BA-43D5-87BE-67443E8EF086}">
      <p15:sldGuideLst xmlns:p15="http://schemas.microsoft.com/office/powerpoint/2012/main">
        <p15:guide id="1" orient="horz" pos="1026">
          <p15:clr>
            <a:srgbClr val="FBAE40"/>
          </p15:clr>
        </p15:guide>
        <p15:guide id="2" orient="horz" pos="4110">
          <p15:clr>
            <a:srgbClr val="FBAE40"/>
          </p15:clr>
        </p15:guide>
        <p15:guide id="3" pos="5133">
          <p15:clr>
            <a:srgbClr val="FBAE40"/>
          </p15:clr>
        </p15:guide>
        <p15:guide id="4" pos="7423">
          <p15:clr>
            <a:srgbClr val="FBAE40"/>
          </p15:clr>
        </p15:guide>
        <p15:guide id="5" orient="horz" pos="2523">
          <p15:clr>
            <a:srgbClr val="FBAE40"/>
          </p15:clr>
        </p15:guide>
        <p15:guide id="6" orient="horz" pos="2614">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SaS Round Logo Only Slide [Grey]">
    <p:spTree>
      <p:nvGrpSpPr>
        <p:cNvPr id="1" name=""/>
        <p:cNvGrpSpPr/>
        <p:nvPr/>
      </p:nvGrpSpPr>
      <p:grpSpPr>
        <a:xfrm>
          <a:off x="0" y="0"/>
          <a:ext cx="0" cy="0"/>
          <a:chOff x="0" y="0"/>
          <a:chExt cx="0" cy="0"/>
        </a:xfrm>
      </p:grpSpPr>
      <p:sp>
        <p:nvSpPr>
          <p:cNvPr id="6" name="Rectangle 5"/>
          <p:cNvSpPr/>
          <p:nvPr userDrawn="1"/>
        </p:nvSpPr>
        <p:spPr>
          <a:xfrm>
            <a:off x="0" y="0"/>
            <a:ext cx="12192000" cy="6858000"/>
          </a:xfrm>
          <a:prstGeom prst="rect">
            <a:avLst/>
          </a:prstGeom>
          <a:solidFill>
            <a:srgbClr val="4D4D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oboto"/>
              <a:ea typeface="+mn-ea"/>
              <a:cs typeface="+mn-cs"/>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995587" y="1682496"/>
            <a:ext cx="8078905" cy="3231562"/>
          </a:xfrm>
          <a:prstGeom prst="rect">
            <a:avLst/>
          </a:prstGeom>
        </p:spPr>
      </p:pic>
    </p:spTree>
    <p:extLst>
      <p:ext uri="{BB962C8B-B14F-4D97-AF65-F5344CB8AC3E}">
        <p14:creationId xmlns:p14="http://schemas.microsoft.com/office/powerpoint/2010/main" val="415902340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46885F-58F8-4E57-961C-DCCFB25859DE}"/>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F116A384-DE66-4178-B560-494358C0218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321467C-3631-4E0B-B13E-9609F2DC7B7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0F884B6-A2AD-41D1-9A34-72CDB88460F4}" type="datetimeFigureOut">
              <a:rPr kumimoji="0" lang="en-GB" sz="1800" b="0" i="0" u="none" strike="noStrike" kern="1200" cap="none" spc="0" normalizeH="0" baseline="0" noProof="0" smtClean="0">
                <a:ln>
                  <a:noFill/>
                </a:ln>
                <a:solidFill>
                  <a:srgbClr val="4C4C4C"/>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19/10/2021</a:t>
            </a:fld>
            <a:endParaRPr kumimoji="0" lang="en-GB" sz="1800" b="0" i="0" u="none" strike="noStrike" kern="1200" cap="none" spc="0" normalizeH="0" baseline="0" noProof="0">
              <a:ln>
                <a:noFill/>
              </a:ln>
              <a:solidFill>
                <a:srgbClr val="4C4C4C"/>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7F93F942-BD4C-4E7D-BC35-B4C199C62D0D}"/>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4C4C4C"/>
              </a:solidFill>
              <a:effectLst/>
              <a:uLnTx/>
              <a:uFillTx/>
              <a:latin typeface="Calibri"/>
              <a:ea typeface="+mn-ea"/>
              <a:cs typeface="+mn-cs"/>
            </a:endParaRPr>
          </a:p>
        </p:txBody>
      </p:sp>
      <p:sp>
        <p:nvSpPr>
          <p:cNvPr id="6" name="Slide Number Placeholder 5">
            <a:extLst>
              <a:ext uri="{FF2B5EF4-FFF2-40B4-BE49-F238E27FC236}">
                <a16:creationId xmlns:a16="http://schemas.microsoft.com/office/drawing/2014/main" id="{F8FAC0A3-F0E8-46DD-8460-0F3544B77AE6}"/>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7BA4A48-71D9-4030-A664-2E5ED157A918}" type="slidenum">
              <a:rPr kumimoji="0" lang="en-GB" sz="1800" b="0" i="0" u="none" strike="noStrike" kern="1200" cap="none" spc="0" normalizeH="0" baseline="0" noProof="0" smtClean="0">
                <a:ln>
                  <a:noFill/>
                </a:ln>
                <a:solidFill>
                  <a:srgbClr val="4C4C4C"/>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GB" sz="1800" b="0" i="0" u="none" strike="noStrike" kern="1200" cap="none" spc="0" normalizeH="0" baseline="0" noProof="0">
              <a:ln>
                <a:noFill/>
              </a:ln>
              <a:solidFill>
                <a:srgbClr val="4C4C4C"/>
              </a:solidFill>
              <a:effectLst/>
              <a:uLnTx/>
              <a:uFillTx/>
              <a:latin typeface="Calibri"/>
              <a:ea typeface="+mn-ea"/>
              <a:cs typeface="+mn-cs"/>
            </a:endParaRPr>
          </a:p>
        </p:txBody>
      </p:sp>
    </p:spTree>
    <p:extLst>
      <p:ext uri="{BB962C8B-B14F-4D97-AF65-F5344CB8AC3E}">
        <p14:creationId xmlns:p14="http://schemas.microsoft.com/office/powerpoint/2010/main" val="33178108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46C79FD-C571-418B-AB0F-5EE936C85276}" type="slidenum">
              <a:rPr kumimoji="0" lang="en-GB" sz="1200" b="0" i="0" u="none" strike="noStrike" kern="1200" cap="none" spc="0" normalizeH="0" baseline="0" noProof="0" smtClean="0">
                <a:ln>
                  <a:noFill/>
                </a:ln>
                <a:solidFill>
                  <a:srgbClr val="4D4D4D">
                    <a:tint val="75000"/>
                  </a:srgb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srgbClr val="4D4D4D">
                  <a:tint val="75000"/>
                </a:srgbClr>
              </a:solidFill>
              <a:effectLst/>
              <a:uLnTx/>
              <a:uFillTx/>
              <a:latin typeface="Arial"/>
              <a:ea typeface="+mn-ea"/>
              <a:cs typeface="+mn-cs"/>
            </a:endParaRPr>
          </a:p>
        </p:txBody>
      </p:sp>
      <p:sp>
        <p:nvSpPr>
          <p:cNvPr id="2" name="Rectangle 1"/>
          <p:cNvSpPr/>
          <p:nvPr userDrawn="1"/>
        </p:nvSpPr>
        <p:spPr>
          <a:xfrm>
            <a:off x="0" y="0"/>
            <a:ext cx="12192000" cy="10781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5" name="Rectangle 4"/>
          <p:cNvSpPr/>
          <p:nvPr userDrawn="1"/>
        </p:nvSpPr>
        <p:spPr>
          <a:xfrm>
            <a:off x="0" y="1078173"/>
            <a:ext cx="12192000" cy="5779827"/>
          </a:xfrm>
          <a:prstGeom prst="rect">
            <a:avLst/>
          </a:prstGeom>
          <a:solidFill>
            <a:srgbClr val="0356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ED8D2F"/>
              </a:solidFill>
              <a:effectLst/>
              <a:uLnTx/>
              <a:uFillTx/>
              <a:latin typeface="Arial"/>
              <a:ea typeface="+mn-ea"/>
              <a:cs typeface="+mn-cs"/>
            </a:endParaRPr>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88933" y="258042"/>
            <a:ext cx="1659793" cy="1152460"/>
          </a:xfrm>
          <a:prstGeom prst="rect">
            <a:avLst/>
          </a:prstGeom>
        </p:spPr>
      </p:pic>
      <p:sp>
        <p:nvSpPr>
          <p:cNvPr id="6" name="Title 1"/>
          <p:cNvSpPr>
            <a:spLocks noGrp="1"/>
          </p:cNvSpPr>
          <p:nvPr>
            <p:ph type="ctrTitle"/>
          </p:nvPr>
        </p:nvSpPr>
        <p:spPr>
          <a:xfrm>
            <a:off x="1071350" y="1992572"/>
            <a:ext cx="10065224" cy="2149523"/>
          </a:xfrm>
        </p:spPr>
        <p:txBody>
          <a:bodyPr wrap="none" anchor="t">
            <a:noAutofit/>
          </a:bodyPr>
          <a:lstStyle>
            <a:lvl1pPr algn="l">
              <a:defRPr sz="6000" b="0">
                <a:solidFill>
                  <a:schemeClr val="bg1"/>
                </a:solidFill>
              </a:defRPr>
            </a:lvl1pPr>
          </a:lstStyle>
          <a:p>
            <a:r>
              <a:rPr lang="en-US"/>
              <a:t>Click to edit Master title style</a:t>
            </a:r>
            <a:endParaRPr lang="en-GB" dirty="0"/>
          </a:p>
        </p:txBody>
      </p:sp>
      <p:cxnSp>
        <p:nvCxnSpPr>
          <p:cNvPr id="7" name="Straight Connector 6"/>
          <p:cNvCxnSpPr/>
          <p:nvPr userDrawn="1"/>
        </p:nvCxnSpPr>
        <p:spPr>
          <a:xfrm>
            <a:off x="838200" y="1978925"/>
            <a:ext cx="0" cy="4879075"/>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1" name="Rectangle 10"/>
          <p:cNvSpPr/>
          <p:nvPr userDrawn="1"/>
        </p:nvSpPr>
        <p:spPr>
          <a:xfrm>
            <a:off x="5741158" y="6619164"/>
            <a:ext cx="707409" cy="240594"/>
          </a:xfrm>
          <a:prstGeom prst="rect">
            <a:avLst/>
          </a:prstGeom>
          <a:solidFill>
            <a:srgbClr val="004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17" name="Subtitle 2"/>
          <p:cNvSpPr>
            <a:spLocks noGrp="1"/>
          </p:cNvSpPr>
          <p:nvPr>
            <p:ph type="subTitle" idx="1"/>
          </p:nvPr>
        </p:nvSpPr>
        <p:spPr>
          <a:xfrm>
            <a:off x="1071351" y="4418049"/>
            <a:ext cx="10065224" cy="897754"/>
          </a:xfrm>
        </p:spPr>
        <p:txBody>
          <a:bodyPr>
            <a:noAutofit/>
          </a:bodyPr>
          <a:lstStyle>
            <a:lvl1pPr marL="0" indent="0" algn="l">
              <a:buNone/>
              <a:defRPr sz="2800" i="0">
                <a:solidFill>
                  <a:schemeClr val="accent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sp>
        <p:nvSpPr>
          <p:cNvPr id="19" name="Text Placeholder 18"/>
          <p:cNvSpPr>
            <a:spLocks noGrp="1"/>
          </p:cNvSpPr>
          <p:nvPr>
            <p:ph type="body" sz="quarter" idx="13"/>
          </p:nvPr>
        </p:nvSpPr>
        <p:spPr>
          <a:xfrm>
            <a:off x="6096000" y="5557903"/>
            <a:ext cx="5040313" cy="528998"/>
          </a:xfrm>
        </p:spPr>
        <p:txBody>
          <a:bodyPr>
            <a:noAutofit/>
          </a:bodyPr>
          <a:lstStyle>
            <a:lvl1pPr marL="0" indent="0" algn="r">
              <a:buFontTx/>
              <a:buNone/>
              <a:defRPr sz="2200" i="1">
                <a:solidFill>
                  <a:schemeClr val="bg1"/>
                </a:solidFill>
              </a:defRPr>
            </a:lvl1pPr>
          </a:lstStyle>
          <a:p>
            <a:pPr lvl="0"/>
            <a:r>
              <a:rPr lang="en-US"/>
              <a:t>Edit Master text styles</a:t>
            </a:r>
          </a:p>
        </p:txBody>
      </p:sp>
    </p:spTree>
    <p:extLst>
      <p:ext uri="{BB962C8B-B14F-4D97-AF65-F5344CB8AC3E}">
        <p14:creationId xmlns:p14="http://schemas.microsoft.com/office/powerpoint/2010/main" val="427867033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199" y="1825625"/>
            <a:ext cx="10905699" cy="3881904"/>
          </a:xfrm>
        </p:spPr>
        <p:txBody>
          <a:bodyPr>
            <a:noAutofit/>
          </a:bodyPr>
          <a:lstStyle>
            <a:lvl1pPr>
              <a:lnSpc>
                <a:spcPct val="100000"/>
              </a:lnSpc>
              <a:spcBef>
                <a:spcPts val="0"/>
              </a:spcBef>
              <a:spcAft>
                <a:spcPts val="1800"/>
              </a:spcAft>
              <a:defRPr/>
            </a:lvl1pPr>
            <a:lvl2pPr>
              <a:lnSpc>
                <a:spcPct val="100000"/>
              </a:lnSpc>
              <a:spcAft>
                <a:spcPts val="1800"/>
              </a:spcAft>
              <a:defRPr/>
            </a:lvl2pPr>
            <a:lvl3pPr>
              <a:lnSpc>
                <a:spcPct val="100000"/>
              </a:lnSpc>
              <a:spcAft>
                <a:spcPts val="1800"/>
              </a:spcAft>
              <a:defRPr/>
            </a:lvl3pPr>
            <a:lvl4pPr>
              <a:lnSpc>
                <a:spcPct val="100000"/>
              </a:lnSpc>
              <a:spcAft>
                <a:spcPts val="1800"/>
              </a:spcAft>
              <a:defRPr/>
            </a:lvl4pPr>
            <a:lvl5pPr>
              <a:lnSpc>
                <a:spcPct val="100000"/>
              </a:lnSpc>
              <a:spcAft>
                <a:spcPts val="1800"/>
              </a:spcAf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6" name="Slide Number Placeholder 5"/>
          <p:cNvSpPr>
            <a:spLocks noGrp="1"/>
          </p:cNvSpPr>
          <p:nvPr>
            <p:ph type="sldNum" sz="quarter" idx="12"/>
          </p:nvPr>
        </p:nvSpPr>
        <p:spPr/>
        <p:txBody>
          <a:bodyP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46C79FD-C571-418B-AB0F-5EE936C85276}" type="slidenum">
              <a:rPr kumimoji="0" lang="en-GB" sz="1200" b="0" i="0" u="none" strike="noStrike" kern="1200" cap="none" spc="0" normalizeH="0" baseline="0" noProof="0" smtClean="0">
                <a:ln>
                  <a:noFill/>
                </a:ln>
                <a:solidFill>
                  <a:srgbClr val="4D4D4D">
                    <a:tint val="75000"/>
                  </a:srgb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srgbClr val="4D4D4D">
                  <a:tint val="75000"/>
                </a:srgbClr>
              </a:solidFill>
              <a:effectLst/>
              <a:uLnTx/>
              <a:uFillTx/>
              <a:latin typeface="Arial"/>
              <a:ea typeface="+mn-ea"/>
              <a:cs typeface="+mn-cs"/>
            </a:endParaRPr>
          </a:p>
        </p:txBody>
      </p:sp>
      <p:cxnSp>
        <p:nvCxnSpPr>
          <p:cNvPr id="7" name="Straight Connector 6"/>
          <p:cNvCxnSpPr/>
          <p:nvPr userDrawn="1"/>
        </p:nvCxnSpPr>
        <p:spPr>
          <a:xfrm flipH="1">
            <a:off x="838199" y="0"/>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9" name="Title Placeholder 1"/>
          <p:cNvSpPr>
            <a:spLocks noGrp="1"/>
          </p:cNvSpPr>
          <p:nvPr>
            <p:ph type="title"/>
          </p:nvPr>
        </p:nvSpPr>
        <p:spPr>
          <a:xfrm>
            <a:off x="970722" y="482860"/>
            <a:ext cx="10515600" cy="782357"/>
          </a:xfrm>
          <a:prstGeom prst="rect">
            <a:avLst/>
          </a:prstGeom>
        </p:spPr>
        <p:txBody>
          <a:bodyPr vert="horz" lIns="91440" tIns="45720" rIns="91440" bIns="0" rtlCol="0" anchor="b" anchorCtr="0">
            <a:noAutofit/>
          </a:bodyPr>
          <a:lstStyle/>
          <a:p>
            <a:r>
              <a:rPr lang="en-US"/>
              <a:t>Click to edit Master title style</a:t>
            </a:r>
            <a:endParaRPr lang="en-GB" dirty="0"/>
          </a:p>
        </p:txBody>
      </p:sp>
    </p:spTree>
    <p:extLst>
      <p:ext uri="{BB962C8B-B14F-4D97-AF65-F5344CB8AC3E}">
        <p14:creationId xmlns:p14="http://schemas.microsoft.com/office/powerpoint/2010/main" val="6107877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cSld name="Chapter Slide">
    <p:spTree>
      <p:nvGrpSpPr>
        <p:cNvPr id="1" name=""/>
        <p:cNvGrpSpPr/>
        <p:nvPr/>
      </p:nvGrpSpPr>
      <p:grpSpPr>
        <a:xfrm>
          <a:off x="0" y="0"/>
          <a:ext cx="0" cy="0"/>
          <a:chOff x="0" y="0"/>
          <a:chExt cx="0" cy="0"/>
        </a:xfrm>
      </p:grpSpPr>
      <p:sp>
        <p:nvSpPr>
          <p:cNvPr id="4" name="Rectangle 3"/>
          <p:cNvSpPr/>
          <p:nvPr userDrawn="1"/>
        </p:nvSpPr>
        <p:spPr>
          <a:xfrm>
            <a:off x="0" y="0"/>
            <a:ext cx="12192000" cy="6858000"/>
          </a:xfrm>
          <a:prstGeom prst="rect">
            <a:avLst/>
          </a:prstGeom>
          <a:solidFill>
            <a:srgbClr val="0356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2" name="Title 1"/>
          <p:cNvSpPr>
            <a:spLocks noGrp="1"/>
          </p:cNvSpPr>
          <p:nvPr>
            <p:ph type="ctrTitle"/>
          </p:nvPr>
        </p:nvSpPr>
        <p:spPr>
          <a:xfrm>
            <a:off x="1070189" y="1122363"/>
            <a:ext cx="10676038" cy="2387600"/>
          </a:xfrm>
        </p:spPr>
        <p:txBody>
          <a:bodyPr anchor="b">
            <a:noAutofit/>
          </a:bodyPr>
          <a:lstStyle>
            <a:lvl1pPr algn="l">
              <a:defRPr sz="6000">
                <a:solidFill>
                  <a:schemeClr val="accent5"/>
                </a:solidFill>
              </a:defRPr>
            </a:lvl1pPr>
          </a:lstStyle>
          <a:p>
            <a:r>
              <a:rPr lang="en-US"/>
              <a:t>Click to edit Master title style</a:t>
            </a:r>
            <a:endParaRPr lang="en-GB" dirty="0"/>
          </a:p>
        </p:txBody>
      </p:sp>
      <p:sp>
        <p:nvSpPr>
          <p:cNvPr id="3" name="Subtitle 2"/>
          <p:cNvSpPr>
            <a:spLocks noGrp="1"/>
          </p:cNvSpPr>
          <p:nvPr>
            <p:ph type="subTitle" idx="1"/>
          </p:nvPr>
        </p:nvSpPr>
        <p:spPr>
          <a:xfrm>
            <a:off x="1070189" y="3602038"/>
            <a:ext cx="10676038" cy="1655762"/>
          </a:xfrm>
        </p:spPr>
        <p:txBody>
          <a:bodyPr>
            <a:noAutofit/>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sp>
        <p:nvSpPr>
          <p:cNvPr id="6" name="Slide Number Placeholder 5"/>
          <p:cNvSpPr>
            <a:spLocks noGrp="1"/>
          </p:cNvSpPr>
          <p:nvPr>
            <p:ph type="sldNum" sz="quarter" idx="12"/>
          </p:nvPr>
        </p:nvSpPr>
        <p:spPr/>
        <p:txBody>
          <a:bodyPr>
            <a:noAutofit/>
          </a:bodyPr>
          <a:lstStyle>
            <a:lvl1pPr>
              <a:defRPr>
                <a:solidFill>
                  <a:schemeClr val="bg1"/>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F46C79FD-C571-418B-AB0F-5EE936C85276}" type="slidenum">
              <a:rPr kumimoji="0" lang="en-GB" sz="1200" b="0" i="0" u="none" strike="noStrike" kern="1200" cap="none" spc="0" normalizeH="0" baseline="0" noProof="0" smtClean="0">
                <a:ln>
                  <a:noFill/>
                </a:ln>
                <a:solidFill>
                  <a:srgbClr val="FFFFFF"/>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dirty="0">
              <a:ln>
                <a:noFill/>
              </a:ln>
              <a:solidFill>
                <a:srgbClr val="FFFFFF"/>
              </a:solidFill>
              <a:effectLst/>
              <a:uLnTx/>
              <a:uFillTx/>
              <a:latin typeface="Arial"/>
              <a:ea typeface="+mn-ea"/>
              <a:cs typeface="+mn-cs"/>
            </a:endParaRPr>
          </a:p>
        </p:txBody>
      </p:sp>
      <p:cxnSp>
        <p:nvCxnSpPr>
          <p:cNvPr id="7" name="Straight Connector 6"/>
          <p:cNvCxnSpPr/>
          <p:nvPr userDrawn="1"/>
        </p:nvCxnSpPr>
        <p:spPr>
          <a:xfrm>
            <a:off x="838200" y="0"/>
            <a:ext cx="0" cy="3295934"/>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27715" y="6045257"/>
            <a:ext cx="1718512" cy="451153"/>
          </a:xfrm>
          <a:prstGeom prst="rect">
            <a:avLst/>
          </a:prstGeom>
        </p:spPr>
      </p:pic>
    </p:spTree>
    <p:extLst>
      <p:ext uri="{BB962C8B-B14F-4D97-AF65-F5344CB8AC3E}">
        <p14:creationId xmlns:p14="http://schemas.microsoft.com/office/powerpoint/2010/main" val="336055179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Three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198" y="1825626"/>
            <a:ext cx="3358489" cy="3763134"/>
          </a:xfr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7" name="Slide Number Placeholder 6"/>
          <p:cNvSpPr>
            <a:spLocks noGrp="1"/>
          </p:cNvSpPr>
          <p:nvPr>
            <p:ph type="sldNum" sz="quarter" idx="12"/>
          </p:nvPr>
        </p:nvSpPr>
        <p:spPr/>
        <p:txBody>
          <a:bodyP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46C79FD-C571-418B-AB0F-5EE936C85276}" type="slidenum">
              <a:rPr kumimoji="0" lang="en-GB" sz="1200" b="0" i="0" u="none" strike="noStrike" kern="1200" cap="none" spc="0" normalizeH="0" baseline="0" noProof="0" smtClean="0">
                <a:ln>
                  <a:noFill/>
                </a:ln>
                <a:solidFill>
                  <a:srgbClr val="4D4D4D">
                    <a:tint val="75000"/>
                  </a:srgb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srgbClr val="4D4D4D">
                  <a:tint val="75000"/>
                </a:srgbClr>
              </a:solidFill>
              <a:effectLst/>
              <a:uLnTx/>
              <a:uFillTx/>
              <a:latin typeface="Arial"/>
              <a:ea typeface="+mn-ea"/>
              <a:cs typeface="+mn-cs"/>
            </a:endParaRPr>
          </a:p>
        </p:txBody>
      </p:sp>
      <p:sp>
        <p:nvSpPr>
          <p:cNvPr id="9" name="Content Placeholder 2"/>
          <p:cNvSpPr>
            <a:spLocks noGrp="1"/>
          </p:cNvSpPr>
          <p:nvPr>
            <p:ph sz="half" idx="13"/>
          </p:nvPr>
        </p:nvSpPr>
        <p:spPr>
          <a:xfrm>
            <a:off x="4604979" y="1825625"/>
            <a:ext cx="3358489" cy="3763134"/>
          </a:xfr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 name="Content Placeholder 2"/>
          <p:cNvSpPr>
            <a:spLocks noGrp="1"/>
          </p:cNvSpPr>
          <p:nvPr>
            <p:ph sz="half" idx="14"/>
          </p:nvPr>
        </p:nvSpPr>
        <p:spPr>
          <a:xfrm>
            <a:off x="8371761" y="1825625"/>
            <a:ext cx="3358489" cy="3763134"/>
          </a:xfr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cxnSp>
        <p:nvCxnSpPr>
          <p:cNvPr id="12" name="Straight Connector 11"/>
          <p:cNvCxnSpPr/>
          <p:nvPr userDrawn="1"/>
        </p:nvCxnSpPr>
        <p:spPr>
          <a:xfrm flipH="1">
            <a:off x="838199" y="0"/>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3" name="Title Placeholder 1"/>
          <p:cNvSpPr>
            <a:spLocks noGrp="1"/>
          </p:cNvSpPr>
          <p:nvPr>
            <p:ph type="title"/>
          </p:nvPr>
        </p:nvSpPr>
        <p:spPr>
          <a:xfrm>
            <a:off x="970722" y="482860"/>
            <a:ext cx="10515600" cy="782357"/>
          </a:xfrm>
          <a:prstGeom prst="rect">
            <a:avLst/>
          </a:prstGeom>
        </p:spPr>
        <p:txBody>
          <a:bodyPr vert="horz" lIns="91440" tIns="45720" rIns="91440" bIns="0" rtlCol="0" anchor="b" anchorCtr="0">
            <a:noAutofit/>
          </a:bodyPr>
          <a:lstStyle/>
          <a:p>
            <a:r>
              <a:rPr lang="en-US"/>
              <a:t>Click to edit Master title style</a:t>
            </a:r>
            <a:endParaRPr lang="en-GB" dirty="0"/>
          </a:p>
        </p:txBody>
      </p:sp>
    </p:spTree>
    <p:extLst>
      <p:ext uri="{BB962C8B-B14F-4D97-AF65-F5344CB8AC3E}">
        <p14:creationId xmlns:p14="http://schemas.microsoft.com/office/powerpoint/2010/main" val="245083952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Content and Objec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198" y="1825625"/>
            <a:ext cx="5328000" cy="3906435"/>
          </a:xfrm>
        </p:spPr>
        <p:txBody>
          <a:bodyPr>
            <a:noAutofit/>
          </a:bodyPr>
          <a:lstStyle>
            <a:lvl1pPr>
              <a:spcAft>
                <a:spcPts val="1800"/>
              </a:spcAft>
              <a:defRPr/>
            </a:lvl1pPr>
            <a:lvl2pPr>
              <a:spcAft>
                <a:spcPts val="1800"/>
              </a:spcAft>
              <a:defRPr/>
            </a:lvl2pPr>
            <a:lvl3pPr>
              <a:spcAft>
                <a:spcPts val="1800"/>
              </a:spcAft>
              <a:defRPr/>
            </a:lvl3pPr>
            <a:lvl4pPr>
              <a:spcAft>
                <a:spcPts val="1800"/>
              </a:spcAft>
              <a:defRPr/>
            </a:lvl4pPr>
            <a:lvl5pPr>
              <a:spcAft>
                <a:spcPts val="1800"/>
              </a:spcAf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Content Placeholder 3"/>
          <p:cNvSpPr>
            <a:spLocks noGrp="1"/>
          </p:cNvSpPr>
          <p:nvPr>
            <p:ph sz="half" idx="2"/>
          </p:nvPr>
        </p:nvSpPr>
        <p:spPr>
          <a:xfrm>
            <a:off x="6402250" y="1825625"/>
            <a:ext cx="5328000" cy="3906435"/>
          </a:xfrm>
          <a:noFill/>
        </p:spPr>
        <p:txBody>
          <a:bodyPr>
            <a:noAutofit/>
          </a:bodyPr>
          <a:lstStyle>
            <a:lvl1pPr marL="0" indent="0">
              <a:buNone/>
              <a:defRPr/>
            </a:lvl1pPr>
          </a:lstStyle>
          <a:p>
            <a:pPr lvl="0"/>
            <a:r>
              <a:rPr lang="en-US"/>
              <a:t>Edit Master text styles</a:t>
            </a:r>
          </a:p>
        </p:txBody>
      </p:sp>
      <p:sp>
        <p:nvSpPr>
          <p:cNvPr id="7" name="Slide Number Placeholder 6"/>
          <p:cNvSpPr>
            <a:spLocks noGrp="1"/>
          </p:cNvSpPr>
          <p:nvPr>
            <p:ph type="sldNum" sz="quarter" idx="12"/>
          </p:nvPr>
        </p:nvSpPr>
        <p:spPr/>
        <p:txBody>
          <a:bodyP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46C79FD-C571-418B-AB0F-5EE936C85276}" type="slidenum">
              <a:rPr kumimoji="0" lang="en-GB" sz="1200" b="0" i="0" u="none" strike="noStrike" kern="1200" cap="none" spc="0" normalizeH="0" baseline="0" noProof="0" smtClean="0">
                <a:ln>
                  <a:noFill/>
                </a:ln>
                <a:solidFill>
                  <a:srgbClr val="4D4D4D">
                    <a:tint val="75000"/>
                  </a:srgb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srgbClr val="4D4D4D">
                  <a:tint val="75000"/>
                </a:srgbClr>
              </a:solidFill>
              <a:effectLst/>
              <a:uLnTx/>
              <a:uFillTx/>
              <a:latin typeface="Arial"/>
              <a:ea typeface="+mn-ea"/>
              <a:cs typeface="+mn-cs"/>
            </a:endParaRPr>
          </a:p>
        </p:txBody>
      </p:sp>
      <p:cxnSp>
        <p:nvCxnSpPr>
          <p:cNvPr id="9" name="Straight Connector 8"/>
          <p:cNvCxnSpPr/>
          <p:nvPr userDrawn="1"/>
        </p:nvCxnSpPr>
        <p:spPr>
          <a:xfrm flipH="1">
            <a:off x="838199" y="0"/>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0" name="Title Placeholder 1"/>
          <p:cNvSpPr>
            <a:spLocks noGrp="1"/>
          </p:cNvSpPr>
          <p:nvPr>
            <p:ph type="title"/>
          </p:nvPr>
        </p:nvSpPr>
        <p:spPr>
          <a:xfrm>
            <a:off x="970722" y="482860"/>
            <a:ext cx="10515600" cy="782357"/>
          </a:xfrm>
          <a:prstGeom prst="rect">
            <a:avLst/>
          </a:prstGeom>
        </p:spPr>
        <p:txBody>
          <a:bodyPr vert="horz" lIns="91440" tIns="45720" rIns="91440" bIns="0" rtlCol="0" anchor="b" anchorCtr="0">
            <a:noAutofit/>
          </a:bodyPr>
          <a:lstStyle/>
          <a:p>
            <a:r>
              <a:rPr lang="en-US"/>
              <a:t>Click to edit Master title style</a:t>
            </a:r>
            <a:endParaRPr lang="en-GB" dirty="0"/>
          </a:p>
        </p:txBody>
      </p:sp>
    </p:spTree>
    <p:extLst>
      <p:ext uri="{BB962C8B-B14F-4D97-AF65-F5344CB8AC3E}">
        <p14:creationId xmlns:p14="http://schemas.microsoft.com/office/powerpoint/2010/main" val="1052153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stijl te bewerken</a:t>
            </a:r>
          </a:p>
        </p:txBody>
      </p:sp>
      <p:sp>
        <p:nvSpPr>
          <p:cNvPr id="3" name="Tijdelijke aanduiding voor inhoud 2"/>
          <p:cNvSpPr>
            <a:spLocks noGrp="1"/>
          </p:cNvSpPr>
          <p:nvPr>
            <p:ph sz="half" idx="1"/>
          </p:nvPr>
        </p:nvSpPr>
        <p:spPr>
          <a:xfrm>
            <a:off x="838200" y="1825625"/>
            <a:ext cx="5181600" cy="435133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p:cNvSpPr>
            <a:spLocks noGrp="1"/>
          </p:cNvSpPr>
          <p:nvPr>
            <p:ph sz="half" idx="2"/>
          </p:nvPr>
        </p:nvSpPr>
        <p:spPr>
          <a:xfrm>
            <a:off x="6172200" y="1825625"/>
            <a:ext cx="5181600" cy="435133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p:cNvSpPr>
            <a:spLocks noGrp="1"/>
          </p:cNvSpPr>
          <p:nvPr>
            <p:ph type="dt" sz="half" idx="10"/>
          </p:nvPr>
        </p:nvSpPr>
        <p:spPr/>
        <p:txBody>
          <a:bodyPr/>
          <a:lstStyle/>
          <a:p>
            <a:fld id="{3791B6CB-EA61-463B-9BE6-C973201B093E}" type="datetimeFigureOut">
              <a:rPr lang="nl-NL" smtClean="0"/>
              <a:t>19-10-2021</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222A41A9-402C-4B38-AED4-AF722CC509D0}" type="slidenum">
              <a:rPr lang="nl-NL" smtClean="0"/>
              <a:t>‹#›</a:t>
            </a:fld>
            <a:endParaRPr lang="nl-NL"/>
          </a:p>
        </p:txBody>
      </p:sp>
    </p:spTree>
    <p:extLst>
      <p:ext uri="{BB962C8B-B14F-4D97-AF65-F5344CB8AC3E}">
        <p14:creationId xmlns:p14="http://schemas.microsoft.com/office/powerpoint/2010/main" val="328128124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46C79FD-C571-418B-AB0F-5EE936C85276}" type="slidenum">
              <a:rPr kumimoji="0" lang="en-GB" sz="1200" b="0" i="0" u="none" strike="noStrike" kern="1200" cap="none" spc="0" normalizeH="0" baseline="0" noProof="0" smtClean="0">
                <a:ln>
                  <a:noFill/>
                </a:ln>
                <a:solidFill>
                  <a:srgbClr val="4D4D4D">
                    <a:tint val="75000"/>
                  </a:srgb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srgbClr val="4D4D4D">
                  <a:tint val="75000"/>
                </a:srgbClr>
              </a:solidFill>
              <a:effectLst/>
              <a:uLnTx/>
              <a:uFillTx/>
              <a:latin typeface="Arial"/>
              <a:ea typeface="+mn-ea"/>
              <a:cs typeface="+mn-cs"/>
            </a:endParaRPr>
          </a:p>
        </p:txBody>
      </p:sp>
      <p:cxnSp>
        <p:nvCxnSpPr>
          <p:cNvPr id="8" name="Straight Connector 7"/>
          <p:cNvCxnSpPr/>
          <p:nvPr userDrawn="1"/>
        </p:nvCxnSpPr>
        <p:spPr>
          <a:xfrm flipH="1">
            <a:off x="838199" y="0"/>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9" name="Title Placeholder 1"/>
          <p:cNvSpPr>
            <a:spLocks noGrp="1"/>
          </p:cNvSpPr>
          <p:nvPr>
            <p:ph type="title"/>
          </p:nvPr>
        </p:nvSpPr>
        <p:spPr>
          <a:xfrm>
            <a:off x="970722" y="482860"/>
            <a:ext cx="10515600" cy="782357"/>
          </a:xfrm>
          <a:prstGeom prst="rect">
            <a:avLst/>
          </a:prstGeom>
        </p:spPr>
        <p:txBody>
          <a:bodyPr vert="horz" lIns="91440" tIns="45720" rIns="91440" bIns="0" rtlCol="0" anchor="b" anchorCtr="0">
            <a:noAutofit/>
          </a:bodyPr>
          <a:lstStyle/>
          <a:p>
            <a:r>
              <a:rPr lang="en-US"/>
              <a:t>Click to edit Master title style</a:t>
            </a:r>
            <a:endParaRPr lang="en-GB" dirty="0"/>
          </a:p>
        </p:txBody>
      </p:sp>
    </p:spTree>
    <p:extLst>
      <p:ext uri="{BB962C8B-B14F-4D97-AF65-F5344CB8AC3E}">
        <p14:creationId xmlns:p14="http://schemas.microsoft.com/office/powerpoint/2010/main" val="124768548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Last slide (option 1)">
    <p:spTree>
      <p:nvGrpSpPr>
        <p:cNvPr id="1" name=""/>
        <p:cNvGrpSpPr/>
        <p:nvPr/>
      </p:nvGrpSpPr>
      <p:grpSpPr>
        <a:xfrm>
          <a:off x="0" y="0"/>
          <a:ext cx="0" cy="0"/>
          <a:chOff x="0" y="0"/>
          <a:chExt cx="0" cy="0"/>
        </a:xfrm>
      </p:grpSpPr>
      <p:sp>
        <p:nvSpPr>
          <p:cNvPr id="7" name="Rectangle 6"/>
          <p:cNvSpPr/>
          <p:nvPr userDrawn="1"/>
        </p:nvSpPr>
        <p:spPr>
          <a:xfrm>
            <a:off x="0" y="1"/>
            <a:ext cx="12192000" cy="342899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6" name="Slide Number Placeholder 5"/>
          <p:cNvSpPr>
            <a:spLocks noGrp="1"/>
          </p:cNvSpPr>
          <p:nvPr>
            <p:ph type="sldNum" sz="quarter" idx="12"/>
          </p:nvPr>
        </p:nvSpPr>
        <p:spPr/>
        <p:txBody>
          <a:bodyP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46C79FD-C571-418B-AB0F-5EE936C85276}" type="slidenum">
              <a:rPr kumimoji="0" lang="en-GB" sz="1200" b="0" i="0" u="none" strike="noStrike" kern="1200" cap="none" spc="0" normalizeH="0" baseline="0" noProof="0" smtClean="0">
                <a:ln>
                  <a:noFill/>
                </a:ln>
                <a:solidFill>
                  <a:srgbClr val="4D4D4D">
                    <a:tint val="75000"/>
                  </a:srgb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srgbClr val="4D4D4D">
                  <a:tint val="75000"/>
                </a:srgbClr>
              </a:solidFill>
              <a:effectLst/>
              <a:uLnTx/>
              <a:uFillTx/>
              <a:latin typeface="Arial"/>
              <a:ea typeface="+mn-ea"/>
              <a:cs typeface="+mn-cs"/>
            </a:endParaRPr>
          </a:p>
        </p:txBody>
      </p:sp>
      <p:sp>
        <p:nvSpPr>
          <p:cNvPr id="11" name="Title 1"/>
          <p:cNvSpPr>
            <a:spLocks noGrp="1"/>
          </p:cNvSpPr>
          <p:nvPr>
            <p:ph type="ctrTitle"/>
          </p:nvPr>
        </p:nvSpPr>
        <p:spPr>
          <a:xfrm>
            <a:off x="1077013" y="1122363"/>
            <a:ext cx="10156297" cy="1240348"/>
          </a:xfrm>
        </p:spPr>
        <p:txBody>
          <a:bodyPr anchor="b">
            <a:noAutofit/>
          </a:bodyPr>
          <a:lstStyle>
            <a:lvl1pPr algn="l">
              <a:defRPr sz="6000">
                <a:solidFill>
                  <a:schemeClr val="tx2"/>
                </a:solidFill>
              </a:defRPr>
            </a:lvl1pPr>
          </a:lstStyle>
          <a:p>
            <a:r>
              <a:rPr lang="en-US"/>
              <a:t>Click to edit Master title style</a:t>
            </a:r>
            <a:endParaRPr lang="en-GB" dirty="0"/>
          </a:p>
        </p:txBody>
      </p:sp>
      <p:cxnSp>
        <p:nvCxnSpPr>
          <p:cNvPr id="13" name="Straight Connector 12"/>
          <p:cNvCxnSpPr/>
          <p:nvPr userDrawn="1"/>
        </p:nvCxnSpPr>
        <p:spPr>
          <a:xfrm>
            <a:off x="838200" y="0"/>
            <a:ext cx="0" cy="2362711"/>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14" name="Subtitle 2"/>
          <p:cNvSpPr>
            <a:spLocks noGrp="1"/>
          </p:cNvSpPr>
          <p:nvPr>
            <p:ph type="subTitle" idx="1"/>
          </p:nvPr>
        </p:nvSpPr>
        <p:spPr>
          <a:xfrm>
            <a:off x="838200" y="4160826"/>
            <a:ext cx="10889439" cy="1620145"/>
          </a:xfrm>
        </p:spPr>
        <p:txBody>
          <a:bodyPr>
            <a:noAutofit/>
          </a:bodyPr>
          <a:lstStyle>
            <a:lvl1pPr marL="0" indent="0" algn="l">
              <a:buNone/>
              <a:defRPr sz="14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spTree>
    <p:extLst>
      <p:ext uri="{BB962C8B-B14F-4D97-AF65-F5344CB8AC3E}">
        <p14:creationId xmlns:p14="http://schemas.microsoft.com/office/powerpoint/2010/main" val="185965837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a:xfrm>
            <a:off x="839788" y="365125"/>
            <a:ext cx="10515600" cy="1325563"/>
          </a:xfrm>
        </p:spPr>
        <p:txBody>
          <a:bodyPr/>
          <a:lstStyle/>
          <a:p>
            <a:r>
              <a:rPr lang="nl-NL"/>
              <a:t>Klik om stijl te bewerken</a:t>
            </a:r>
          </a:p>
        </p:txBody>
      </p:sp>
      <p:sp>
        <p:nvSpPr>
          <p:cNvPr id="3" name="Tijdelijke aanduiding voor teks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4" name="Tijdelijke aanduiding voor inhoud 3"/>
          <p:cNvSpPr>
            <a:spLocks noGrp="1"/>
          </p:cNvSpPr>
          <p:nvPr>
            <p:ph sz="half" idx="2"/>
          </p:nvPr>
        </p:nvSpPr>
        <p:spPr>
          <a:xfrm>
            <a:off x="839788" y="2505075"/>
            <a:ext cx="5157787" cy="368458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6" name="Tijdelijke aanduiding voor inhoud 5"/>
          <p:cNvSpPr>
            <a:spLocks noGrp="1"/>
          </p:cNvSpPr>
          <p:nvPr>
            <p:ph sz="quarter" idx="4"/>
          </p:nvPr>
        </p:nvSpPr>
        <p:spPr>
          <a:xfrm>
            <a:off x="6172200" y="2505075"/>
            <a:ext cx="5183188" cy="368458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p:cNvSpPr>
            <a:spLocks noGrp="1"/>
          </p:cNvSpPr>
          <p:nvPr>
            <p:ph type="dt" sz="half" idx="10"/>
          </p:nvPr>
        </p:nvSpPr>
        <p:spPr/>
        <p:txBody>
          <a:bodyPr/>
          <a:lstStyle/>
          <a:p>
            <a:fld id="{3791B6CB-EA61-463B-9BE6-C973201B093E}" type="datetimeFigureOut">
              <a:rPr lang="nl-NL" smtClean="0"/>
              <a:t>19-10-2021</a:t>
            </a:fld>
            <a:endParaRPr lang="nl-NL"/>
          </a:p>
        </p:txBody>
      </p:sp>
      <p:sp>
        <p:nvSpPr>
          <p:cNvPr id="8" name="Tijdelijke aanduiding voor voettekst 7"/>
          <p:cNvSpPr>
            <a:spLocks noGrp="1"/>
          </p:cNvSpPr>
          <p:nvPr>
            <p:ph type="ftr" sz="quarter" idx="11"/>
          </p:nvPr>
        </p:nvSpPr>
        <p:spPr/>
        <p:txBody>
          <a:bodyPr/>
          <a:lstStyle/>
          <a:p>
            <a:endParaRPr lang="nl-NL"/>
          </a:p>
        </p:txBody>
      </p:sp>
      <p:sp>
        <p:nvSpPr>
          <p:cNvPr id="9" name="Tijdelijke aanduiding voor dianummer 8"/>
          <p:cNvSpPr>
            <a:spLocks noGrp="1"/>
          </p:cNvSpPr>
          <p:nvPr>
            <p:ph type="sldNum" sz="quarter" idx="12"/>
          </p:nvPr>
        </p:nvSpPr>
        <p:spPr/>
        <p:txBody>
          <a:bodyPr/>
          <a:lstStyle/>
          <a:p>
            <a:fld id="{222A41A9-402C-4B38-AED4-AF722CC509D0}" type="slidenum">
              <a:rPr lang="nl-NL" smtClean="0"/>
              <a:t>‹#›</a:t>
            </a:fld>
            <a:endParaRPr lang="nl-NL"/>
          </a:p>
        </p:txBody>
      </p:sp>
    </p:spTree>
    <p:extLst>
      <p:ext uri="{BB962C8B-B14F-4D97-AF65-F5344CB8AC3E}">
        <p14:creationId xmlns:p14="http://schemas.microsoft.com/office/powerpoint/2010/main" val="18952922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stijl te bewerken</a:t>
            </a:r>
          </a:p>
        </p:txBody>
      </p:sp>
      <p:sp>
        <p:nvSpPr>
          <p:cNvPr id="3" name="Tijdelijke aanduiding voor datum 2"/>
          <p:cNvSpPr>
            <a:spLocks noGrp="1"/>
          </p:cNvSpPr>
          <p:nvPr>
            <p:ph type="dt" sz="half" idx="10"/>
          </p:nvPr>
        </p:nvSpPr>
        <p:spPr/>
        <p:txBody>
          <a:bodyPr/>
          <a:lstStyle/>
          <a:p>
            <a:fld id="{3791B6CB-EA61-463B-9BE6-C973201B093E}" type="datetimeFigureOut">
              <a:rPr lang="nl-NL" smtClean="0"/>
              <a:t>19-10-2021</a:t>
            </a:fld>
            <a:endParaRPr lang="nl-NL"/>
          </a:p>
        </p:txBody>
      </p:sp>
      <p:sp>
        <p:nvSpPr>
          <p:cNvPr id="4" name="Tijdelijke aanduiding voor voettekst 3"/>
          <p:cNvSpPr>
            <a:spLocks noGrp="1"/>
          </p:cNvSpPr>
          <p:nvPr>
            <p:ph type="ftr" sz="quarter" idx="11"/>
          </p:nvPr>
        </p:nvSpPr>
        <p:spPr/>
        <p:txBody>
          <a:bodyPr/>
          <a:lstStyle/>
          <a:p>
            <a:endParaRPr lang="nl-NL"/>
          </a:p>
        </p:txBody>
      </p:sp>
      <p:sp>
        <p:nvSpPr>
          <p:cNvPr id="5" name="Tijdelijke aanduiding voor dianummer 4"/>
          <p:cNvSpPr>
            <a:spLocks noGrp="1"/>
          </p:cNvSpPr>
          <p:nvPr>
            <p:ph type="sldNum" sz="quarter" idx="12"/>
          </p:nvPr>
        </p:nvSpPr>
        <p:spPr/>
        <p:txBody>
          <a:bodyPr/>
          <a:lstStyle/>
          <a:p>
            <a:fld id="{222A41A9-402C-4B38-AED4-AF722CC509D0}" type="slidenum">
              <a:rPr lang="nl-NL" smtClean="0"/>
              <a:t>‹#›</a:t>
            </a:fld>
            <a:endParaRPr lang="nl-NL"/>
          </a:p>
        </p:txBody>
      </p:sp>
    </p:spTree>
    <p:extLst>
      <p:ext uri="{BB962C8B-B14F-4D97-AF65-F5344CB8AC3E}">
        <p14:creationId xmlns:p14="http://schemas.microsoft.com/office/powerpoint/2010/main" val="27291719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3791B6CB-EA61-463B-9BE6-C973201B093E}" type="datetimeFigureOut">
              <a:rPr lang="nl-NL" smtClean="0"/>
              <a:t>19-10-2021</a:t>
            </a:fld>
            <a:endParaRPr lang="nl-NL"/>
          </a:p>
        </p:txBody>
      </p:sp>
      <p:sp>
        <p:nvSpPr>
          <p:cNvPr id="3" name="Tijdelijke aanduiding voor voettekst 2"/>
          <p:cNvSpPr>
            <a:spLocks noGrp="1"/>
          </p:cNvSpPr>
          <p:nvPr>
            <p:ph type="ftr" sz="quarter" idx="11"/>
          </p:nvPr>
        </p:nvSpPr>
        <p:spPr/>
        <p:txBody>
          <a:bodyPr/>
          <a:lstStyle/>
          <a:p>
            <a:endParaRPr lang="nl-NL"/>
          </a:p>
        </p:txBody>
      </p:sp>
      <p:sp>
        <p:nvSpPr>
          <p:cNvPr id="4" name="Tijdelijke aanduiding voor dianummer 3"/>
          <p:cNvSpPr>
            <a:spLocks noGrp="1"/>
          </p:cNvSpPr>
          <p:nvPr>
            <p:ph type="sldNum" sz="quarter" idx="12"/>
          </p:nvPr>
        </p:nvSpPr>
        <p:spPr/>
        <p:txBody>
          <a:bodyPr/>
          <a:lstStyle/>
          <a:p>
            <a:fld id="{222A41A9-402C-4B38-AED4-AF722CC509D0}" type="slidenum">
              <a:rPr lang="nl-NL" smtClean="0"/>
              <a:t>‹#›</a:t>
            </a:fld>
            <a:endParaRPr lang="nl-NL"/>
          </a:p>
        </p:txBody>
      </p:sp>
    </p:spTree>
    <p:extLst>
      <p:ext uri="{BB962C8B-B14F-4D97-AF65-F5344CB8AC3E}">
        <p14:creationId xmlns:p14="http://schemas.microsoft.com/office/powerpoint/2010/main" val="27020507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inhoud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Tekststijl van het model bewerken</a:t>
            </a:r>
          </a:p>
        </p:txBody>
      </p:sp>
      <p:sp>
        <p:nvSpPr>
          <p:cNvPr id="5" name="Tijdelijke aanduiding voor datum 4"/>
          <p:cNvSpPr>
            <a:spLocks noGrp="1"/>
          </p:cNvSpPr>
          <p:nvPr>
            <p:ph type="dt" sz="half" idx="10"/>
          </p:nvPr>
        </p:nvSpPr>
        <p:spPr/>
        <p:txBody>
          <a:bodyPr/>
          <a:lstStyle/>
          <a:p>
            <a:fld id="{3791B6CB-EA61-463B-9BE6-C973201B093E}" type="datetimeFigureOut">
              <a:rPr lang="nl-NL" smtClean="0"/>
              <a:t>19-10-2021</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222A41A9-402C-4B38-AED4-AF722CC509D0}" type="slidenum">
              <a:rPr lang="nl-NL" smtClean="0"/>
              <a:t>‹#›</a:t>
            </a:fld>
            <a:endParaRPr lang="nl-NL"/>
          </a:p>
        </p:txBody>
      </p:sp>
    </p:spTree>
    <p:extLst>
      <p:ext uri="{BB962C8B-B14F-4D97-AF65-F5344CB8AC3E}">
        <p14:creationId xmlns:p14="http://schemas.microsoft.com/office/powerpoint/2010/main" val="39212586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afbeelding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p>
        </p:txBody>
      </p:sp>
      <p:sp>
        <p:nvSpPr>
          <p:cNvPr id="4" name="Tijdelijke aanduiding vo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Tekststijl van het model bewerken</a:t>
            </a:r>
          </a:p>
        </p:txBody>
      </p:sp>
      <p:sp>
        <p:nvSpPr>
          <p:cNvPr id="5" name="Tijdelijke aanduiding voor datum 4"/>
          <p:cNvSpPr>
            <a:spLocks noGrp="1"/>
          </p:cNvSpPr>
          <p:nvPr>
            <p:ph type="dt" sz="half" idx="10"/>
          </p:nvPr>
        </p:nvSpPr>
        <p:spPr/>
        <p:txBody>
          <a:bodyPr/>
          <a:lstStyle/>
          <a:p>
            <a:fld id="{3791B6CB-EA61-463B-9BE6-C973201B093E}" type="datetimeFigureOut">
              <a:rPr lang="nl-NL" smtClean="0"/>
              <a:t>19-10-2021</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222A41A9-402C-4B38-AED4-AF722CC509D0}" type="slidenum">
              <a:rPr lang="nl-NL" smtClean="0"/>
              <a:t>‹#›</a:t>
            </a:fld>
            <a:endParaRPr lang="nl-NL"/>
          </a:p>
        </p:txBody>
      </p:sp>
    </p:spTree>
    <p:extLst>
      <p:ext uri="{BB962C8B-B14F-4D97-AF65-F5344CB8AC3E}">
        <p14:creationId xmlns:p14="http://schemas.microsoft.com/office/powerpoint/2010/main" val="12435156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image" Target="../media/image1.png"/><Relationship Id="rId5" Type="http://schemas.openxmlformats.org/officeDocument/2006/relationships/slideLayout" Target="../slideLayouts/slideLayout16.xml"/><Relationship Id="rId10"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slideLayout" Target="../slideLayouts/slideLayout22.xml"/><Relationship Id="rId1" Type="http://schemas.openxmlformats.org/officeDocument/2006/relationships/slideLayout" Target="../slideLayouts/slideLayout21.xml"/><Relationship Id="rId5" Type="http://schemas.openxmlformats.org/officeDocument/2006/relationships/theme" Target="../theme/theme3.xml"/><Relationship Id="rId4" Type="http://schemas.openxmlformats.org/officeDocument/2006/relationships/slideLayout" Target="../slideLayouts/slideLayout2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5" Type="http://schemas.openxmlformats.org/officeDocument/2006/relationships/slideLayout" Target="../slideLayouts/slideLayout29.xml"/><Relationship Id="rId10" Type="http://schemas.openxmlformats.org/officeDocument/2006/relationships/theme" Target="../theme/theme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34.xml"/></Relationships>
</file>

<file path=ppt/slideMasters/_rels/slideMaster6.xml.rels><?xml version="1.0" encoding="UTF-8" standalone="yes"?>
<Relationships xmlns="http://schemas.openxmlformats.org/package/2006/relationships"><Relationship Id="rId8" Type="http://schemas.openxmlformats.org/officeDocument/2006/relationships/theme" Target="../theme/theme6.xml"/><Relationship Id="rId3" Type="http://schemas.openxmlformats.org/officeDocument/2006/relationships/slideLayout" Target="../slideLayouts/slideLayout37.xml"/><Relationship Id="rId7" Type="http://schemas.openxmlformats.org/officeDocument/2006/relationships/slideLayout" Target="../slideLayouts/slideLayout41.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5" Type="http://schemas.openxmlformats.org/officeDocument/2006/relationships/slideLayout" Target="../slideLayouts/slideLayout39.xml"/><Relationship Id="rId4" Type="http://schemas.openxmlformats.org/officeDocument/2006/relationships/slideLayout" Target="../slideLayouts/slideLayout38.xml"/><Relationship Id="rId9" Type="http://schemas.openxmlformats.org/officeDocument/2006/relationships/image" Target="../media/image10.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de stijl te bewerken</a:t>
            </a:r>
          </a:p>
        </p:txBody>
      </p:sp>
      <p:sp>
        <p:nvSpPr>
          <p:cNvPr id="3" name="Tijdelijke aanduiding voor teks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791B6CB-EA61-463B-9BE6-C973201B093E}" type="datetimeFigureOut">
              <a:rPr lang="nl-NL" smtClean="0"/>
              <a:t>19-10-2021</a:t>
            </a:fld>
            <a:endParaRPr lang="nl-NL"/>
          </a:p>
        </p:txBody>
      </p:sp>
      <p:sp>
        <p:nvSpPr>
          <p:cNvPr id="5" name="Tijdelijke aanduiding voor voettekst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22A41A9-402C-4B38-AED4-AF722CC509D0}" type="slidenum">
              <a:rPr lang="nl-NL" smtClean="0"/>
              <a:t>‹#›</a:t>
            </a:fld>
            <a:endParaRPr lang="nl-NL"/>
          </a:p>
        </p:txBody>
      </p:sp>
    </p:spTree>
    <p:extLst>
      <p:ext uri="{BB962C8B-B14F-4D97-AF65-F5344CB8AC3E}">
        <p14:creationId xmlns:p14="http://schemas.microsoft.com/office/powerpoint/2010/main" val="267205217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chemeClr val="bg1">
                <a:tint val="93000"/>
                <a:satMod val="150000"/>
                <a:shade val="98000"/>
                <a:lumMod val="102000"/>
              </a:schemeClr>
            </a:gs>
            <a:gs pos="79000">
              <a:schemeClr val="bg1">
                <a:tint val="98000"/>
                <a:satMod val="130000"/>
                <a:shade val="90000"/>
                <a:lumMod val="12000"/>
                <a:lumOff val="88000"/>
              </a:schemeClr>
            </a:gs>
            <a:gs pos="92000">
              <a:schemeClr val="bg1">
                <a:lumMod val="93000"/>
              </a:schemeClr>
            </a:gs>
          </a:gsLst>
          <a:lin ang="5400000" scaled="0"/>
          <a:tileRect/>
        </a:gradFill>
        <a:effectLst/>
      </p:bgPr>
    </p:bg>
    <p:spTree>
      <p:nvGrpSpPr>
        <p:cNvPr id="1" name=""/>
        <p:cNvGrpSpPr/>
        <p:nvPr/>
      </p:nvGrpSpPr>
      <p:grpSpPr>
        <a:xfrm>
          <a:off x="0" y="0"/>
          <a:ext cx="0" cy="0"/>
          <a:chOff x="0" y="0"/>
          <a:chExt cx="0" cy="0"/>
        </a:xfrm>
      </p:grpSpPr>
      <p:sp>
        <p:nvSpPr>
          <p:cNvPr id="12" name="Rechthoek 11"/>
          <p:cNvSpPr/>
          <p:nvPr userDrawn="1"/>
        </p:nvSpPr>
        <p:spPr>
          <a:xfrm>
            <a:off x="0" y="5976013"/>
            <a:ext cx="12192000" cy="867600"/>
          </a:xfrm>
          <a:prstGeom prst="rect">
            <a:avLst/>
          </a:prstGeom>
          <a:solidFill>
            <a:schemeClr val="bg1"/>
          </a:solidFill>
          <a:ln>
            <a:noFill/>
          </a:ln>
          <a:effectLst>
            <a:outerShdw blurRad="50800" dist="38100" dir="16200000" algn="ctr" rotWithShape="0">
              <a:schemeClr val="tx1">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jdelijke aanduiding voor titel 1"/>
          <p:cNvSpPr>
            <a:spLocks noGrp="1"/>
          </p:cNvSpPr>
          <p:nvPr>
            <p:ph type="title"/>
          </p:nvPr>
        </p:nvSpPr>
        <p:spPr>
          <a:xfrm>
            <a:off x="731838" y="645811"/>
            <a:ext cx="1079957" cy="377402"/>
          </a:xfrm>
          <a:prstGeom prst="rect">
            <a:avLst/>
          </a:prstGeom>
          <a:solidFill>
            <a:schemeClr val="accent2"/>
          </a:solidFill>
        </p:spPr>
        <p:txBody>
          <a:bodyPr vert="horz" wrap="none" lIns="0" tIns="36000" rIns="144000" bIns="36000" rtlCol="0" anchor="b">
            <a:spAutoFit/>
          </a:bodyPr>
          <a:lstStyle/>
          <a:p>
            <a:r>
              <a:rPr lang="nl-NL" dirty="0"/>
              <a:t>Titel</a:t>
            </a:r>
          </a:p>
        </p:txBody>
      </p:sp>
      <p:sp>
        <p:nvSpPr>
          <p:cNvPr id="3" name="Tijdelijke aanduiding voor tekst 2"/>
          <p:cNvSpPr>
            <a:spLocks noGrp="1"/>
          </p:cNvSpPr>
          <p:nvPr>
            <p:ph type="body" idx="1"/>
          </p:nvPr>
        </p:nvSpPr>
        <p:spPr>
          <a:xfrm>
            <a:off x="638245" y="2026507"/>
            <a:ext cx="10616699" cy="3422774"/>
          </a:xfrm>
          <a:prstGeom prst="rect">
            <a:avLst/>
          </a:prstGeom>
        </p:spPr>
        <p:txBody>
          <a:bodyPr vert="horz" lIns="90000" tIns="45720" rIns="91440" bIns="45720" rtlCol="0">
            <a:noAutofit/>
          </a:body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5" name="Tijdelijke aanduiding voor voettekst 4"/>
          <p:cNvSpPr>
            <a:spLocks noGrp="1"/>
          </p:cNvSpPr>
          <p:nvPr>
            <p:ph type="ftr" sz="quarter" idx="3"/>
          </p:nvPr>
        </p:nvSpPr>
        <p:spPr>
          <a:xfrm>
            <a:off x="8610600" y="6265518"/>
            <a:ext cx="2743200" cy="156560"/>
          </a:xfrm>
          <a:prstGeom prst="rect">
            <a:avLst/>
          </a:prstGeom>
        </p:spPr>
        <p:txBody>
          <a:bodyPr vert="horz" lIns="91440" tIns="45720" rIns="91440" bIns="45720" rtlCol="0" anchor="ctr"/>
          <a:lstStyle>
            <a:lvl1pPr algn="r">
              <a:defRPr sz="1000">
                <a:solidFill>
                  <a:schemeClr val="accent2"/>
                </a:solidFill>
                <a:latin typeface="Verdana" charset="0"/>
                <a:ea typeface="Verdana" charset="0"/>
                <a:cs typeface="Verdana" charset="0"/>
              </a:defRPr>
            </a:lvl1pPr>
          </a:lstStyle>
          <a:p>
            <a:r>
              <a:rPr lang="nl-NL"/>
              <a:t>Titel van de presentatie</a:t>
            </a:r>
            <a:endParaRPr lang="nl-NL" dirty="0"/>
          </a:p>
        </p:txBody>
      </p:sp>
      <p:sp>
        <p:nvSpPr>
          <p:cNvPr id="6" name="Tijdelijke aanduiding voor dianummer 5"/>
          <p:cNvSpPr>
            <a:spLocks noGrp="1"/>
          </p:cNvSpPr>
          <p:nvPr>
            <p:ph type="sldNum" sz="quarter" idx="4"/>
          </p:nvPr>
        </p:nvSpPr>
        <p:spPr>
          <a:xfrm>
            <a:off x="8610600" y="6418139"/>
            <a:ext cx="2743200" cy="173749"/>
          </a:xfrm>
          <a:prstGeom prst="rect">
            <a:avLst/>
          </a:prstGeom>
        </p:spPr>
        <p:txBody>
          <a:bodyPr vert="horz" lIns="91440" tIns="45720" rIns="91440" bIns="45720" rtlCol="0" anchor="ctr"/>
          <a:lstStyle>
            <a:lvl1pPr algn="r">
              <a:defRPr sz="1000">
                <a:solidFill>
                  <a:schemeClr val="accent1"/>
                </a:solidFill>
                <a:latin typeface="Verdana" charset="0"/>
                <a:ea typeface="Verdana" charset="0"/>
                <a:cs typeface="Verdana" charset="0"/>
              </a:defRPr>
            </a:lvl1pPr>
          </a:lstStyle>
          <a:p>
            <a:r>
              <a:rPr lang="nl-NL"/>
              <a:t> </a:t>
            </a:r>
            <a:fld id="{141DC315-004D-734B-91F7-61E542849DC9}" type="datetimeFigureOut">
              <a:rPr lang="nl-NL" smtClean="0"/>
              <a:pPr/>
              <a:t>19-10-2021</a:t>
            </a:fld>
            <a:r>
              <a:rPr lang="nl-NL"/>
              <a:t> | </a:t>
            </a:r>
            <a:fld id="{2DAB09C5-3251-4B47-B002-D03712DC64C3}" type="slidenum">
              <a:rPr lang="nl-NL" smtClean="0"/>
              <a:pPr/>
              <a:t>‹#›</a:t>
            </a:fld>
            <a:endParaRPr lang="nl-NL" dirty="0"/>
          </a:p>
        </p:txBody>
      </p:sp>
      <p:pic>
        <p:nvPicPr>
          <p:cNvPr id="8" name="Afbeelding 7"/>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670878" y="6098127"/>
            <a:ext cx="1500312" cy="668260"/>
          </a:xfrm>
          <a:prstGeom prst="rect">
            <a:avLst/>
          </a:prstGeom>
        </p:spPr>
      </p:pic>
    </p:spTree>
    <p:extLst>
      <p:ext uri="{BB962C8B-B14F-4D97-AF65-F5344CB8AC3E}">
        <p14:creationId xmlns:p14="http://schemas.microsoft.com/office/powerpoint/2010/main" val="417598822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Lst>
  <p:hf hdr="0"/>
  <p:txStyles>
    <p:titleStyle>
      <a:lvl1pPr marL="133350" indent="0" algn="l" defTabSz="914377" rtl="0" eaLnBrk="1" latinLnBrk="0" hangingPunct="1">
        <a:lnSpc>
          <a:spcPct val="90000"/>
        </a:lnSpc>
        <a:spcBef>
          <a:spcPct val="0"/>
        </a:spcBef>
        <a:buNone/>
        <a:tabLst/>
        <a:defRPr sz="2200" kern="1200" cap="all" baseline="0">
          <a:solidFill>
            <a:schemeClr val="bg1"/>
          </a:solidFill>
          <a:latin typeface="Verdana" charset="0"/>
          <a:ea typeface="Verdana" charset="0"/>
          <a:cs typeface="Verdana" charset="0"/>
        </a:defRPr>
      </a:lvl1pPr>
    </p:titleStyle>
    <p:bodyStyle>
      <a:lvl1pPr marL="0" indent="0" algn="l" defTabSz="914377" rtl="0" eaLnBrk="1" latinLnBrk="0" hangingPunct="1">
        <a:lnSpc>
          <a:spcPct val="95000"/>
        </a:lnSpc>
        <a:spcBef>
          <a:spcPts val="1000"/>
        </a:spcBef>
        <a:spcAft>
          <a:spcPts val="1000"/>
        </a:spcAft>
        <a:buFont typeface="Arial" charset="0"/>
        <a:buNone/>
        <a:defRPr sz="1600" kern="1200">
          <a:solidFill>
            <a:schemeClr val="accent1"/>
          </a:solidFill>
          <a:latin typeface="Verdana" charset="0"/>
          <a:ea typeface="Verdana" charset="0"/>
          <a:cs typeface="Verdana" charset="0"/>
        </a:defRPr>
      </a:lvl1pPr>
      <a:lvl2pPr marL="268288" indent="-257175" algn="l" defTabSz="914377" rtl="0" eaLnBrk="1" latinLnBrk="0" hangingPunct="1">
        <a:lnSpc>
          <a:spcPct val="95000"/>
        </a:lnSpc>
        <a:spcBef>
          <a:spcPts val="500"/>
        </a:spcBef>
        <a:buClr>
          <a:srgbClr val="FF5000"/>
        </a:buClr>
        <a:buSzPct val="90000"/>
        <a:buFont typeface="LucidaGrande" charset="0"/>
        <a:buChar char="▶︎"/>
        <a:tabLst/>
        <a:defRPr sz="1400" kern="1200">
          <a:solidFill>
            <a:schemeClr val="accent1"/>
          </a:solidFill>
          <a:latin typeface="Verdana" charset="0"/>
          <a:ea typeface="Verdana" charset="0"/>
          <a:cs typeface="Verdana" charset="0"/>
        </a:defRPr>
      </a:lvl2pPr>
      <a:lvl3pPr marL="671513" indent="-220663" algn="l" defTabSz="914377" rtl="0" eaLnBrk="1" latinLnBrk="0" hangingPunct="1">
        <a:lnSpc>
          <a:spcPct val="95000"/>
        </a:lnSpc>
        <a:spcBef>
          <a:spcPts val="500"/>
        </a:spcBef>
        <a:buClr>
          <a:schemeClr val="bg1">
            <a:lumMod val="50000"/>
          </a:schemeClr>
        </a:buClr>
        <a:buSzPct val="90000"/>
        <a:buFont typeface="LucidaGrande" charset="0"/>
        <a:buChar char="▶︎"/>
        <a:tabLst/>
        <a:defRPr sz="1400" kern="1200">
          <a:solidFill>
            <a:schemeClr val="accent1"/>
          </a:solidFill>
          <a:latin typeface="Verdana" charset="0"/>
          <a:ea typeface="Verdana" charset="0"/>
          <a:cs typeface="Verdana" charset="0"/>
        </a:defRPr>
      </a:lvl3pPr>
      <a:lvl4pPr marL="1073150" indent="-219075" algn="l" defTabSz="914377" rtl="0" eaLnBrk="1" latinLnBrk="0" hangingPunct="1">
        <a:lnSpc>
          <a:spcPct val="95000"/>
        </a:lnSpc>
        <a:spcBef>
          <a:spcPts val="500"/>
        </a:spcBef>
        <a:buClr>
          <a:srgbClr val="FF5000"/>
        </a:buClr>
        <a:buFont typeface="Arial"/>
        <a:buChar char="•"/>
        <a:tabLst/>
        <a:defRPr sz="1400" kern="1200">
          <a:solidFill>
            <a:schemeClr val="accent1"/>
          </a:solidFill>
          <a:latin typeface="Verdana" charset="0"/>
          <a:ea typeface="Verdana" charset="0"/>
          <a:cs typeface="Verdana" charset="0"/>
        </a:defRPr>
      </a:lvl4pPr>
      <a:lvl5pPr marL="1476375" indent="-231775" algn="l" defTabSz="914377" rtl="0" eaLnBrk="1" latinLnBrk="0" hangingPunct="1">
        <a:lnSpc>
          <a:spcPct val="95000"/>
        </a:lnSpc>
        <a:spcBef>
          <a:spcPts val="500"/>
        </a:spcBef>
        <a:buClr>
          <a:schemeClr val="bg1">
            <a:lumMod val="50000"/>
          </a:schemeClr>
        </a:buClr>
        <a:buFont typeface="Arial"/>
        <a:buChar char="•"/>
        <a:tabLst/>
        <a:defRPr sz="1400" kern="1200">
          <a:solidFill>
            <a:schemeClr val="accent1"/>
          </a:solidFill>
          <a:latin typeface="Verdana" charset="0"/>
          <a:ea typeface="Verdana" charset="0"/>
          <a:cs typeface="Verdana" charset="0"/>
        </a:defRPr>
      </a:lvl5pPr>
      <a:lvl6pPr marL="2514537"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nl-NL"/>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tsikon paikkamerkki 1"/>
          <p:cNvSpPr>
            <a:spLocks noGrp="1"/>
          </p:cNvSpPr>
          <p:nvPr>
            <p:ph type="title"/>
          </p:nvPr>
        </p:nvSpPr>
        <p:spPr>
          <a:xfrm>
            <a:off x="812801" y="130630"/>
            <a:ext cx="10769599" cy="1299027"/>
          </a:xfrm>
          <a:prstGeom prst="rect">
            <a:avLst/>
          </a:prstGeom>
        </p:spPr>
        <p:txBody>
          <a:bodyPr vert="horz" lIns="91440" tIns="45720" rIns="91440" bIns="45720" rtlCol="0" anchor="b" anchorCtr="0">
            <a:noAutofit/>
          </a:bodyPr>
          <a:lstStyle/>
          <a:p>
            <a:r>
              <a:rPr lang="fi-FI" dirty="0"/>
              <a:t>Muokkaa </a:t>
            </a:r>
            <a:r>
              <a:rPr lang="fi-FI" dirty="0" err="1"/>
              <a:t>perustyyl</a:t>
            </a:r>
            <a:r>
              <a:rPr lang="fi-FI" dirty="0"/>
              <a:t>. </a:t>
            </a:r>
            <a:r>
              <a:rPr lang="fi-FI" dirty="0" err="1"/>
              <a:t>napsautt</a:t>
            </a:r>
            <a:r>
              <a:rPr lang="fi-FI" dirty="0"/>
              <a:t>.</a:t>
            </a:r>
          </a:p>
        </p:txBody>
      </p:sp>
      <p:sp>
        <p:nvSpPr>
          <p:cNvPr id="3" name="Tekstin paikkamerkki 2"/>
          <p:cNvSpPr>
            <a:spLocks noGrp="1"/>
          </p:cNvSpPr>
          <p:nvPr>
            <p:ph type="body" idx="1"/>
          </p:nvPr>
        </p:nvSpPr>
        <p:spPr>
          <a:xfrm>
            <a:off x="812801" y="1698172"/>
            <a:ext cx="10769599" cy="4427991"/>
          </a:xfrm>
          <a:prstGeom prst="rect">
            <a:avLst/>
          </a:prstGeom>
        </p:spPr>
        <p:txBody>
          <a:bodyPr vert="horz" lIns="91440" tIns="45720" rIns="91440" bIns="45720" rtlCol="0">
            <a:normAutofit/>
          </a:bodyPr>
          <a:lstStyle/>
          <a:p>
            <a:pPr lvl="0"/>
            <a:r>
              <a:rPr lang="fi-FI" dirty="0"/>
              <a:t>Muokkaa tekstin perustyylejä napsauttamalla</a:t>
            </a:r>
          </a:p>
          <a:p>
            <a:pPr lvl="1"/>
            <a:r>
              <a:rPr lang="fi-FI" dirty="0"/>
              <a:t>toinen taso</a:t>
            </a:r>
          </a:p>
          <a:p>
            <a:pPr lvl="2"/>
            <a:r>
              <a:rPr lang="fi-FI" dirty="0"/>
              <a:t>kolmas taso</a:t>
            </a:r>
          </a:p>
          <a:p>
            <a:pPr lvl="3"/>
            <a:r>
              <a:rPr lang="fi-FI" dirty="0"/>
              <a:t>neljäs taso</a:t>
            </a:r>
          </a:p>
          <a:p>
            <a:pPr lvl="4"/>
            <a:r>
              <a:rPr lang="fi-FI" dirty="0"/>
              <a:t>viides taso</a:t>
            </a:r>
          </a:p>
        </p:txBody>
      </p:sp>
      <p:sp>
        <p:nvSpPr>
          <p:cNvPr id="6" name="Dian numeron paikkamerkki 5"/>
          <p:cNvSpPr>
            <a:spLocks noGrp="1"/>
          </p:cNvSpPr>
          <p:nvPr>
            <p:ph type="sldNum" sz="quarter" idx="4"/>
          </p:nvPr>
        </p:nvSpPr>
        <p:spPr>
          <a:xfrm>
            <a:off x="396875" y="6426001"/>
            <a:ext cx="514549" cy="268139"/>
          </a:xfrm>
          <a:prstGeom prst="rect">
            <a:avLst/>
          </a:prstGeom>
        </p:spPr>
        <p:txBody>
          <a:bodyPr vert="horz" lIns="0" tIns="0" rIns="0" bIns="0" rtlCol="0" anchor="ctr"/>
          <a:lstStyle>
            <a:lvl1pPr algn="l">
              <a:defRPr sz="900">
                <a:solidFill>
                  <a:srgbClr val="000000"/>
                </a:solidFill>
              </a:defRPr>
            </a:lvl1pPr>
          </a:lstStyle>
          <a:p>
            <a:fld id="{1EA1DD0D-7089-48C5-B116-A19F892CF1D9}" type="slidenum">
              <a:rPr lang="fi-FI" smtClean="0"/>
              <a:pPr/>
              <a:t>‹#›</a:t>
            </a:fld>
            <a:endParaRPr lang="fi-FI"/>
          </a:p>
        </p:txBody>
      </p:sp>
      <p:grpSp>
        <p:nvGrpSpPr>
          <p:cNvPr id="15" name="Ryhmä 14"/>
          <p:cNvGrpSpPr/>
          <p:nvPr/>
        </p:nvGrpSpPr>
        <p:grpSpPr>
          <a:xfrm>
            <a:off x="409146" y="6345606"/>
            <a:ext cx="11349849" cy="0"/>
            <a:chOff x="306859" y="6237312"/>
            <a:chExt cx="8512387" cy="0"/>
          </a:xfrm>
        </p:grpSpPr>
        <p:cxnSp>
          <p:nvCxnSpPr>
            <p:cNvPr id="12" name="Suora yhdysviiva 11"/>
            <p:cNvCxnSpPr/>
            <p:nvPr userDrawn="1"/>
          </p:nvCxnSpPr>
          <p:spPr>
            <a:xfrm>
              <a:off x="306859" y="6237312"/>
              <a:ext cx="2131541"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8" name="Suora yhdysviiva 17"/>
            <p:cNvCxnSpPr/>
            <p:nvPr userDrawn="1"/>
          </p:nvCxnSpPr>
          <p:spPr>
            <a:xfrm>
              <a:off x="2433202" y="6237312"/>
              <a:ext cx="2131541"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 name="Suora yhdysviiva 18"/>
            <p:cNvCxnSpPr/>
            <p:nvPr userDrawn="1"/>
          </p:nvCxnSpPr>
          <p:spPr>
            <a:xfrm>
              <a:off x="4561362" y="6237312"/>
              <a:ext cx="2131541" cy="0"/>
            </a:xfrm>
            <a:prstGeom prst="line">
              <a:avLst/>
            </a:prstGeom>
            <a:ln w="25400">
              <a:solidFill>
                <a:srgbClr val="9AD0E1"/>
              </a:solidFill>
            </a:ln>
          </p:spPr>
          <p:style>
            <a:lnRef idx="1">
              <a:schemeClr val="accent1"/>
            </a:lnRef>
            <a:fillRef idx="0">
              <a:schemeClr val="accent1"/>
            </a:fillRef>
            <a:effectRef idx="0">
              <a:schemeClr val="accent1"/>
            </a:effectRef>
            <a:fontRef idx="minor">
              <a:schemeClr val="tx1"/>
            </a:fontRef>
          </p:style>
        </p:cxnSp>
        <p:cxnSp>
          <p:nvCxnSpPr>
            <p:cNvPr id="20" name="Suora yhdysviiva 19"/>
            <p:cNvCxnSpPr/>
            <p:nvPr userDrawn="1"/>
          </p:nvCxnSpPr>
          <p:spPr>
            <a:xfrm>
              <a:off x="6687705" y="6237312"/>
              <a:ext cx="2131541" cy="0"/>
            </a:xfrm>
            <a:prstGeom prst="line">
              <a:avLst/>
            </a:prstGeom>
            <a:ln w="25400">
              <a:solidFill>
                <a:srgbClr val="FACD7F"/>
              </a:solidFill>
            </a:ln>
          </p:spPr>
          <p:style>
            <a:lnRef idx="1">
              <a:schemeClr val="accent1"/>
            </a:lnRef>
            <a:fillRef idx="0">
              <a:schemeClr val="accent1"/>
            </a:fillRef>
            <a:effectRef idx="0">
              <a:schemeClr val="accent1"/>
            </a:effectRef>
            <a:fontRef idx="minor">
              <a:schemeClr val="tx1"/>
            </a:fontRef>
          </p:style>
        </p:cxnSp>
      </p:grpSp>
      <p:sp>
        <p:nvSpPr>
          <p:cNvPr id="13" name="Päivämäärän paikkamerkki 3"/>
          <p:cNvSpPr>
            <a:spLocks noGrp="1"/>
          </p:cNvSpPr>
          <p:nvPr>
            <p:ph type="dt" sz="half" idx="2"/>
          </p:nvPr>
        </p:nvSpPr>
        <p:spPr>
          <a:xfrm>
            <a:off x="8112225" y="6426001"/>
            <a:ext cx="1038127" cy="268139"/>
          </a:xfrm>
          <a:prstGeom prst="rect">
            <a:avLst/>
          </a:prstGeom>
        </p:spPr>
        <p:txBody>
          <a:bodyPr vert="horz" lIns="0" tIns="0" rIns="0" bIns="0" rtlCol="0" anchor="ctr"/>
          <a:lstStyle>
            <a:lvl1pPr algn="r">
              <a:defRPr sz="900">
                <a:solidFill>
                  <a:srgbClr val="000000"/>
                </a:solidFill>
              </a:defRPr>
            </a:lvl1pPr>
          </a:lstStyle>
          <a:p>
            <a:endParaRPr lang="fi-FI" dirty="0"/>
          </a:p>
        </p:txBody>
      </p:sp>
      <p:sp>
        <p:nvSpPr>
          <p:cNvPr id="14" name="Alatunnisteen paikkamerkki 4"/>
          <p:cNvSpPr>
            <a:spLocks noGrp="1"/>
          </p:cNvSpPr>
          <p:nvPr>
            <p:ph type="ftr" sz="quarter" idx="3"/>
          </p:nvPr>
        </p:nvSpPr>
        <p:spPr>
          <a:xfrm>
            <a:off x="4271798" y="6426001"/>
            <a:ext cx="3648405" cy="268139"/>
          </a:xfrm>
          <a:prstGeom prst="rect">
            <a:avLst/>
          </a:prstGeom>
        </p:spPr>
        <p:txBody>
          <a:bodyPr vert="horz" lIns="0" tIns="0" rIns="0" bIns="0" rtlCol="0" anchor="ctr"/>
          <a:lstStyle>
            <a:lvl1pPr algn="ctr">
              <a:defRPr sz="900">
                <a:solidFill>
                  <a:srgbClr val="000000"/>
                </a:solidFill>
              </a:defRPr>
            </a:lvl1pPr>
          </a:lstStyle>
          <a:p>
            <a:endParaRPr lang="fi-FI" dirty="0"/>
          </a:p>
        </p:txBody>
      </p:sp>
      <p:sp>
        <p:nvSpPr>
          <p:cNvPr id="16" name="Tekstiruutu 15"/>
          <p:cNvSpPr txBox="1"/>
          <p:nvPr/>
        </p:nvSpPr>
        <p:spPr>
          <a:xfrm>
            <a:off x="8976321" y="6426000"/>
            <a:ext cx="2806105" cy="270000"/>
          </a:xfrm>
          <a:prstGeom prst="rect">
            <a:avLst/>
          </a:prstGeom>
          <a:noFill/>
        </p:spPr>
        <p:txBody>
          <a:bodyPr wrap="square" lIns="0" tIns="0" rIns="0" bIns="0" rtlCol="0" anchor="ctr" anchorCtr="0">
            <a:noAutofit/>
          </a:bodyPr>
          <a:lstStyle/>
          <a:p>
            <a:pPr algn="r"/>
            <a:r>
              <a:rPr lang="fi-FI" sz="900" dirty="0">
                <a:solidFill>
                  <a:srgbClr val="077BC0"/>
                </a:solidFill>
              </a:rPr>
              <a:t>I </a:t>
            </a:r>
            <a:r>
              <a:rPr lang="fi-FI" sz="900" dirty="0">
                <a:solidFill>
                  <a:srgbClr val="000000"/>
                </a:solidFill>
              </a:rPr>
              <a:t>   </a:t>
            </a:r>
            <a:r>
              <a:rPr lang="fi-FI" sz="900" dirty="0" err="1">
                <a:solidFill>
                  <a:srgbClr val="000000"/>
                </a:solidFill>
              </a:rPr>
              <a:t>Prime</a:t>
            </a:r>
            <a:r>
              <a:rPr lang="fi-FI" sz="900" dirty="0">
                <a:solidFill>
                  <a:srgbClr val="000000"/>
                </a:solidFill>
              </a:rPr>
              <a:t> </a:t>
            </a:r>
            <a:r>
              <a:rPr lang="fi-FI" sz="900" dirty="0" err="1">
                <a:solidFill>
                  <a:srgbClr val="000000"/>
                </a:solidFill>
              </a:rPr>
              <a:t>Minister's</a:t>
            </a:r>
            <a:r>
              <a:rPr lang="fi-FI" sz="900" dirty="0">
                <a:solidFill>
                  <a:srgbClr val="000000"/>
                </a:solidFill>
              </a:rPr>
              <a:t> Office    </a:t>
            </a:r>
            <a:r>
              <a:rPr lang="fi-FI" sz="900" dirty="0">
                <a:solidFill>
                  <a:srgbClr val="077BC0"/>
                </a:solidFill>
              </a:rPr>
              <a:t>I</a:t>
            </a:r>
            <a:r>
              <a:rPr lang="fi-FI" sz="900" dirty="0">
                <a:solidFill>
                  <a:srgbClr val="000000"/>
                </a:solidFill>
              </a:rPr>
              <a:t>    </a:t>
            </a:r>
            <a:r>
              <a:rPr lang="fi-FI" sz="900" dirty="0" err="1">
                <a:solidFill>
                  <a:srgbClr val="000000"/>
                </a:solidFill>
              </a:rPr>
              <a:t>vnk.fi</a:t>
            </a:r>
            <a:endParaRPr lang="fi-FI" sz="900" dirty="0">
              <a:solidFill>
                <a:srgbClr val="000000"/>
              </a:solidFill>
            </a:endParaRPr>
          </a:p>
        </p:txBody>
      </p:sp>
    </p:spTree>
    <p:extLst>
      <p:ext uri="{BB962C8B-B14F-4D97-AF65-F5344CB8AC3E}">
        <p14:creationId xmlns:p14="http://schemas.microsoft.com/office/powerpoint/2010/main" val="3928193919"/>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Lst>
  <p:hf hdr="0" ftr="0" dt="0"/>
  <p:txStyles>
    <p:titleStyle>
      <a:lvl1pPr algn="l" defTabSz="914400" rtl="0" eaLnBrk="1" latinLnBrk="0" hangingPunct="1">
        <a:spcBef>
          <a:spcPct val="0"/>
        </a:spcBef>
        <a:buNone/>
        <a:defRPr sz="3400" kern="1200">
          <a:solidFill>
            <a:srgbClr val="077BC0"/>
          </a:solidFill>
          <a:latin typeface="+mj-lt"/>
          <a:ea typeface="+mj-ea"/>
          <a:cs typeface="+mj-cs"/>
        </a:defRPr>
      </a:lvl1pPr>
    </p:titleStyle>
    <p:bodyStyle>
      <a:lvl1pPr marL="268288" indent="-268288" algn="l" defTabSz="914400" rtl="0" eaLnBrk="1" latinLnBrk="0" hangingPunct="1">
        <a:spcBef>
          <a:spcPts val="1400"/>
        </a:spcBef>
        <a:buClr>
          <a:srgbClr val="077BC0"/>
        </a:buClr>
        <a:buFont typeface="Calibri" panose="020F0502020204030204" pitchFamily="34" charset="0"/>
        <a:buChar char="•"/>
        <a:defRPr sz="2400" kern="1200">
          <a:solidFill>
            <a:schemeClr val="tx1"/>
          </a:solidFill>
          <a:latin typeface="+mn-lt"/>
          <a:ea typeface="+mn-ea"/>
          <a:cs typeface="+mn-cs"/>
        </a:defRPr>
      </a:lvl1pPr>
      <a:lvl2pPr marL="719138" indent="-261938" algn="l" defTabSz="914400" rtl="0" eaLnBrk="1" latinLnBrk="0" hangingPunct="1">
        <a:spcBef>
          <a:spcPts val="1400"/>
        </a:spcBef>
        <a:buClr>
          <a:srgbClr val="077BC0"/>
        </a:buClr>
        <a:buFont typeface="Calibri" panose="020F0502020204030204" pitchFamily="34" charset="0"/>
        <a:buChar char="•"/>
        <a:defRPr sz="2000" kern="1200">
          <a:solidFill>
            <a:schemeClr val="tx1"/>
          </a:solidFill>
          <a:latin typeface="+mn-lt"/>
          <a:ea typeface="+mn-ea"/>
          <a:cs typeface="+mn-cs"/>
        </a:defRPr>
      </a:lvl2pPr>
      <a:lvl3pPr marL="987425" indent="-182563" algn="l" defTabSz="914400" rtl="0" eaLnBrk="1" latinLnBrk="0" hangingPunct="1">
        <a:spcBef>
          <a:spcPts val="1400"/>
        </a:spcBef>
        <a:buClr>
          <a:srgbClr val="077BC0"/>
        </a:buClr>
        <a:buFont typeface="Calibri" panose="020F0502020204030204" pitchFamily="34" charset="0"/>
        <a:buChar char="•"/>
        <a:defRPr sz="1600" kern="1200">
          <a:solidFill>
            <a:schemeClr val="tx1"/>
          </a:solidFill>
          <a:latin typeface="+mn-lt"/>
          <a:ea typeface="+mn-ea"/>
          <a:cs typeface="+mn-cs"/>
        </a:defRPr>
      </a:lvl3pPr>
      <a:lvl4pPr marL="1168400" indent="-180975" algn="l" defTabSz="914400" rtl="0" eaLnBrk="1" latinLnBrk="0" hangingPunct="1">
        <a:spcBef>
          <a:spcPts val="1400"/>
        </a:spcBef>
        <a:buClr>
          <a:srgbClr val="077BC0"/>
        </a:buClr>
        <a:buFont typeface="Calibri" panose="020F0502020204030204" pitchFamily="34" charset="0"/>
        <a:buChar char="•"/>
        <a:defRPr sz="1600" kern="1200">
          <a:solidFill>
            <a:schemeClr val="tx1"/>
          </a:solidFill>
          <a:latin typeface="+mn-lt"/>
          <a:ea typeface="+mn-ea"/>
          <a:cs typeface="+mn-cs"/>
        </a:defRPr>
      </a:lvl4pPr>
      <a:lvl5pPr marL="1343025" indent="-174625" algn="l" defTabSz="914400" rtl="0" eaLnBrk="1" latinLnBrk="0" hangingPunct="1">
        <a:spcBef>
          <a:spcPts val="1400"/>
        </a:spcBef>
        <a:buClr>
          <a:srgbClr val="077BC0"/>
        </a:buClr>
        <a:buFont typeface="Calibri" panose="020F0502020204030204"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7010449"/>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5" r:id="rId8"/>
    <p:sldLayoutId id="2147483686" r:id="rId9"/>
  </p:sldLayoutIdLst>
  <p:txStyles>
    <p:titleStyle>
      <a:lvl1pPr algn="l" defTabSz="914400" rtl="0" eaLnBrk="1" latinLnBrk="0" hangingPunct="1">
        <a:lnSpc>
          <a:spcPct val="90000"/>
        </a:lnSpc>
        <a:spcBef>
          <a:spcPct val="0"/>
        </a:spcBef>
        <a:buNone/>
        <a:defRPr sz="3600" kern="1200"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54987714"/>
      </p:ext>
    </p:extLst>
  </p:cSld>
  <p:clrMap bg1="lt1" tx1="dk1" bg2="lt2" tx2="dk2" accent1="accent1" accent2="accent2" accent3="accent3" accent4="accent4" accent5="accent5" accent6="accent6" hlink="hlink" folHlink="folHlink"/>
  <p:sldLayoutIdLst>
    <p:sldLayoutId id="2147483684" r:id="rId1"/>
  </p:sldLayoutIdLst>
  <p:txStyles>
    <p:titleStyle>
      <a:lvl1pPr algn="l" defTabSz="914400" rtl="0" eaLnBrk="1" latinLnBrk="0" hangingPunct="1">
        <a:lnSpc>
          <a:spcPct val="90000"/>
        </a:lnSpc>
        <a:spcBef>
          <a:spcPct val="0"/>
        </a:spcBef>
        <a:buNone/>
        <a:defRPr sz="3600" kern="1200"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82860"/>
            <a:ext cx="10515600" cy="782357"/>
          </a:xfrm>
          <a:prstGeom prst="rect">
            <a:avLst/>
          </a:prstGeom>
        </p:spPr>
        <p:txBody>
          <a:bodyPr vert="horz" lIns="91440" tIns="45720" rIns="91440" bIns="0" rtlCol="0" anchor="b" anchorCtr="0">
            <a:noAutofit/>
          </a:bodyPr>
          <a:lstStyle/>
          <a:p>
            <a:r>
              <a:rPr lang="en-US"/>
              <a:t>Click to edit Master title style</a:t>
            </a:r>
            <a:endParaRPr lang="en-GB" dirty="0"/>
          </a:p>
        </p:txBody>
      </p:sp>
      <p:sp>
        <p:nvSpPr>
          <p:cNvPr id="3" name="Text Placeholder 2"/>
          <p:cNvSpPr>
            <a:spLocks noGrp="1"/>
          </p:cNvSpPr>
          <p:nvPr>
            <p:ph type="body" idx="1"/>
          </p:nvPr>
        </p:nvSpPr>
        <p:spPr>
          <a:xfrm>
            <a:off x="838200" y="1825625"/>
            <a:ext cx="10515600" cy="3881904"/>
          </a:xfrm>
          <a:prstGeom prst="rect">
            <a:avLst/>
          </a:prstGeom>
        </p:spPr>
        <p:txBody>
          <a:bodyPr vert="horz" lIns="91440" tIns="45720" rIns="91440" bIns="45720"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Slide Number Placeholder 5"/>
          <p:cNvSpPr>
            <a:spLocks noGrp="1"/>
          </p:cNvSpPr>
          <p:nvPr>
            <p:ph type="sldNum" sz="quarter" idx="4"/>
          </p:nvPr>
        </p:nvSpPr>
        <p:spPr>
          <a:xfrm>
            <a:off x="838200" y="6131286"/>
            <a:ext cx="2743200" cy="365125"/>
          </a:xfrm>
          <a:prstGeom prst="rect">
            <a:avLst/>
          </a:prstGeom>
        </p:spPr>
        <p:txBody>
          <a:bodyPr vert="horz" lIns="91440" tIns="45720" rIns="91440" bIns="45720" rtlCol="0" anchor="ctr">
            <a:noAutofit/>
          </a:bodyPr>
          <a:lstStyle>
            <a:lvl1pPr algn="l">
              <a:defRPr sz="1200">
                <a:solidFill>
                  <a:schemeClr val="tx1">
                    <a:tint val="75000"/>
                  </a:schemeClr>
                </a:solidFill>
              </a:defRPr>
            </a:lvl1pPr>
          </a:lstStyle>
          <a:p>
            <a:fld id="{F46C79FD-C571-418B-AB0F-5EE936C85276}" type="slidenum">
              <a:rPr lang="en-GB" smtClean="0"/>
              <a:pPr/>
              <a:t>‹#›</a:t>
            </a:fld>
            <a:endParaRPr lang="en-GB" dirty="0"/>
          </a:p>
        </p:txBody>
      </p:sp>
      <p:pic>
        <p:nvPicPr>
          <p:cNvPr id="7" name="Picture 6"/>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0033852" y="6045988"/>
            <a:ext cx="1715733" cy="450423"/>
          </a:xfrm>
          <a:prstGeom prst="rect">
            <a:avLst/>
          </a:prstGeom>
        </p:spPr>
      </p:pic>
    </p:spTree>
    <p:extLst>
      <p:ext uri="{BB962C8B-B14F-4D97-AF65-F5344CB8AC3E}">
        <p14:creationId xmlns:p14="http://schemas.microsoft.com/office/powerpoint/2010/main" val="763531019"/>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Lst>
  <p:hf sldNum="0" hdr="0" ftr="0" dt="0"/>
  <p:txStyles>
    <p:titleStyle>
      <a:lvl1pPr algn="l" defTabSz="914400" rtl="0" eaLnBrk="1" latinLnBrk="0" hangingPunct="1">
        <a:lnSpc>
          <a:spcPct val="90000"/>
        </a:lnSpc>
        <a:spcBef>
          <a:spcPct val="0"/>
        </a:spcBef>
        <a:buNone/>
        <a:defRPr sz="4000" kern="1200">
          <a:solidFill>
            <a:schemeClr val="tx2"/>
          </a:solidFill>
          <a:latin typeface="+mj-lt"/>
          <a:ea typeface="+mj-ea"/>
          <a:cs typeface="+mj-cs"/>
        </a:defRPr>
      </a:lvl1pPr>
    </p:titleStyle>
    <p:bodyStyle>
      <a:lvl1pPr marL="228600" indent="-228600" algn="l" defTabSz="914400" rtl="0" eaLnBrk="1" latinLnBrk="0" hangingPunct="1">
        <a:lnSpc>
          <a:spcPct val="100000"/>
        </a:lnSpc>
        <a:spcBef>
          <a:spcPts val="0"/>
        </a:spcBef>
        <a:spcAft>
          <a:spcPts val="1800"/>
        </a:spcAft>
        <a:buClr>
          <a:schemeClr val="tx2"/>
        </a:buClr>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17.xml"/><Relationship Id="rId4" Type="http://schemas.openxmlformats.org/officeDocument/2006/relationships/image" Target="../media/image20.svg"/></Relationships>
</file>

<file path=ppt/slides/_rels/slide15.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17.xml"/><Relationship Id="rId4" Type="http://schemas.openxmlformats.org/officeDocument/2006/relationships/image" Target="../media/image20.sv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xml"/><Relationship Id="rId1" Type="http://schemas.openxmlformats.org/officeDocument/2006/relationships/slideLayout" Target="../slideLayouts/slideLayout17.xml"/><Relationship Id="rId4" Type="http://schemas.openxmlformats.org/officeDocument/2006/relationships/image" Target="../media/image22.jpg"/></Relationships>
</file>

<file path=ppt/slides/_rels/slide18.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8.png"/><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3.xml"/><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9.xml"/></Relationships>
</file>

<file path=ppt/slides/_rels/slide23.xml.rels><?xml version="1.0" encoding="UTF-8" standalone="yes"?>
<Relationships xmlns="http://schemas.openxmlformats.org/package/2006/relationships"><Relationship Id="rId3" Type="http://schemas.openxmlformats.org/officeDocument/2006/relationships/hyperlink" Target="http://www.nfdotti.me/" TargetMode="External"/><Relationship Id="rId2" Type="http://schemas.openxmlformats.org/officeDocument/2006/relationships/hyperlink" Target="mailto:Nicola.Dotti@vub.be" TargetMode="External"/><Relationship Id="rId1" Type="http://schemas.openxmlformats.org/officeDocument/2006/relationships/slideLayout" Target="../slideLayouts/slideLayout20.xml"/></Relationships>
</file>

<file path=ppt/slides/_rels/slide2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2.xml"/></Relationships>
</file>

<file path=ppt/slides/_rels/slide2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22.xml"/><Relationship Id="rId5" Type="http://schemas.openxmlformats.org/officeDocument/2006/relationships/image" Target="../media/image26.png"/><Relationship Id="rId4" Type="http://schemas.openxmlformats.org/officeDocument/2006/relationships/image" Target="../media/image25.png"/></Relationships>
</file>

<file path=ppt/slides/_rels/slide29.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2.xml"/></Relationships>
</file>

<file path=ppt/slides/_rels/slide3.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4.xml"/></Relationships>
</file>

<file path=ppt/slides/_rels/slide3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2.xml"/></Relationships>
</file>

<file path=ppt/slides/_rels/slide34.xml.rels><?xml version="1.0" encoding="UTF-8" standalone="yes"?>
<Relationships xmlns="http://schemas.openxmlformats.org/package/2006/relationships"><Relationship Id="rId3" Type="http://schemas.openxmlformats.org/officeDocument/2006/relationships/hyperlink" Target="https://tietokayttoon.fi/en/-/covid-19-research-review-provides-finnish-decision-makers-with-up-to-date-insights-into-science-on-the-pandemic" TargetMode="External"/><Relationship Id="rId2" Type="http://schemas.openxmlformats.org/officeDocument/2006/relationships/hyperlink" Target="https://tietokayttoon.fi/covid-19-tutkimuskatsaukset" TargetMode="External"/><Relationship Id="rId1" Type="http://schemas.openxmlformats.org/officeDocument/2006/relationships/slideLayout" Target="../slideLayouts/slideLayout2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36.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5.xml"/></Relationships>
</file>

<file path=ppt/slides/_rels/slide3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6.xml"/></Relationships>
</file>

<file path=ppt/slides/_rels/slide3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7.xml"/><Relationship Id="rId5" Type="http://schemas.openxmlformats.org/officeDocument/2006/relationships/image" Target="../media/image35.png"/><Relationship Id="rId4" Type="http://schemas.openxmlformats.org/officeDocument/2006/relationships/image" Target="../media/image34.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9.xml"/><Relationship Id="rId1" Type="http://schemas.openxmlformats.org/officeDocument/2006/relationships/slideLayout" Target="../slideLayouts/slideLayout28.xml"/></Relationships>
</file>

<file path=ppt/slides/_rels/slide41.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notesSlide" Target="../notesSlides/notesSlide10.xml"/><Relationship Id="rId1" Type="http://schemas.openxmlformats.org/officeDocument/2006/relationships/slideLayout" Target="../slideLayouts/slideLayout29.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4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8.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4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1.xml"/><Relationship Id="rId1" Type="http://schemas.openxmlformats.org/officeDocument/2006/relationships/slideLayout" Target="../slideLayouts/slideLayout28.xml"/><Relationship Id="rId4" Type="http://schemas.openxmlformats.org/officeDocument/2006/relationships/image" Target="../media/image44.tiff"/></Relationships>
</file>

<file path=ppt/slides/_rels/slide4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2.xml"/><Relationship Id="rId1" Type="http://schemas.openxmlformats.org/officeDocument/2006/relationships/slideLayout" Target="../slideLayouts/slideLayout27.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8.xml"/></Relationships>
</file>

<file path=ppt/slides/_rels/slide4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4.xml"/><Relationship Id="rId1" Type="http://schemas.openxmlformats.org/officeDocument/2006/relationships/slideLayout" Target="../slideLayouts/slideLayout28.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49.xml.rels><?xml version="1.0" encoding="UTF-8" standalone="yes"?>
<Relationships xmlns="http://schemas.openxmlformats.org/package/2006/relationships"><Relationship Id="rId3" Type="http://schemas.openxmlformats.org/officeDocument/2006/relationships/hyperlink" Target="https://senseaboutscience.org/activities/talking-about-conspiracies/" TargetMode="External"/><Relationship Id="rId2" Type="http://schemas.openxmlformats.org/officeDocument/2006/relationships/notesSlide" Target="../notesSlides/notesSlide15.xml"/><Relationship Id="rId1" Type="http://schemas.openxmlformats.org/officeDocument/2006/relationships/slideLayout" Target="../slideLayouts/slideLayout27.xml"/><Relationship Id="rId5" Type="http://schemas.openxmlformats.org/officeDocument/2006/relationships/image" Target="../media/image48.png"/><Relationship Id="rId4" Type="http://schemas.openxmlformats.org/officeDocument/2006/relationships/image" Target="../media/image4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6.xml"/><Relationship Id="rId1" Type="http://schemas.openxmlformats.org/officeDocument/2006/relationships/slideLayout" Target="../slideLayouts/slideLayout29.xml"/></Relationships>
</file>

<file path=ppt/slides/_rels/slide5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31.xml"/></Relationships>
</file>

<file path=ppt/slides/_rels/slide5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7.xml"/><Relationship Id="rId1" Type="http://schemas.openxmlformats.org/officeDocument/2006/relationships/slideLayout" Target="../slideLayouts/slideLayout34.xml"/></Relationships>
</file>

<file path=ppt/slides/_rels/slide53.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2.png"/><Relationship Id="rId7" Type="http://schemas.openxmlformats.org/officeDocument/2006/relationships/image" Target="../media/image55.png"/><Relationship Id="rId2" Type="http://schemas.openxmlformats.org/officeDocument/2006/relationships/notesSlide" Target="../notesSlides/notesSlide18.xml"/><Relationship Id="rId1" Type="http://schemas.openxmlformats.org/officeDocument/2006/relationships/slideLayout" Target="../slideLayouts/slideLayout32.xml"/><Relationship Id="rId6" Type="http://schemas.openxmlformats.org/officeDocument/2006/relationships/image" Target="../media/image54.png"/><Relationship Id="rId5" Type="http://schemas.openxmlformats.org/officeDocument/2006/relationships/image" Target="../media/image53.png"/><Relationship Id="rId4" Type="http://schemas.microsoft.com/office/2007/relationships/hdphoto" Target="../media/hdphoto1.wdp"/></Relationships>
</file>

<file path=ppt/slides/_rels/slide5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9.xml"/><Relationship Id="rId1" Type="http://schemas.openxmlformats.org/officeDocument/2006/relationships/slideLayout" Target="../slideLayouts/slideLayout3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57.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5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0.xml"/><Relationship Id="rId1" Type="http://schemas.openxmlformats.org/officeDocument/2006/relationships/slideLayout" Target="../slideLayouts/slideLayout36.xml"/><Relationship Id="rId4" Type="http://schemas.openxmlformats.org/officeDocument/2006/relationships/image" Target="../media/image5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0.xml.rels><?xml version="1.0" encoding="UTF-8" standalone="yes"?>
<Relationships xmlns="http://schemas.openxmlformats.org/package/2006/relationships"><Relationship Id="rId2" Type="http://schemas.openxmlformats.org/officeDocument/2006/relationships/image" Target="../media/image60.jfif"/><Relationship Id="rId1" Type="http://schemas.openxmlformats.org/officeDocument/2006/relationships/slideLayout" Target="../slideLayouts/slideLayout37.xml"/></Relationships>
</file>

<file path=ppt/slides/_rels/slide61.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21.xml"/><Relationship Id="rId1" Type="http://schemas.openxmlformats.org/officeDocument/2006/relationships/slideLayout" Target="../slideLayouts/slideLayout36.xml"/></Relationships>
</file>

<file path=ppt/slides/_rels/slide62.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22.xml"/><Relationship Id="rId1" Type="http://schemas.openxmlformats.org/officeDocument/2006/relationships/slideLayout" Target="../slideLayouts/slideLayout36.xml"/></Relationships>
</file>

<file path=ppt/slides/_rels/slide6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3.xml"/><Relationship Id="rId1" Type="http://schemas.openxmlformats.org/officeDocument/2006/relationships/slideLayout" Target="../slideLayouts/slideLayout36.xml"/><Relationship Id="rId4" Type="http://schemas.openxmlformats.org/officeDocument/2006/relationships/image" Target="../media/image64.jfif"/></Relationships>
</file>

<file path=ppt/slides/_rels/slide64.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24.xml"/><Relationship Id="rId1" Type="http://schemas.openxmlformats.org/officeDocument/2006/relationships/slideLayout" Target="../slideLayouts/slideLayout36.xml"/></Relationships>
</file>

<file path=ppt/slides/_rels/slide6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5.xml"/><Relationship Id="rId1" Type="http://schemas.openxmlformats.org/officeDocument/2006/relationships/slideLayout" Target="../slideLayouts/slideLayout38.xml"/><Relationship Id="rId5" Type="http://schemas.openxmlformats.org/officeDocument/2006/relationships/image" Target="../media/image68.png"/><Relationship Id="rId4" Type="http://schemas.openxmlformats.org/officeDocument/2006/relationships/image" Target="../media/image67.png"/></Relationships>
</file>

<file path=ppt/slides/_rels/slide66.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26.xml"/><Relationship Id="rId1" Type="http://schemas.openxmlformats.org/officeDocument/2006/relationships/slideLayout" Target="../slideLayouts/slideLayout36.xml"/></Relationships>
</file>

<file path=ppt/slides/_rels/slide67.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27.xml"/><Relationship Id="rId1" Type="http://schemas.openxmlformats.org/officeDocument/2006/relationships/slideLayout" Target="../slideLayouts/slideLayout36.xml"/></Relationships>
</file>

<file path=ppt/slides/_rels/slide6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8.xml"/><Relationship Id="rId1" Type="http://schemas.openxmlformats.org/officeDocument/2006/relationships/slideLayout" Target="../slideLayouts/slideLayout36.xml"/><Relationship Id="rId4" Type="http://schemas.openxmlformats.org/officeDocument/2006/relationships/image" Target="../media/image72.png"/></Relationships>
</file>

<file path=ppt/slides/_rels/slide69.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29.xml"/><Relationship Id="rId1" Type="http://schemas.openxmlformats.org/officeDocument/2006/relationships/slideLayout" Target="../slideLayouts/slideLayout3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70.xml.rels><?xml version="1.0" encoding="UTF-8" standalone="yes"?>
<Relationships xmlns="http://schemas.openxmlformats.org/package/2006/relationships"><Relationship Id="rId8" Type="http://schemas.openxmlformats.org/officeDocument/2006/relationships/image" Target="../media/image79.jpeg"/><Relationship Id="rId13" Type="http://schemas.openxmlformats.org/officeDocument/2006/relationships/image" Target="../media/image84.png"/><Relationship Id="rId3" Type="http://schemas.openxmlformats.org/officeDocument/2006/relationships/image" Target="../media/image74.jpeg"/><Relationship Id="rId7" Type="http://schemas.openxmlformats.org/officeDocument/2006/relationships/image" Target="../media/image78.jpeg"/><Relationship Id="rId12" Type="http://schemas.openxmlformats.org/officeDocument/2006/relationships/image" Target="../media/image83.jpeg"/><Relationship Id="rId2" Type="http://schemas.openxmlformats.org/officeDocument/2006/relationships/notesSlide" Target="../notesSlides/notesSlide30.xml"/><Relationship Id="rId16" Type="http://schemas.openxmlformats.org/officeDocument/2006/relationships/image" Target="../media/image66.png"/><Relationship Id="rId1" Type="http://schemas.openxmlformats.org/officeDocument/2006/relationships/slideLayout" Target="../slideLayouts/slideLayout39.xml"/><Relationship Id="rId6" Type="http://schemas.openxmlformats.org/officeDocument/2006/relationships/image" Target="../media/image77.jpeg"/><Relationship Id="rId11" Type="http://schemas.openxmlformats.org/officeDocument/2006/relationships/image" Target="../media/image82.jpeg"/><Relationship Id="rId5" Type="http://schemas.openxmlformats.org/officeDocument/2006/relationships/image" Target="../media/image76.jpeg"/><Relationship Id="rId15" Type="http://schemas.openxmlformats.org/officeDocument/2006/relationships/image" Target="../media/image86.png"/><Relationship Id="rId10" Type="http://schemas.openxmlformats.org/officeDocument/2006/relationships/image" Target="../media/image81.jpeg"/><Relationship Id="rId4" Type="http://schemas.openxmlformats.org/officeDocument/2006/relationships/image" Target="../media/image75.jpeg"/><Relationship Id="rId9" Type="http://schemas.openxmlformats.org/officeDocument/2006/relationships/image" Target="../media/image80.jpeg"/><Relationship Id="rId14" Type="http://schemas.openxmlformats.org/officeDocument/2006/relationships/image" Target="../media/image85.jpeg"/></Relationships>
</file>

<file path=ppt/slides/_rels/slide7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1.xml"/><Relationship Id="rId1" Type="http://schemas.openxmlformats.org/officeDocument/2006/relationships/slideLayout" Target="../slideLayouts/slideLayout36.xml"/><Relationship Id="rId4" Type="http://schemas.openxmlformats.org/officeDocument/2006/relationships/image" Target="../media/image86.png"/></Relationships>
</file>

<file path=ppt/slides/_rels/slide7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2.xml"/><Relationship Id="rId1" Type="http://schemas.openxmlformats.org/officeDocument/2006/relationships/slideLayout" Target="../slideLayouts/slideLayout36.xml"/><Relationship Id="rId4" Type="http://schemas.openxmlformats.org/officeDocument/2006/relationships/image" Target="../media/image87.png"/></Relationships>
</file>

<file path=ppt/slides/_rels/slide7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3.xml"/><Relationship Id="rId1" Type="http://schemas.openxmlformats.org/officeDocument/2006/relationships/slideLayout" Target="../slideLayouts/slideLayout38.xml"/><Relationship Id="rId5" Type="http://schemas.openxmlformats.org/officeDocument/2006/relationships/image" Target="../media/image68.png"/><Relationship Id="rId4" Type="http://schemas.openxmlformats.org/officeDocument/2006/relationships/image" Target="../media/image67.png"/></Relationships>
</file>

<file path=ppt/slides/_rels/slide74.xml.rels><?xml version="1.0" encoding="UTF-8" standalone="yes"?>
<Relationships xmlns="http://schemas.openxmlformats.org/package/2006/relationships"><Relationship Id="rId8" Type="http://schemas.openxmlformats.org/officeDocument/2006/relationships/image" Target="../media/image93.png"/><Relationship Id="rId3" Type="http://schemas.openxmlformats.org/officeDocument/2006/relationships/image" Target="../media/image88.png"/><Relationship Id="rId7" Type="http://schemas.openxmlformats.org/officeDocument/2006/relationships/image" Target="../media/image92.png"/><Relationship Id="rId2" Type="http://schemas.openxmlformats.org/officeDocument/2006/relationships/notesSlide" Target="../notesSlides/notesSlide34.xml"/><Relationship Id="rId1" Type="http://schemas.openxmlformats.org/officeDocument/2006/relationships/slideLayout" Target="../slideLayouts/slideLayout36.xml"/><Relationship Id="rId6" Type="http://schemas.openxmlformats.org/officeDocument/2006/relationships/image" Target="../media/image91.png"/><Relationship Id="rId5" Type="http://schemas.openxmlformats.org/officeDocument/2006/relationships/image" Target="../media/image90.png"/><Relationship Id="rId4" Type="http://schemas.openxmlformats.org/officeDocument/2006/relationships/image" Target="../media/image89.png"/></Relationships>
</file>

<file path=ppt/slides/_rels/slide7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5.xml"/><Relationship Id="rId1" Type="http://schemas.openxmlformats.org/officeDocument/2006/relationships/slideLayout" Target="../slideLayouts/slideLayout38.xml"/><Relationship Id="rId5" Type="http://schemas.openxmlformats.org/officeDocument/2006/relationships/image" Target="../media/image68.png"/><Relationship Id="rId4" Type="http://schemas.openxmlformats.org/officeDocument/2006/relationships/image" Target="../media/image67.png"/></Relationships>
</file>

<file path=ppt/slides/_rels/slide76.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36.xml"/><Relationship Id="rId1" Type="http://schemas.openxmlformats.org/officeDocument/2006/relationships/slideLayout" Target="../slideLayouts/slideLayout36.xml"/></Relationships>
</file>

<file path=ppt/slides/_rels/slide77.xml.rels><?xml version="1.0" encoding="UTF-8" standalone="yes"?>
<Relationships xmlns="http://schemas.openxmlformats.org/package/2006/relationships"><Relationship Id="rId3" Type="http://schemas.openxmlformats.org/officeDocument/2006/relationships/image" Target="../media/image95.jpg"/><Relationship Id="rId2" Type="http://schemas.openxmlformats.org/officeDocument/2006/relationships/notesSlide" Target="../notesSlides/notesSlide37.xml"/><Relationship Id="rId1" Type="http://schemas.openxmlformats.org/officeDocument/2006/relationships/slideLayout" Target="../slideLayouts/slideLayout36.xml"/><Relationship Id="rId5" Type="http://schemas.openxmlformats.org/officeDocument/2006/relationships/image" Target="../media/image97.jpg"/><Relationship Id="rId4" Type="http://schemas.openxmlformats.org/officeDocument/2006/relationships/image" Target="../media/image96.jpg"/></Relationships>
</file>

<file path=ppt/slides/_rels/slide78.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40.xml"/></Relationships>
</file>

<file path=ppt/slides/_rels/slide79.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00.jpeg"/><Relationship Id="rId7" Type="http://schemas.openxmlformats.org/officeDocument/2006/relationships/diagramColors" Target="../diagrams/colors1.xml"/><Relationship Id="rId2" Type="http://schemas.openxmlformats.org/officeDocument/2006/relationships/notesSlide" Target="../notesSlides/notesSlide38.xml"/><Relationship Id="rId1" Type="http://schemas.openxmlformats.org/officeDocument/2006/relationships/slideLayout" Target="../slideLayouts/slideLayout40.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36.xml"/></Relationships>
</file>

<file path=ppt/slides/_rels/slide81.xml.rels><?xml version="1.0" encoding="UTF-8" standalone="yes"?>
<Relationships xmlns="http://schemas.openxmlformats.org/package/2006/relationships"><Relationship Id="rId3" Type="http://schemas.openxmlformats.org/officeDocument/2006/relationships/hyperlink" Target="https://creativecommons.org/licenses/by/4.0/" TargetMode="External"/><Relationship Id="rId2" Type="http://schemas.openxmlformats.org/officeDocument/2006/relationships/notesSlide" Target="../notesSlides/notesSlide40.xml"/><Relationship Id="rId1" Type="http://schemas.openxmlformats.org/officeDocument/2006/relationships/slideLayout" Target="../slideLayouts/slideLayout41.xml"/><Relationship Id="rId4" Type="http://schemas.openxmlformats.org/officeDocument/2006/relationships/image" Target="../media/image101.png"/></Relationships>
</file>

<file path=ppt/slides/_rels/slide82.xml.rels><?xml version="1.0" encoding="UTF-8" standalone="yes"?>
<Relationships xmlns="http://schemas.openxmlformats.org/package/2006/relationships"><Relationship Id="rId8" Type="http://schemas.openxmlformats.org/officeDocument/2006/relationships/hyperlink" Target="https://twitter.com/eu_commission" TargetMode="External"/><Relationship Id="rId13" Type="http://schemas.openxmlformats.org/officeDocument/2006/relationships/image" Target="../media/image106.png"/><Relationship Id="rId18" Type="http://schemas.openxmlformats.org/officeDocument/2006/relationships/image" Target="../media/image108.png"/><Relationship Id="rId3" Type="http://schemas.openxmlformats.org/officeDocument/2006/relationships/hyperlink" Target="https://open.spotify.com/user/v7ra0as4ychfdatgcjt9nabh0?si=SEs1mANESea5kzyVy7HvDw" TargetMode="External"/><Relationship Id="rId7" Type="http://schemas.openxmlformats.org/officeDocument/2006/relationships/image" Target="../media/image103.png"/><Relationship Id="rId12" Type="http://schemas.openxmlformats.org/officeDocument/2006/relationships/image" Target="../media/image105.png"/><Relationship Id="rId17" Type="http://schemas.openxmlformats.org/officeDocument/2006/relationships/hyperlink" Target="https://www.youtube.com/user/eutube" TargetMode="External"/><Relationship Id="rId2" Type="http://schemas.openxmlformats.org/officeDocument/2006/relationships/notesSlide" Target="../notesSlides/notesSlide41.xml"/><Relationship Id="rId16" Type="http://schemas.openxmlformats.org/officeDocument/2006/relationships/hyperlink" Target="https://medium.com/@EuropeanCommission" TargetMode="External"/><Relationship Id="rId1" Type="http://schemas.openxmlformats.org/officeDocument/2006/relationships/slideLayout" Target="../slideLayouts/slideLayout36.xml"/><Relationship Id="rId6" Type="http://schemas.openxmlformats.org/officeDocument/2006/relationships/hyperlink" Target="https://europa.eu/" TargetMode="External"/><Relationship Id="rId11" Type="http://schemas.openxmlformats.org/officeDocument/2006/relationships/hyperlink" Target="https://www.linkedin.com/company/european-commission/" TargetMode="External"/><Relationship Id="rId5" Type="http://schemas.openxmlformats.org/officeDocument/2006/relationships/hyperlink" Target="https://ec.europa.eu/" TargetMode="External"/><Relationship Id="rId15" Type="http://schemas.openxmlformats.org/officeDocument/2006/relationships/image" Target="../media/image107.png"/><Relationship Id="rId10" Type="http://schemas.openxmlformats.org/officeDocument/2006/relationships/image" Target="../media/image104.png"/><Relationship Id="rId19" Type="http://schemas.openxmlformats.org/officeDocument/2006/relationships/image" Target="../media/image109.png"/><Relationship Id="rId4" Type="http://schemas.openxmlformats.org/officeDocument/2006/relationships/image" Target="../media/image102.png"/><Relationship Id="rId9" Type="http://schemas.openxmlformats.org/officeDocument/2006/relationships/hyperlink" Target="https://www.facebook.com/EuropeanCommission" TargetMode="External"/><Relationship Id="rId14" Type="http://schemas.openxmlformats.org/officeDocument/2006/relationships/hyperlink" Target="https://www.instagram.com/europeancommission/" TargetMode="External"/></Relationships>
</file>

<file path=ppt/slides/_rels/slide83.xml.rels><?xml version="1.0" encoding="UTF-8" standalone="yes"?>
<Relationships xmlns="http://schemas.openxmlformats.org/package/2006/relationships"><Relationship Id="rId3" Type="http://schemas.openxmlformats.org/officeDocument/2006/relationships/hyperlink" Target="https://creativecommons.org/licenses/by/4.0/" TargetMode="External"/><Relationship Id="rId2" Type="http://schemas.openxmlformats.org/officeDocument/2006/relationships/image" Target="../media/image110.png"/><Relationship Id="rId1" Type="http://schemas.openxmlformats.org/officeDocument/2006/relationships/slideLayout" Target="../slideLayouts/slideLayout36.xml"/><Relationship Id="rId4" Type="http://schemas.openxmlformats.org/officeDocument/2006/relationships/hyperlink" Target="https://myintracomm.ec.europa.eu/corp/intellectual-property/Documents/2019_Reuse-guidelines%28CC-BY%29.pdf" TargetMode="External"/></Relationships>
</file>

<file path=ppt/slides/_rels/slide84.xml.rels><?xml version="1.0" encoding="UTF-8" standalone="yes"?>
<Relationships xmlns="http://schemas.openxmlformats.org/package/2006/relationships"><Relationship Id="rId3" Type="http://schemas.openxmlformats.org/officeDocument/2006/relationships/hyperlink" Target="https://www.sciencedirect.com/book/9780128225967/science-for-policy-handbook" TargetMode="External"/><Relationship Id="rId7" Type="http://schemas.openxmlformats.org/officeDocument/2006/relationships/hyperlink" Target="https://ec.europa.eu/jrc/en/covid-19-media-surveillance" TargetMode="External"/><Relationship Id="rId2" Type="http://schemas.openxmlformats.org/officeDocument/2006/relationships/notesSlide" Target="../notesSlides/notesSlide42.xml"/><Relationship Id="rId1" Type="http://schemas.openxmlformats.org/officeDocument/2006/relationships/slideLayout" Target="../slideLayouts/slideLayout36.xml"/><Relationship Id="rId6" Type="http://schemas.openxmlformats.org/officeDocument/2006/relationships/hyperlink" Target="https://ec.europa.eu/jrc/en/policy-ecosystems-in-europe" TargetMode="External"/><Relationship Id="rId5" Type="http://schemas.openxmlformats.org/officeDocument/2006/relationships/hyperlink" Target="https://ec.europa.eu/jrc/en/publication/eur-scientific-and-technical-research-reports/understanding-our-political-nature-how-put-knowledge-and-reason-heart-political-decision" TargetMode="External"/><Relationship Id="rId4" Type="http://schemas.openxmlformats.org/officeDocument/2006/relationships/hyperlink" Target="https://ec.europa.eu/jrc/en/publication/eur-scientific-and-technical-research-reports/technology-and-democracy" TargetMode="External"/></Relationships>
</file>

<file path=ppt/slides/_rels/slide85.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43.xml"/><Relationship Id="rId1" Type="http://schemas.openxmlformats.org/officeDocument/2006/relationships/slideLayout" Target="../slideLayouts/slideLayout36.xml"/><Relationship Id="rId4" Type="http://schemas.openxmlformats.org/officeDocument/2006/relationships/image" Target="../media/image112.jpeg"/></Relationships>
</file>

<file path=ppt/slides/_rels/slide86.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p:cNvPicPr>
            <a:picLocks noChangeAspect="1"/>
          </p:cNvPicPr>
          <p:nvPr/>
        </p:nvPicPr>
        <p:blipFill rotWithShape="1">
          <a:blip r:embed="rId2" cstate="print">
            <a:extLst>
              <a:ext uri="{28A0092B-C50C-407E-A947-70E740481C1C}">
                <a14:useLocalDpi xmlns:a14="http://schemas.microsoft.com/office/drawing/2010/main" val="0"/>
              </a:ext>
            </a:extLst>
          </a:blip>
          <a:srcRect r="50509" b="74431"/>
          <a:stretch/>
        </p:blipFill>
        <p:spPr>
          <a:xfrm>
            <a:off x="0" y="-240"/>
            <a:ext cx="6261463" cy="1272359"/>
          </a:xfrm>
          <a:prstGeom prst="rect">
            <a:avLst/>
          </a:prstGeom>
        </p:spPr>
      </p:pic>
      <p:sp>
        <p:nvSpPr>
          <p:cNvPr id="5" name="Rechthoek 4"/>
          <p:cNvSpPr/>
          <p:nvPr/>
        </p:nvSpPr>
        <p:spPr>
          <a:xfrm>
            <a:off x="6113417" y="-242"/>
            <a:ext cx="6113883" cy="1541660"/>
          </a:xfrm>
          <a:prstGeom prst="rect">
            <a:avLst/>
          </a:prstGeom>
          <a:solidFill>
            <a:srgbClr val="F7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kstvak 6"/>
          <p:cNvSpPr txBox="1"/>
          <p:nvPr/>
        </p:nvSpPr>
        <p:spPr>
          <a:xfrm>
            <a:off x="0" y="1250954"/>
            <a:ext cx="12227300" cy="580928"/>
          </a:xfrm>
          <a:prstGeom prst="rect">
            <a:avLst/>
          </a:prstGeom>
          <a:solidFill>
            <a:srgbClr val="820000"/>
          </a:solidFill>
          <a:ln w="76200">
            <a:noFill/>
          </a:ln>
        </p:spPr>
        <p:txBody>
          <a:bodyPr wrap="square" rtlCol="0">
            <a:spAutoFit/>
          </a:bodyPr>
          <a:lstStyle/>
          <a:p>
            <a:pPr marL="0" marR="0" lvl="0" indent="0" algn="ctr" defTabSz="914400" rtl="0" eaLnBrk="1" fontAlgn="auto" latinLnBrk="0" hangingPunct="1">
              <a:lnSpc>
                <a:spcPct val="120000"/>
              </a:lnSpc>
              <a:spcBef>
                <a:spcPts val="300"/>
              </a:spcBef>
              <a:spcAft>
                <a:spcPts val="600"/>
              </a:spcAft>
              <a:buClrTx/>
              <a:buSzTx/>
              <a:buFontTx/>
              <a:buNone/>
              <a:tabLst/>
              <a:defRPr/>
            </a:pPr>
            <a:endParaRPr kumimoji="0" lang="en-US" sz="2800" b="1" i="0" u="none" strike="noStrike" kern="1200" cap="none" spc="0" normalizeH="0" baseline="0" noProof="0" dirty="0">
              <a:ln>
                <a:noFill/>
              </a:ln>
              <a:solidFill>
                <a:prstClr val="white"/>
              </a:solidFill>
              <a:effectLst/>
              <a:uLnTx/>
              <a:uFillTx/>
              <a:latin typeface="Garamond" panose="02020404030301010803" pitchFamily="18" charset="0"/>
              <a:ea typeface="+mn-ea"/>
              <a:cs typeface="+mn-cs"/>
            </a:endParaRPr>
          </a:p>
        </p:txBody>
      </p:sp>
      <p:sp>
        <p:nvSpPr>
          <p:cNvPr id="8" name="Rechthoek 7"/>
          <p:cNvSpPr/>
          <p:nvPr/>
        </p:nvSpPr>
        <p:spPr>
          <a:xfrm>
            <a:off x="0" y="6762201"/>
            <a:ext cx="12192000" cy="104508"/>
          </a:xfrm>
          <a:prstGeom prst="rect">
            <a:avLst/>
          </a:prstGeom>
          <a:solidFill>
            <a:srgbClr val="820000"/>
          </a:solidFill>
          <a:ln>
            <a:solidFill>
              <a:srgbClr val="82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8" name="Afbeelding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23588" y="5596524"/>
            <a:ext cx="3979657" cy="869664"/>
          </a:xfrm>
          <a:prstGeom prst="rect">
            <a:avLst/>
          </a:prstGeom>
        </p:spPr>
      </p:pic>
      <p:sp>
        <p:nvSpPr>
          <p:cNvPr id="19" name="Tekstvak 18"/>
          <p:cNvSpPr txBox="1"/>
          <p:nvPr/>
        </p:nvSpPr>
        <p:spPr>
          <a:xfrm>
            <a:off x="0" y="1777818"/>
            <a:ext cx="12192001"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2000" b="0" i="1" u="none" strike="noStrike" kern="1200" cap="none" spc="0" normalizeH="0" baseline="0" noProof="0" dirty="0">
              <a:ln>
                <a:noFill/>
              </a:ln>
              <a:solidFill>
                <a:prstClr val="black">
                  <a:lumMod val="50000"/>
                </a:prstClr>
              </a:solidFill>
              <a:effectLst/>
              <a:uLnTx/>
              <a:uFillTx/>
              <a:latin typeface="Garamond" panose="02020404030301010803" pitchFamily="18" charset="0"/>
              <a:ea typeface="+mn-ea"/>
              <a:cs typeface="+mn-cs"/>
            </a:endParaRPr>
          </a:p>
          <a:p>
            <a:pPr lvl="0" algn="ctr"/>
            <a:r>
              <a:rPr kumimoji="0" lang="nl-NL" sz="3600" b="0" i="1" u="none" strike="noStrike" kern="1200" cap="none" spc="0" normalizeH="0" baseline="0" noProof="0" dirty="0">
                <a:ln>
                  <a:noFill/>
                </a:ln>
                <a:solidFill>
                  <a:prstClr val="black">
                    <a:lumMod val="50000"/>
                  </a:prstClr>
                </a:solidFill>
                <a:effectLst/>
                <a:uLnTx/>
                <a:uFillTx/>
                <a:latin typeface="Garamond" panose="02020404030301010803" pitchFamily="18" charset="0"/>
                <a:ea typeface="+mn-ea"/>
                <a:cs typeface="+mn-cs"/>
              </a:rPr>
              <a:t>Impact of </a:t>
            </a:r>
            <a:r>
              <a:rPr kumimoji="0" lang="nl-NL" sz="3600" b="0" i="1" u="none" strike="noStrike" kern="1200" cap="none" spc="0" normalizeH="0" baseline="0" noProof="0" dirty="0" err="1">
                <a:ln>
                  <a:noFill/>
                </a:ln>
                <a:solidFill>
                  <a:prstClr val="black">
                    <a:lumMod val="50000"/>
                  </a:prstClr>
                </a:solidFill>
                <a:effectLst/>
                <a:uLnTx/>
                <a:uFillTx/>
                <a:latin typeface="Garamond" panose="02020404030301010803" pitchFamily="18" charset="0"/>
                <a:ea typeface="+mn-ea"/>
                <a:cs typeface="+mn-cs"/>
              </a:rPr>
              <a:t>Social</a:t>
            </a:r>
            <a:r>
              <a:rPr kumimoji="0" lang="nl-NL" sz="3600" b="0" i="1" u="none" strike="noStrike" kern="1200" cap="none" spc="0" normalizeH="0" baseline="0" noProof="0" dirty="0">
                <a:ln>
                  <a:noFill/>
                </a:ln>
                <a:solidFill>
                  <a:prstClr val="black">
                    <a:lumMod val="50000"/>
                  </a:prstClr>
                </a:solidFill>
                <a:effectLst/>
                <a:uLnTx/>
                <a:uFillTx/>
                <a:latin typeface="Garamond" panose="02020404030301010803" pitchFamily="18" charset="0"/>
                <a:ea typeface="+mn-ea"/>
                <a:cs typeface="+mn-cs"/>
              </a:rPr>
              <a:t> Sciences, </a:t>
            </a:r>
            <a:r>
              <a:rPr kumimoji="0" lang="nl-NL" sz="3600" b="0" i="1" u="none" strike="noStrike" kern="1200" cap="none" spc="0" normalizeH="0" baseline="0" noProof="0" dirty="0" err="1">
                <a:ln>
                  <a:noFill/>
                </a:ln>
                <a:solidFill>
                  <a:prstClr val="black">
                    <a:lumMod val="50000"/>
                  </a:prstClr>
                </a:solidFill>
                <a:effectLst/>
                <a:uLnTx/>
                <a:uFillTx/>
                <a:latin typeface="Garamond" panose="02020404030301010803" pitchFamily="18" charset="0"/>
                <a:ea typeface="+mn-ea"/>
                <a:cs typeface="+mn-cs"/>
              </a:rPr>
              <a:t>Humanities</a:t>
            </a:r>
            <a:r>
              <a:rPr lang="nl-NL" sz="3600" i="1" dirty="0">
                <a:solidFill>
                  <a:prstClr val="black">
                    <a:lumMod val="50000"/>
                  </a:prstClr>
                </a:solidFill>
                <a:latin typeface="Garamond" panose="02020404030301010803" pitchFamily="18" charset="0"/>
              </a:rPr>
              <a:t> </a:t>
            </a:r>
            <a:r>
              <a:rPr lang="nl-NL" sz="3600" i="1" dirty="0" err="1">
                <a:solidFill>
                  <a:prstClr val="black">
                    <a:lumMod val="50000"/>
                  </a:prstClr>
                </a:solidFill>
                <a:latin typeface="Garamond" panose="02020404030301010803" pitchFamily="18" charset="0"/>
              </a:rPr>
              <a:t>and</a:t>
            </a:r>
            <a:r>
              <a:rPr lang="nl-NL" sz="3600" i="1" dirty="0">
                <a:solidFill>
                  <a:prstClr val="black">
                    <a:lumMod val="50000"/>
                  </a:prstClr>
                </a:solidFill>
                <a:latin typeface="Garamond" panose="02020404030301010803" pitchFamily="18" charset="0"/>
              </a:rPr>
              <a:t> Arts Conference </a:t>
            </a:r>
          </a:p>
          <a:p>
            <a:pPr lvl="0" algn="ctr"/>
            <a:r>
              <a:rPr lang="nl-NL" sz="3600" i="1" dirty="0">
                <a:solidFill>
                  <a:prstClr val="black">
                    <a:lumMod val="50000"/>
                  </a:prstClr>
                </a:solidFill>
                <a:latin typeface="Garamond" panose="02020404030301010803" pitchFamily="18" charset="0"/>
              </a:rPr>
              <a:t>The Parallel </a:t>
            </a:r>
            <a:r>
              <a:rPr lang="nl-NL" sz="3600" i="1" dirty="0" err="1">
                <a:solidFill>
                  <a:prstClr val="black">
                    <a:lumMod val="50000"/>
                  </a:prstClr>
                </a:solidFill>
                <a:latin typeface="Garamond" panose="02020404030301010803" pitchFamily="18" charset="0"/>
              </a:rPr>
              <a:t>Session</a:t>
            </a:r>
            <a:r>
              <a:rPr lang="nl-NL" sz="3600" i="1" dirty="0">
                <a:solidFill>
                  <a:prstClr val="black">
                    <a:lumMod val="50000"/>
                  </a:prstClr>
                </a:solidFill>
                <a:latin typeface="Garamond" panose="02020404030301010803" pitchFamily="18" charset="0"/>
              </a:rPr>
              <a:t> on:  </a:t>
            </a:r>
            <a:endParaRPr kumimoji="0" lang="nl-NL" sz="3600" b="0" i="1" u="none" strike="noStrike" kern="1200" cap="none" spc="0" normalizeH="0" baseline="0" noProof="0" dirty="0">
              <a:ln>
                <a:noFill/>
              </a:ln>
              <a:solidFill>
                <a:prstClr val="black">
                  <a:lumMod val="50000"/>
                </a:prstClr>
              </a:solidFill>
              <a:effectLst/>
              <a:uLnTx/>
              <a:uFillTx/>
              <a:latin typeface="Garamond" panose="02020404030301010803" pitchFamily="18"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2000" b="0" i="1" u="none" strike="noStrike" kern="1200" cap="none" spc="0" normalizeH="0" baseline="0" noProof="0" dirty="0">
              <a:ln>
                <a:noFill/>
              </a:ln>
              <a:solidFill>
                <a:prstClr val="black">
                  <a:lumMod val="50000"/>
                </a:prstClr>
              </a:solidFill>
              <a:effectLst/>
              <a:uLnTx/>
              <a:uFillTx/>
              <a:latin typeface="Garamond" panose="02020404030301010803" pitchFamily="18" charset="0"/>
              <a:ea typeface="+mn-ea"/>
              <a:cs typeface="+mn-cs"/>
            </a:endParaRPr>
          </a:p>
          <a:p>
            <a:pPr lvl="0" algn="ctr"/>
            <a:r>
              <a:rPr lang="en-US" sz="4800" b="1" dirty="0">
                <a:solidFill>
                  <a:srgbClr val="820000"/>
                </a:solidFill>
                <a:latin typeface="Garamond" panose="02020404030301010803" pitchFamily="18" charset="0"/>
              </a:rPr>
              <a:t>Evidence-informed Policy Making</a:t>
            </a:r>
            <a:endParaRPr kumimoji="0" lang="nl-NL" sz="4800" b="1" i="0" u="none" strike="noStrike" kern="1200" cap="none" spc="0" normalizeH="0" baseline="0" noProof="0" dirty="0">
              <a:ln>
                <a:noFill/>
              </a:ln>
              <a:solidFill>
                <a:srgbClr val="820000"/>
              </a:solidFill>
              <a:effectLst/>
              <a:uLnTx/>
              <a:uFillTx/>
              <a:latin typeface="Garamond" panose="02020404030301010803" pitchFamily="18" charset="0"/>
              <a:ea typeface="+mn-ea"/>
              <a:cs typeface="+mn-cs"/>
            </a:endParaRPr>
          </a:p>
        </p:txBody>
      </p:sp>
      <p:sp>
        <p:nvSpPr>
          <p:cNvPr id="20" name="Tekstvak 19"/>
          <p:cNvSpPr txBox="1"/>
          <p:nvPr/>
        </p:nvSpPr>
        <p:spPr>
          <a:xfrm>
            <a:off x="2203274" y="4678426"/>
            <a:ext cx="7785451" cy="461665"/>
          </a:xfrm>
          <a:prstGeom prst="rect">
            <a:avLst/>
          </a:prstGeom>
          <a:noFill/>
        </p:spPr>
        <p:txBody>
          <a:bodyPr wrap="square" rtlCol="0">
            <a:spAutoFit/>
          </a:bodyPr>
          <a:lstStyle/>
          <a:p>
            <a:pPr lvl="0" algn="ctr"/>
            <a:r>
              <a:rPr lang="en-US" sz="2400" b="1" dirty="0">
                <a:solidFill>
                  <a:prstClr val="black"/>
                </a:solidFill>
                <a:latin typeface="Garamond" panose="02020404030301010803" pitchFamily="18" charset="0"/>
              </a:rPr>
              <a:t>14 October, 2021</a:t>
            </a:r>
            <a:endParaRPr kumimoji="0" lang="nl-NL" sz="2400" b="0" i="0" u="none" strike="noStrike" kern="1200" cap="none" spc="0" normalizeH="0" baseline="0" noProof="0" dirty="0">
              <a:ln>
                <a:noFill/>
              </a:ln>
              <a:solidFill>
                <a:prstClr val="black"/>
              </a:solidFill>
              <a:effectLst/>
              <a:uLnTx/>
              <a:uFillTx/>
              <a:latin typeface="Calibri" panose="020F0502020204030204"/>
            </a:endParaRPr>
          </a:p>
        </p:txBody>
      </p:sp>
    </p:spTree>
    <p:extLst>
      <p:ext uri="{BB962C8B-B14F-4D97-AF65-F5344CB8AC3E}">
        <p14:creationId xmlns:p14="http://schemas.microsoft.com/office/powerpoint/2010/main" val="41097737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marL="0"/>
            <a:r>
              <a:rPr lang="en-US" sz="2000" b="1" dirty="0"/>
              <a:t>2. </a:t>
            </a:r>
            <a:br>
              <a:rPr lang="en-US" sz="2000" b="1" dirty="0"/>
            </a:br>
            <a:r>
              <a:rPr lang="en-US" sz="2000" b="1" dirty="0"/>
              <a:t>WHAT IS OVERTON.io?</a:t>
            </a:r>
          </a:p>
        </p:txBody>
      </p:sp>
      <p:sp>
        <p:nvSpPr>
          <p:cNvPr id="4" name="Text Placeholder 3"/>
          <p:cNvSpPr>
            <a:spLocks noGrp="1"/>
          </p:cNvSpPr>
          <p:nvPr>
            <p:ph type="body" idx="1"/>
          </p:nvPr>
        </p:nvSpPr>
        <p:spPr/>
        <p:txBody>
          <a:bodyPr/>
          <a:lstStyle/>
          <a:p>
            <a:r>
              <a:rPr lang="en-GB" sz="1600" dirty="0"/>
              <a:t>AN ARCHIVE OF POLICY DOCUMENTS LINKED WITH SCIENTIFIC PUBLICATIONS</a:t>
            </a: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E63653-8CDF-46BA-B18D-BA5658AD079C}" type="slidenum">
              <a:rPr kumimoji="0" lang="en-GB" sz="1000" b="0" i="0" u="none" strike="noStrike" kern="1200" cap="none" spc="0" normalizeH="0" baseline="0" noProof="0" smtClean="0">
                <a:ln>
                  <a:noFill/>
                </a:ln>
                <a:solidFill>
                  <a:srgbClr val="00339F"/>
                </a:solidFill>
                <a:effectLst/>
                <a:uLnTx/>
                <a:uFillTx/>
                <a:latin typeface="Verdana" charset="0"/>
                <a:ea typeface="Verdana" charset="0"/>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000" b="0" i="0" u="none" strike="noStrike" kern="1200" cap="none" spc="0" normalizeH="0" baseline="0" noProof="0">
              <a:ln>
                <a:noFill/>
              </a:ln>
              <a:solidFill>
                <a:srgbClr val="00339F"/>
              </a:solidFill>
              <a:effectLst/>
              <a:uLnTx/>
              <a:uFillTx/>
              <a:latin typeface="Verdana" charset="0"/>
              <a:ea typeface="Verdana" charset="0"/>
            </a:endParaRPr>
          </a:p>
        </p:txBody>
      </p:sp>
    </p:spTree>
    <p:extLst>
      <p:ext uri="{BB962C8B-B14F-4D97-AF65-F5344CB8AC3E}">
        <p14:creationId xmlns:p14="http://schemas.microsoft.com/office/powerpoint/2010/main" val="40466329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D19663DB-08EC-4582-9419-500448ECED09}"/>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E63653-8CDF-46BA-B18D-BA5658AD079C}" type="slidenum">
              <a:rPr kumimoji="0" lang="en-GB" sz="1000" b="0" i="0" u="none" strike="noStrike" kern="1200" cap="none" spc="0" normalizeH="0" baseline="0" noProof="0" smtClean="0">
                <a:ln>
                  <a:noFill/>
                </a:ln>
                <a:solidFill>
                  <a:srgbClr val="00339F"/>
                </a:solidFill>
                <a:effectLst/>
                <a:uLnTx/>
                <a:uFillTx/>
                <a:latin typeface="Verdana" charset="0"/>
                <a:ea typeface="Verdana" charset="0"/>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000" b="0" i="0" u="none" strike="noStrike" kern="1200" cap="none" spc="0" normalizeH="0" baseline="0" noProof="0">
              <a:ln>
                <a:noFill/>
              </a:ln>
              <a:solidFill>
                <a:srgbClr val="00339F"/>
              </a:solidFill>
              <a:effectLst/>
              <a:uLnTx/>
              <a:uFillTx/>
              <a:latin typeface="Verdana" charset="0"/>
              <a:ea typeface="Verdana" charset="0"/>
            </a:endParaRPr>
          </a:p>
        </p:txBody>
      </p:sp>
      <p:sp>
        <p:nvSpPr>
          <p:cNvPr id="12" name="Text Placeholder 11">
            <a:extLst>
              <a:ext uri="{FF2B5EF4-FFF2-40B4-BE49-F238E27FC236}">
                <a16:creationId xmlns:a16="http://schemas.microsoft.com/office/drawing/2014/main" id="{E1FC3A75-5B96-401D-9117-F85BF363DF2A}"/>
              </a:ext>
            </a:extLst>
          </p:cNvPr>
          <p:cNvSpPr>
            <a:spLocks noGrp="1"/>
          </p:cNvSpPr>
          <p:nvPr>
            <p:ph type="body" sz="quarter" idx="13"/>
          </p:nvPr>
        </p:nvSpPr>
        <p:spPr>
          <a:xfrm>
            <a:off x="634795" y="1990140"/>
            <a:ext cx="4981314" cy="3763709"/>
          </a:xfrm>
        </p:spPr>
        <p:txBody>
          <a:bodyPr/>
          <a:lstStyle/>
          <a:p>
            <a:pPr marL="285750" indent="-285750">
              <a:buFontTx/>
              <a:buChar char="-"/>
            </a:pPr>
            <a:r>
              <a:rPr lang="en-GB" dirty="0"/>
              <a:t>A DATABASE OF POLICY DOCUMENTS LAUNCHED IN SEPT/2019</a:t>
            </a:r>
          </a:p>
          <a:p>
            <a:pPr marL="285750" indent="-285750">
              <a:buFontTx/>
              <a:buChar char="-"/>
            </a:pPr>
            <a:r>
              <a:rPr lang="en-GB" dirty="0"/>
              <a:t>POSSIBILITY TO ADD POLICY ARCHIVES</a:t>
            </a:r>
            <a:br>
              <a:rPr lang="en-GB" dirty="0"/>
            </a:br>
            <a:endParaRPr lang="en-GB" dirty="0"/>
          </a:p>
          <a:p>
            <a:pPr marL="285750" indent="-285750">
              <a:buFontTx/>
              <a:buChar char="-"/>
            </a:pPr>
            <a:r>
              <a:rPr lang="en-GB" dirty="0"/>
              <a:t>SCIENTIFIC PUBLICATIONS SOURCE: </a:t>
            </a:r>
            <a:r>
              <a:rPr lang="en-GB" b="1" dirty="0"/>
              <a:t>MICROSOFT ACADEMIC</a:t>
            </a:r>
          </a:p>
          <a:p>
            <a:pPr marL="285750" indent="-285750">
              <a:buFontTx/>
              <a:buChar char="-"/>
            </a:pPr>
            <a:r>
              <a:rPr lang="en-GB" dirty="0"/>
              <a:t>LANGUAGES: </a:t>
            </a:r>
            <a:br>
              <a:rPr lang="en-GB" dirty="0"/>
            </a:br>
            <a:r>
              <a:rPr lang="en-BE" b="1" dirty="0"/>
              <a:t>ENGLISH</a:t>
            </a:r>
            <a:r>
              <a:rPr lang="en-GB" dirty="0"/>
              <a:t>, </a:t>
            </a:r>
            <a:r>
              <a:rPr lang="en-BE" dirty="0"/>
              <a:t>CHINESE</a:t>
            </a:r>
            <a:r>
              <a:rPr lang="en-GB" dirty="0"/>
              <a:t>, </a:t>
            </a:r>
            <a:r>
              <a:rPr lang="en-BE" b="1" dirty="0">
                <a:solidFill>
                  <a:srgbClr val="FF5000"/>
                </a:solidFill>
              </a:rPr>
              <a:t>DUTCH</a:t>
            </a:r>
            <a:r>
              <a:rPr lang="en-GB" dirty="0"/>
              <a:t>, </a:t>
            </a:r>
            <a:r>
              <a:rPr lang="en-BE" b="1" dirty="0"/>
              <a:t>FRENCH</a:t>
            </a:r>
            <a:r>
              <a:rPr lang="en-GB" dirty="0"/>
              <a:t>, </a:t>
            </a:r>
            <a:r>
              <a:rPr lang="en-BE" dirty="0"/>
              <a:t>GERMAN</a:t>
            </a:r>
            <a:r>
              <a:rPr lang="en-GB" dirty="0"/>
              <a:t>, </a:t>
            </a:r>
            <a:r>
              <a:rPr lang="en-BE" dirty="0"/>
              <a:t>ITALIAN</a:t>
            </a:r>
            <a:r>
              <a:rPr lang="en-GB" dirty="0"/>
              <a:t>, </a:t>
            </a:r>
            <a:r>
              <a:rPr lang="en-BE" dirty="0"/>
              <a:t>JAPANESE</a:t>
            </a:r>
            <a:r>
              <a:rPr lang="en-GB" dirty="0"/>
              <a:t>, </a:t>
            </a:r>
            <a:r>
              <a:rPr lang="en-BE" dirty="0"/>
              <a:t>POLISH</a:t>
            </a:r>
            <a:r>
              <a:rPr lang="en-GB" dirty="0"/>
              <a:t>, </a:t>
            </a:r>
            <a:r>
              <a:rPr lang="en-BE" dirty="0"/>
              <a:t>PORTUGUESE</a:t>
            </a:r>
            <a:r>
              <a:rPr lang="en-GB" dirty="0"/>
              <a:t>, </a:t>
            </a:r>
            <a:r>
              <a:rPr lang="en-BE" dirty="0"/>
              <a:t>RUSSIAN</a:t>
            </a:r>
            <a:r>
              <a:rPr lang="en-GB" dirty="0"/>
              <a:t>, </a:t>
            </a:r>
            <a:r>
              <a:rPr lang="en-BE" dirty="0"/>
              <a:t>SPANISH</a:t>
            </a:r>
            <a:r>
              <a:rPr lang="en-GB" dirty="0"/>
              <a:t>, </a:t>
            </a:r>
            <a:r>
              <a:rPr lang="en-BE" dirty="0"/>
              <a:t>SWEDISH</a:t>
            </a:r>
            <a:r>
              <a:rPr lang="en-GB" dirty="0"/>
              <a:t>, </a:t>
            </a:r>
            <a:r>
              <a:rPr lang="en-BE" dirty="0"/>
              <a:t>FINNISH</a:t>
            </a:r>
            <a:r>
              <a:rPr lang="en-GB" dirty="0"/>
              <a:t>, </a:t>
            </a:r>
            <a:r>
              <a:rPr lang="en-BE" dirty="0"/>
              <a:t>DANISH</a:t>
            </a:r>
            <a:r>
              <a:rPr lang="en-GB" dirty="0"/>
              <a:t>, </a:t>
            </a:r>
            <a:r>
              <a:rPr lang="en-BE" dirty="0"/>
              <a:t>NORWEGIAN</a:t>
            </a:r>
            <a:r>
              <a:rPr lang="en-GB" dirty="0"/>
              <a:t>.</a:t>
            </a:r>
            <a:endParaRPr lang="en-BE" dirty="0"/>
          </a:p>
        </p:txBody>
      </p:sp>
      <p:sp>
        <p:nvSpPr>
          <p:cNvPr id="13" name="Picture Placeholder 12">
            <a:extLst>
              <a:ext uri="{FF2B5EF4-FFF2-40B4-BE49-F238E27FC236}">
                <a16:creationId xmlns:a16="http://schemas.microsoft.com/office/drawing/2014/main" id="{F453121D-0811-4448-89CF-A2787FE011F9}"/>
              </a:ext>
            </a:extLst>
          </p:cNvPr>
          <p:cNvSpPr>
            <a:spLocks noGrp="1"/>
          </p:cNvSpPr>
          <p:nvPr>
            <p:ph type="pic" sz="quarter" idx="14"/>
          </p:nvPr>
        </p:nvSpPr>
        <p:spPr/>
      </p:sp>
      <p:sp>
        <p:nvSpPr>
          <p:cNvPr id="7" name="Title 6">
            <a:extLst>
              <a:ext uri="{FF2B5EF4-FFF2-40B4-BE49-F238E27FC236}">
                <a16:creationId xmlns:a16="http://schemas.microsoft.com/office/drawing/2014/main" id="{1AA6F391-1BFE-4F23-BB99-D7ACEFBCCCED}"/>
              </a:ext>
            </a:extLst>
          </p:cNvPr>
          <p:cNvSpPr>
            <a:spLocks noGrp="1"/>
          </p:cNvSpPr>
          <p:nvPr>
            <p:ph type="title"/>
          </p:nvPr>
        </p:nvSpPr>
        <p:spPr>
          <a:xfrm>
            <a:off x="731838" y="711463"/>
            <a:ext cx="3608277" cy="341050"/>
          </a:xfrm>
        </p:spPr>
        <p:txBody>
          <a:bodyPr/>
          <a:lstStyle/>
          <a:p>
            <a:r>
              <a:rPr lang="en-GB" dirty="0"/>
              <a:t>What is Overton.io?</a:t>
            </a:r>
            <a:endParaRPr lang="en-BE" dirty="0"/>
          </a:p>
        </p:txBody>
      </p:sp>
      <p:sp>
        <p:nvSpPr>
          <p:cNvPr id="11" name="Subtitle 10">
            <a:extLst>
              <a:ext uri="{FF2B5EF4-FFF2-40B4-BE49-F238E27FC236}">
                <a16:creationId xmlns:a16="http://schemas.microsoft.com/office/drawing/2014/main" id="{F8B69306-1B2C-42F1-B17D-DAEF47E2049B}"/>
              </a:ext>
            </a:extLst>
          </p:cNvPr>
          <p:cNvSpPr>
            <a:spLocks noGrp="1"/>
          </p:cNvSpPr>
          <p:nvPr>
            <p:ph type="subTitle" idx="1"/>
          </p:nvPr>
        </p:nvSpPr>
        <p:spPr>
          <a:xfrm>
            <a:off x="731838" y="1104151"/>
            <a:ext cx="2721771" cy="335852"/>
          </a:xfrm>
        </p:spPr>
        <p:txBody>
          <a:bodyPr/>
          <a:lstStyle/>
          <a:p>
            <a:r>
              <a:rPr lang="en-GB" dirty="0"/>
              <a:t>A new data source</a:t>
            </a:r>
            <a:endParaRPr lang="en-BE" dirty="0"/>
          </a:p>
        </p:txBody>
      </p:sp>
      <p:pic>
        <p:nvPicPr>
          <p:cNvPr id="10" name="Picture 9">
            <a:extLst>
              <a:ext uri="{FF2B5EF4-FFF2-40B4-BE49-F238E27FC236}">
                <a16:creationId xmlns:a16="http://schemas.microsoft.com/office/drawing/2014/main" id="{7BD68D75-54B8-476E-AAC0-2357229C68AC}"/>
              </a:ext>
            </a:extLst>
          </p:cNvPr>
          <p:cNvPicPr>
            <a:picLocks noChangeAspect="1"/>
          </p:cNvPicPr>
          <p:nvPr/>
        </p:nvPicPr>
        <p:blipFill>
          <a:blip r:embed="rId2"/>
          <a:stretch>
            <a:fillRect/>
          </a:stretch>
        </p:blipFill>
        <p:spPr>
          <a:xfrm>
            <a:off x="5616109" y="711463"/>
            <a:ext cx="6466134" cy="5093188"/>
          </a:xfrm>
          <a:prstGeom prst="rect">
            <a:avLst/>
          </a:prstGeom>
        </p:spPr>
      </p:pic>
      <p:sp>
        <p:nvSpPr>
          <p:cNvPr id="2" name="Rectangle 1">
            <a:extLst>
              <a:ext uri="{FF2B5EF4-FFF2-40B4-BE49-F238E27FC236}">
                <a16:creationId xmlns:a16="http://schemas.microsoft.com/office/drawing/2014/main" id="{F49EECC9-8C7B-4D3F-95D2-108BF12B7E3C}"/>
              </a:ext>
            </a:extLst>
          </p:cNvPr>
          <p:cNvSpPr/>
          <p:nvPr/>
        </p:nvSpPr>
        <p:spPr>
          <a:xfrm>
            <a:off x="9856697" y="5523227"/>
            <a:ext cx="2225546" cy="276999"/>
          </a:xfrm>
          <a:prstGeom prst="rect">
            <a:avLst/>
          </a:prstGeom>
        </p:spPr>
        <p:txBody>
          <a:bodyPr wrap="non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339F"/>
                </a:solidFill>
                <a:effectLst/>
                <a:uLnTx/>
                <a:uFillTx/>
                <a:latin typeface="Verdana" charset="0"/>
                <a:ea typeface="Verdana" charset="0"/>
                <a:cs typeface="+mn-cs"/>
              </a:rPr>
              <a:t>SOURCE: Overton website</a:t>
            </a:r>
          </a:p>
        </p:txBody>
      </p:sp>
    </p:spTree>
    <p:extLst>
      <p:ext uri="{BB962C8B-B14F-4D97-AF65-F5344CB8AC3E}">
        <p14:creationId xmlns:p14="http://schemas.microsoft.com/office/powerpoint/2010/main" val="19082880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9A89B46E-3C7A-45A3-8023-8ED9994D26D4}"/>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E63653-8CDF-46BA-B18D-BA5658AD079C}" type="slidenum">
              <a:rPr kumimoji="0" lang="en-GB" sz="1000" b="0" i="0" u="none" strike="noStrike" kern="1200" cap="none" spc="0" normalizeH="0" baseline="0" noProof="0" smtClean="0">
                <a:ln>
                  <a:noFill/>
                </a:ln>
                <a:solidFill>
                  <a:srgbClr val="00339F"/>
                </a:solidFill>
                <a:effectLst/>
                <a:uLnTx/>
                <a:uFillTx/>
                <a:latin typeface="Verdana" charset="0"/>
                <a:ea typeface="Verdana" charset="0"/>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000" b="0" i="0" u="none" strike="noStrike" kern="1200" cap="none" spc="0" normalizeH="0" baseline="0" noProof="0" dirty="0">
              <a:ln>
                <a:noFill/>
              </a:ln>
              <a:solidFill>
                <a:srgbClr val="00339F"/>
              </a:solidFill>
              <a:effectLst/>
              <a:uLnTx/>
              <a:uFillTx/>
              <a:latin typeface="Verdana" charset="0"/>
              <a:ea typeface="Verdana" charset="0"/>
            </a:endParaRPr>
          </a:p>
        </p:txBody>
      </p:sp>
      <p:sp>
        <p:nvSpPr>
          <p:cNvPr id="13" name="Text Placeholder 12">
            <a:extLst>
              <a:ext uri="{FF2B5EF4-FFF2-40B4-BE49-F238E27FC236}">
                <a16:creationId xmlns:a16="http://schemas.microsoft.com/office/drawing/2014/main" id="{2DE47FAA-D48E-4771-9CB8-8F1E0FDAA6F7}"/>
              </a:ext>
            </a:extLst>
          </p:cNvPr>
          <p:cNvSpPr>
            <a:spLocks noGrp="1"/>
          </p:cNvSpPr>
          <p:nvPr>
            <p:ph type="body" sz="quarter" idx="13"/>
          </p:nvPr>
        </p:nvSpPr>
        <p:spPr/>
        <p:txBody>
          <a:bodyPr/>
          <a:lstStyle/>
          <a:p>
            <a:endParaRPr lang="en-BE"/>
          </a:p>
        </p:txBody>
      </p:sp>
      <p:sp>
        <p:nvSpPr>
          <p:cNvPr id="7" name="Title 6">
            <a:extLst>
              <a:ext uri="{FF2B5EF4-FFF2-40B4-BE49-F238E27FC236}">
                <a16:creationId xmlns:a16="http://schemas.microsoft.com/office/drawing/2014/main" id="{6CB06ED8-C441-422F-8479-EFD3480DD5D2}"/>
              </a:ext>
            </a:extLst>
          </p:cNvPr>
          <p:cNvSpPr>
            <a:spLocks noGrp="1"/>
          </p:cNvSpPr>
          <p:nvPr>
            <p:ph type="title"/>
          </p:nvPr>
        </p:nvSpPr>
        <p:spPr>
          <a:xfrm>
            <a:off x="731837" y="711463"/>
            <a:ext cx="5468723" cy="341050"/>
          </a:xfrm>
        </p:spPr>
        <p:txBody>
          <a:bodyPr/>
          <a:lstStyle/>
          <a:p>
            <a:r>
              <a:rPr lang="en-GB" dirty="0"/>
              <a:t>OVERTON SOURCES FROM BELGIUM</a:t>
            </a:r>
            <a:endParaRPr lang="en-BE" dirty="0"/>
          </a:p>
        </p:txBody>
      </p:sp>
      <p:sp>
        <p:nvSpPr>
          <p:cNvPr id="8" name="Subtitle 7">
            <a:extLst>
              <a:ext uri="{FF2B5EF4-FFF2-40B4-BE49-F238E27FC236}">
                <a16:creationId xmlns:a16="http://schemas.microsoft.com/office/drawing/2014/main" id="{D9FC510F-8EB1-4129-B4D1-D34648643CBF}"/>
              </a:ext>
            </a:extLst>
          </p:cNvPr>
          <p:cNvSpPr>
            <a:spLocks noGrp="1"/>
          </p:cNvSpPr>
          <p:nvPr>
            <p:ph type="subTitle" idx="1"/>
          </p:nvPr>
        </p:nvSpPr>
        <p:spPr>
          <a:xfrm>
            <a:off x="731837" y="1104151"/>
            <a:ext cx="4276042" cy="335852"/>
          </a:xfrm>
        </p:spPr>
        <p:txBody>
          <a:bodyPr/>
          <a:lstStyle/>
          <a:p>
            <a:r>
              <a:rPr lang="en-GB" dirty="0"/>
              <a:t>Governments and Think Tanks</a:t>
            </a:r>
            <a:endParaRPr lang="en-BE" dirty="0"/>
          </a:p>
        </p:txBody>
      </p:sp>
      <p:graphicFrame>
        <p:nvGraphicFramePr>
          <p:cNvPr id="15" name="Table 14">
            <a:extLst>
              <a:ext uri="{FF2B5EF4-FFF2-40B4-BE49-F238E27FC236}">
                <a16:creationId xmlns:a16="http://schemas.microsoft.com/office/drawing/2014/main" id="{BD725B54-C65D-433F-8973-03EB1905A0B0}"/>
              </a:ext>
            </a:extLst>
          </p:cNvPr>
          <p:cNvGraphicFramePr>
            <a:graphicFrameLocks noGrp="1"/>
          </p:cNvGraphicFramePr>
          <p:nvPr/>
        </p:nvGraphicFramePr>
        <p:xfrm>
          <a:off x="634258" y="1559439"/>
          <a:ext cx="5742824" cy="4570682"/>
        </p:xfrm>
        <a:graphic>
          <a:graphicData uri="http://schemas.openxmlformats.org/drawingml/2006/table">
            <a:tbl>
              <a:tblPr firstRow="1" firstCol="1" lastRow="1">
                <a:tableStyleId>{5C22544A-7EE6-4342-B048-85BDC9FD1C3A}</a:tableStyleId>
              </a:tblPr>
              <a:tblGrid>
                <a:gridCol w="3844436">
                  <a:extLst>
                    <a:ext uri="{9D8B030D-6E8A-4147-A177-3AD203B41FA5}">
                      <a16:colId xmlns:a16="http://schemas.microsoft.com/office/drawing/2014/main" val="2863917800"/>
                    </a:ext>
                  </a:extLst>
                </a:gridCol>
                <a:gridCol w="1898388">
                  <a:extLst>
                    <a:ext uri="{9D8B030D-6E8A-4147-A177-3AD203B41FA5}">
                      <a16:colId xmlns:a16="http://schemas.microsoft.com/office/drawing/2014/main" val="48101761"/>
                    </a:ext>
                  </a:extLst>
                </a:gridCol>
              </a:tblGrid>
              <a:tr h="287917">
                <a:tc gridSpan="2">
                  <a:txBody>
                    <a:bodyPr/>
                    <a:lstStyle/>
                    <a:p>
                      <a:pPr algn="ctr" fontAlgn="b"/>
                      <a:r>
                        <a:rPr lang="en-GB" sz="1800" u="none" strike="noStrike" dirty="0">
                          <a:effectLst/>
                        </a:rPr>
                        <a:t>GOVERNMENT</a:t>
                      </a:r>
                      <a:endParaRPr lang="en-GB" sz="1800" b="1" i="0" u="none" strike="noStrike" dirty="0">
                        <a:solidFill>
                          <a:srgbClr val="000000"/>
                        </a:solidFill>
                        <a:effectLst/>
                        <a:latin typeface="Calibri" panose="020F0502020204030204" pitchFamily="34" charset="0"/>
                      </a:endParaRPr>
                    </a:p>
                  </a:txBody>
                  <a:tcPr marL="7620" marR="7620" marT="7620" marB="0" anchor="b"/>
                </a:tc>
                <a:tc hMerge="1">
                  <a:txBody>
                    <a:bodyPr/>
                    <a:lstStyle/>
                    <a:p>
                      <a:pPr algn="l" fontAlgn="b"/>
                      <a:endParaRPr lang="en-BE" sz="1100" b="0" i="0" u="none" strike="noStrike" dirty="0">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1637966915"/>
                  </a:ext>
                </a:extLst>
              </a:tr>
              <a:tr h="287917">
                <a:tc>
                  <a:txBody>
                    <a:bodyPr/>
                    <a:lstStyle/>
                    <a:p>
                      <a:pPr algn="l" fontAlgn="b"/>
                      <a:r>
                        <a:rPr lang="en-GB" sz="1800" u="none" strike="noStrike">
                          <a:effectLst/>
                        </a:rPr>
                        <a:t>Belgian Court of Audit</a:t>
                      </a:r>
                      <a:endParaRPr lang="en-GB" sz="18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b"/>
                      <a:r>
                        <a:rPr lang="en-BE" sz="1800" u="none" strike="noStrike" dirty="0">
                          <a:effectLst/>
                        </a:rPr>
                        <a:t>2</a:t>
                      </a:r>
                      <a:r>
                        <a:rPr lang="en-GB" sz="1800" u="none" strike="noStrike" dirty="0">
                          <a:effectLst/>
                        </a:rPr>
                        <a:t>,</a:t>
                      </a:r>
                      <a:r>
                        <a:rPr lang="en-BE" sz="1800" u="none" strike="noStrike" dirty="0">
                          <a:effectLst/>
                        </a:rPr>
                        <a:t>558</a:t>
                      </a:r>
                      <a:endParaRPr lang="en-BE" sz="1800" b="0" i="0" u="none" strike="noStrike" dirty="0">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2735932526"/>
                  </a:ext>
                </a:extLst>
              </a:tr>
              <a:tr h="287917">
                <a:tc>
                  <a:txBody>
                    <a:bodyPr/>
                    <a:lstStyle/>
                    <a:p>
                      <a:pPr algn="l" fontAlgn="b"/>
                      <a:r>
                        <a:rPr lang="en-GB" sz="1800" u="none" strike="noStrike">
                          <a:effectLst/>
                        </a:rPr>
                        <a:t>Belgian Federal Public Services</a:t>
                      </a:r>
                      <a:endParaRPr lang="en-GB" sz="18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b"/>
                      <a:r>
                        <a:rPr lang="en-BE" sz="1800" u="none" strike="noStrike" dirty="0">
                          <a:effectLst/>
                        </a:rPr>
                        <a:t>3</a:t>
                      </a:r>
                      <a:r>
                        <a:rPr lang="en-GB" sz="1800" u="none" strike="noStrike" dirty="0">
                          <a:effectLst/>
                        </a:rPr>
                        <a:t>,</a:t>
                      </a:r>
                      <a:r>
                        <a:rPr lang="en-BE" sz="1800" u="none" strike="noStrike" dirty="0">
                          <a:effectLst/>
                        </a:rPr>
                        <a:t>956</a:t>
                      </a:r>
                      <a:endParaRPr lang="en-BE" sz="1800" b="0" i="0" u="none" strike="noStrike" dirty="0">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1243390412"/>
                  </a:ext>
                </a:extLst>
              </a:tr>
              <a:tr h="287917">
                <a:tc>
                  <a:txBody>
                    <a:bodyPr/>
                    <a:lstStyle/>
                    <a:p>
                      <a:pPr algn="l" fontAlgn="b"/>
                      <a:r>
                        <a:rPr lang="en-US" sz="1800" u="none" strike="noStrike" dirty="0">
                          <a:effectLst/>
                        </a:rPr>
                        <a:t>Belgian Health Care Knowledge Centre</a:t>
                      </a:r>
                      <a:endParaRPr lang="en-US" sz="1800" b="0" i="0" u="none" strike="noStrike" dirty="0">
                        <a:solidFill>
                          <a:srgbClr val="000000"/>
                        </a:solidFill>
                        <a:effectLst/>
                        <a:latin typeface="Calibri" panose="020F0502020204030204" pitchFamily="34" charset="0"/>
                      </a:endParaRPr>
                    </a:p>
                  </a:txBody>
                  <a:tcPr marL="7620" marR="7620" marT="7620" marB="0" anchor="b"/>
                </a:tc>
                <a:tc>
                  <a:txBody>
                    <a:bodyPr/>
                    <a:lstStyle/>
                    <a:p>
                      <a:pPr algn="r" fontAlgn="b"/>
                      <a:r>
                        <a:rPr lang="en-BE" sz="1800" u="none" strike="noStrike" dirty="0">
                          <a:effectLst/>
                        </a:rPr>
                        <a:t>656</a:t>
                      </a:r>
                      <a:endParaRPr lang="en-BE" sz="1800" b="0" i="0" u="none" strike="noStrike" dirty="0">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3176908626"/>
                  </a:ext>
                </a:extLst>
              </a:tr>
              <a:tr h="287917">
                <a:tc>
                  <a:txBody>
                    <a:bodyPr/>
                    <a:lstStyle/>
                    <a:p>
                      <a:pPr algn="l" fontAlgn="b"/>
                      <a:r>
                        <a:rPr lang="en-GB" sz="1800" u="none" strike="noStrike">
                          <a:effectLst/>
                        </a:rPr>
                        <a:t>BELSPO</a:t>
                      </a:r>
                      <a:endParaRPr lang="en-GB" sz="18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b"/>
                      <a:r>
                        <a:rPr lang="en-BE" sz="1800" u="none" strike="noStrike" dirty="0">
                          <a:effectLst/>
                        </a:rPr>
                        <a:t>109</a:t>
                      </a:r>
                      <a:endParaRPr lang="en-BE" sz="1800" b="0" i="0" u="none" strike="noStrike" dirty="0">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1752174789"/>
                  </a:ext>
                </a:extLst>
              </a:tr>
              <a:tr h="287917">
                <a:tc>
                  <a:txBody>
                    <a:bodyPr/>
                    <a:lstStyle/>
                    <a:p>
                      <a:pPr algn="l" fontAlgn="b"/>
                      <a:r>
                        <a:rPr lang="en-GB" sz="1800" u="none" strike="noStrike" dirty="0">
                          <a:effectLst/>
                        </a:rPr>
                        <a:t>City of Brussels</a:t>
                      </a:r>
                      <a:endParaRPr lang="en-GB" sz="1800" b="0" i="0" u="none" strike="noStrike" dirty="0">
                        <a:solidFill>
                          <a:srgbClr val="000000"/>
                        </a:solidFill>
                        <a:effectLst/>
                        <a:latin typeface="Calibri" panose="020F0502020204030204" pitchFamily="34" charset="0"/>
                      </a:endParaRPr>
                    </a:p>
                  </a:txBody>
                  <a:tcPr marL="7620" marR="7620" marT="7620" marB="0" anchor="b"/>
                </a:tc>
                <a:tc>
                  <a:txBody>
                    <a:bodyPr/>
                    <a:lstStyle/>
                    <a:p>
                      <a:pPr algn="r" fontAlgn="b"/>
                      <a:r>
                        <a:rPr lang="en-BE" sz="1800" u="none" strike="noStrike" dirty="0">
                          <a:effectLst/>
                        </a:rPr>
                        <a:t>185</a:t>
                      </a:r>
                      <a:endParaRPr lang="en-BE" sz="1800" b="0" i="0" u="none" strike="noStrike" dirty="0">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986795638"/>
                  </a:ext>
                </a:extLst>
              </a:tr>
              <a:tr h="287917">
                <a:tc>
                  <a:txBody>
                    <a:bodyPr/>
                    <a:lstStyle/>
                    <a:p>
                      <a:pPr algn="l" fontAlgn="b"/>
                      <a:r>
                        <a:rPr lang="en-GB" sz="1800" u="none" strike="noStrike">
                          <a:effectLst/>
                        </a:rPr>
                        <a:t>ESFRI</a:t>
                      </a:r>
                      <a:endParaRPr lang="en-GB" sz="18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b"/>
                      <a:r>
                        <a:rPr lang="en-BE" sz="1800" u="none" strike="noStrike" dirty="0">
                          <a:effectLst/>
                        </a:rPr>
                        <a:t>35</a:t>
                      </a:r>
                      <a:endParaRPr lang="en-BE" sz="1800" b="0" i="0" u="none" strike="noStrike" dirty="0">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3894262008"/>
                  </a:ext>
                </a:extLst>
              </a:tr>
              <a:tr h="287917">
                <a:tc>
                  <a:txBody>
                    <a:bodyPr/>
                    <a:lstStyle/>
                    <a:p>
                      <a:pPr algn="l" fontAlgn="b"/>
                      <a:r>
                        <a:rPr lang="en-GB" sz="1800" u="none" strike="noStrike">
                          <a:effectLst/>
                        </a:rPr>
                        <a:t>Federal Planning Bureau</a:t>
                      </a:r>
                      <a:endParaRPr lang="en-GB" sz="18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b"/>
                      <a:r>
                        <a:rPr lang="en-BE" sz="1800" u="none" strike="noStrike" dirty="0">
                          <a:effectLst/>
                        </a:rPr>
                        <a:t>1</a:t>
                      </a:r>
                      <a:r>
                        <a:rPr lang="en-GB" sz="1800" u="none" strike="noStrike" dirty="0">
                          <a:effectLst/>
                        </a:rPr>
                        <a:t>,</a:t>
                      </a:r>
                      <a:r>
                        <a:rPr lang="en-BE" sz="1800" u="none" strike="noStrike" dirty="0">
                          <a:effectLst/>
                        </a:rPr>
                        <a:t>587</a:t>
                      </a:r>
                      <a:endParaRPr lang="en-BE" sz="1800" b="0" i="0" u="none" strike="noStrike" dirty="0">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3198305379"/>
                  </a:ext>
                </a:extLst>
              </a:tr>
              <a:tr h="539844">
                <a:tc>
                  <a:txBody>
                    <a:bodyPr/>
                    <a:lstStyle/>
                    <a:p>
                      <a:pPr algn="l" fontAlgn="b"/>
                      <a:r>
                        <a:rPr lang="en-US" sz="1600" u="none" strike="noStrike" dirty="0">
                          <a:effectLst/>
                        </a:rPr>
                        <a:t>Federal Public Planning Service for Social Integration</a:t>
                      </a:r>
                      <a:endParaRPr lang="en-US" sz="1600" b="0" i="0" u="none" strike="noStrike" dirty="0">
                        <a:solidFill>
                          <a:srgbClr val="000000"/>
                        </a:solidFill>
                        <a:effectLst/>
                        <a:latin typeface="Calibri" panose="020F0502020204030204" pitchFamily="34" charset="0"/>
                      </a:endParaRPr>
                    </a:p>
                  </a:txBody>
                  <a:tcPr marL="7620" marR="7620" marT="7620" marB="0" anchor="b"/>
                </a:tc>
                <a:tc>
                  <a:txBody>
                    <a:bodyPr/>
                    <a:lstStyle/>
                    <a:p>
                      <a:pPr algn="r" fontAlgn="b"/>
                      <a:r>
                        <a:rPr lang="en-BE" sz="1800" u="none" strike="noStrike" dirty="0">
                          <a:effectLst/>
                        </a:rPr>
                        <a:t>136</a:t>
                      </a:r>
                      <a:endParaRPr lang="en-BE" sz="1800" b="0" i="0" u="none" strike="noStrike" dirty="0">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1399058377"/>
                  </a:ext>
                </a:extLst>
              </a:tr>
              <a:tr h="287917">
                <a:tc>
                  <a:txBody>
                    <a:bodyPr/>
                    <a:lstStyle/>
                    <a:p>
                      <a:pPr algn="l" fontAlgn="b"/>
                      <a:r>
                        <a:rPr lang="en-GB" sz="1800" u="none" strike="noStrike">
                          <a:effectLst/>
                        </a:rPr>
                        <a:t>Government of Flanders</a:t>
                      </a:r>
                      <a:endParaRPr lang="en-GB" sz="18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b"/>
                      <a:r>
                        <a:rPr lang="en-BE" sz="1800" u="none" strike="noStrike" dirty="0">
                          <a:effectLst/>
                        </a:rPr>
                        <a:t>15</a:t>
                      </a:r>
                      <a:r>
                        <a:rPr lang="en-GB" sz="1800" u="none" strike="noStrike" dirty="0">
                          <a:effectLst/>
                        </a:rPr>
                        <a:t>,</a:t>
                      </a:r>
                      <a:r>
                        <a:rPr lang="en-BE" sz="1800" u="none" strike="noStrike" dirty="0">
                          <a:effectLst/>
                        </a:rPr>
                        <a:t>648</a:t>
                      </a:r>
                      <a:endParaRPr lang="en-BE" sz="1800" b="0" i="0" u="none" strike="noStrike" dirty="0">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521191652"/>
                  </a:ext>
                </a:extLst>
              </a:tr>
              <a:tr h="287917">
                <a:tc>
                  <a:txBody>
                    <a:bodyPr/>
                    <a:lstStyle/>
                    <a:p>
                      <a:pPr algn="l" fontAlgn="b"/>
                      <a:r>
                        <a:rPr lang="en-GB" sz="1800" u="none" strike="noStrike">
                          <a:effectLst/>
                        </a:rPr>
                        <a:t>Government of Wallonie-Bruxelles</a:t>
                      </a:r>
                      <a:endParaRPr lang="en-GB" sz="18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b"/>
                      <a:r>
                        <a:rPr lang="en-BE" sz="1800" u="none" strike="noStrike" dirty="0">
                          <a:effectLst/>
                        </a:rPr>
                        <a:t>3</a:t>
                      </a:r>
                      <a:r>
                        <a:rPr lang="en-GB" sz="1800" u="none" strike="noStrike" dirty="0">
                          <a:effectLst/>
                        </a:rPr>
                        <a:t>,</a:t>
                      </a:r>
                      <a:r>
                        <a:rPr lang="en-BE" sz="1800" u="none" strike="noStrike" dirty="0">
                          <a:effectLst/>
                        </a:rPr>
                        <a:t>885</a:t>
                      </a:r>
                      <a:endParaRPr lang="en-BE" sz="1800" b="0" i="0" u="none" strike="noStrike" dirty="0">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2917107211"/>
                  </a:ext>
                </a:extLst>
              </a:tr>
              <a:tr h="287917">
                <a:tc>
                  <a:txBody>
                    <a:bodyPr/>
                    <a:lstStyle/>
                    <a:p>
                      <a:pPr algn="l" fontAlgn="b"/>
                      <a:r>
                        <a:rPr lang="en-GB" sz="1800" u="none" strike="noStrike">
                          <a:effectLst/>
                        </a:rPr>
                        <a:t>IBSA</a:t>
                      </a:r>
                      <a:endParaRPr lang="en-GB" sz="18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b"/>
                      <a:r>
                        <a:rPr lang="en-BE" sz="1800" u="none" strike="noStrike" dirty="0">
                          <a:effectLst/>
                        </a:rPr>
                        <a:t>202</a:t>
                      </a:r>
                      <a:endParaRPr lang="en-BE" sz="1800" b="0" i="0" u="none" strike="noStrike" dirty="0">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3290594134"/>
                  </a:ext>
                </a:extLst>
              </a:tr>
              <a:tr h="287917">
                <a:tc>
                  <a:txBody>
                    <a:bodyPr/>
                    <a:lstStyle/>
                    <a:p>
                      <a:pPr algn="l" fontAlgn="b"/>
                      <a:r>
                        <a:rPr lang="en-GB" sz="1800" u="none" strike="noStrike">
                          <a:effectLst/>
                        </a:rPr>
                        <a:t>National Bank of Belgium</a:t>
                      </a:r>
                      <a:endParaRPr lang="en-GB" sz="18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b"/>
                      <a:r>
                        <a:rPr lang="en-BE" sz="1800" u="none" strike="noStrike" dirty="0">
                          <a:effectLst/>
                        </a:rPr>
                        <a:t>407</a:t>
                      </a:r>
                      <a:endParaRPr lang="en-BE" sz="1800" b="0" i="0" u="none" strike="noStrike" dirty="0">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2742979482"/>
                  </a:ext>
                </a:extLst>
              </a:tr>
              <a:tr h="287917">
                <a:tc>
                  <a:txBody>
                    <a:bodyPr/>
                    <a:lstStyle/>
                    <a:p>
                      <a:pPr algn="l" fontAlgn="b"/>
                      <a:r>
                        <a:rPr lang="en-GB" sz="1800" u="none" strike="noStrike" dirty="0" err="1">
                          <a:effectLst/>
                        </a:rPr>
                        <a:t>Sciensano</a:t>
                      </a:r>
                      <a:endParaRPr lang="en-GB" sz="1800" b="0" i="0" u="none" strike="noStrike" dirty="0">
                        <a:solidFill>
                          <a:srgbClr val="000000"/>
                        </a:solidFill>
                        <a:effectLst/>
                        <a:latin typeface="Calibri" panose="020F0502020204030204" pitchFamily="34" charset="0"/>
                      </a:endParaRPr>
                    </a:p>
                  </a:txBody>
                  <a:tcPr marL="7620" marR="7620" marT="7620" marB="0" anchor="b"/>
                </a:tc>
                <a:tc>
                  <a:txBody>
                    <a:bodyPr/>
                    <a:lstStyle/>
                    <a:p>
                      <a:pPr algn="r" fontAlgn="b"/>
                      <a:r>
                        <a:rPr lang="en-BE" sz="1800" u="none" strike="noStrike" dirty="0">
                          <a:effectLst/>
                        </a:rPr>
                        <a:t>345</a:t>
                      </a:r>
                      <a:endParaRPr lang="en-BE" sz="1800" b="0" i="0" u="none" strike="noStrike" dirty="0">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1477087635"/>
                  </a:ext>
                </a:extLst>
              </a:tr>
              <a:tr h="287917">
                <a:tc>
                  <a:txBody>
                    <a:bodyPr/>
                    <a:lstStyle/>
                    <a:p>
                      <a:pPr algn="ctr" fontAlgn="b"/>
                      <a:r>
                        <a:rPr lang="en-GB" sz="1800" u="none" strike="noStrike" dirty="0">
                          <a:effectLst/>
                        </a:rPr>
                        <a:t>TOTAL</a:t>
                      </a:r>
                      <a:endParaRPr lang="en-GB" sz="1800" b="1" i="0" u="none" strike="noStrike" dirty="0">
                        <a:solidFill>
                          <a:srgbClr val="000000"/>
                        </a:solidFill>
                        <a:effectLst/>
                        <a:latin typeface="Calibri" panose="020F0502020204030204" pitchFamily="34" charset="0"/>
                      </a:endParaRPr>
                    </a:p>
                  </a:txBody>
                  <a:tcPr marL="7620" marR="7620" marT="7620" marB="0" anchor="b"/>
                </a:tc>
                <a:tc>
                  <a:txBody>
                    <a:bodyPr/>
                    <a:lstStyle/>
                    <a:p>
                      <a:pPr algn="r" fontAlgn="b"/>
                      <a:r>
                        <a:rPr lang="en-BE" sz="1800" u="none" strike="noStrike" dirty="0">
                          <a:effectLst/>
                        </a:rPr>
                        <a:t>29</a:t>
                      </a:r>
                      <a:r>
                        <a:rPr lang="en-GB" sz="1800" u="none" strike="noStrike" dirty="0">
                          <a:effectLst/>
                        </a:rPr>
                        <a:t>,</a:t>
                      </a:r>
                      <a:r>
                        <a:rPr lang="en-BE" sz="1800" u="none" strike="noStrike" dirty="0">
                          <a:effectLst/>
                        </a:rPr>
                        <a:t>709</a:t>
                      </a:r>
                      <a:endParaRPr lang="en-BE" sz="1800" b="1" i="0" u="none" strike="noStrike" dirty="0">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1150842382"/>
                  </a:ext>
                </a:extLst>
              </a:tr>
            </a:tbl>
          </a:graphicData>
        </a:graphic>
      </p:graphicFrame>
      <p:graphicFrame>
        <p:nvGraphicFramePr>
          <p:cNvPr id="16" name="Table 15">
            <a:extLst>
              <a:ext uri="{FF2B5EF4-FFF2-40B4-BE49-F238E27FC236}">
                <a16:creationId xmlns:a16="http://schemas.microsoft.com/office/drawing/2014/main" id="{82615C23-8EB9-4C3F-A15B-4839FA9AF940}"/>
              </a:ext>
            </a:extLst>
          </p:cNvPr>
          <p:cNvGraphicFramePr>
            <a:graphicFrameLocks noGrp="1"/>
          </p:cNvGraphicFramePr>
          <p:nvPr/>
        </p:nvGraphicFramePr>
        <p:xfrm>
          <a:off x="6858517" y="156930"/>
          <a:ext cx="4877024" cy="6614250"/>
        </p:xfrm>
        <a:graphic>
          <a:graphicData uri="http://schemas.openxmlformats.org/drawingml/2006/table">
            <a:tbl>
              <a:tblPr firstRow="1" firstCol="1" lastRow="1">
                <a:tableStyleId>{5C22544A-7EE6-4342-B048-85BDC9FD1C3A}</a:tableStyleId>
              </a:tblPr>
              <a:tblGrid>
                <a:gridCol w="4229453">
                  <a:extLst>
                    <a:ext uri="{9D8B030D-6E8A-4147-A177-3AD203B41FA5}">
                      <a16:colId xmlns:a16="http://schemas.microsoft.com/office/drawing/2014/main" val="3910498396"/>
                    </a:ext>
                  </a:extLst>
                </a:gridCol>
                <a:gridCol w="647571">
                  <a:extLst>
                    <a:ext uri="{9D8B030D-6E8A-4147-A177-3AD203B41FA5}">
                      <a16:colId xmlns:a16="http://schemas.microsoft.com/office/drawing/2014/main" val="3551840445"/>
                    </a:ext>
                  </a:extLst>
                </a:gridCol>
              </a:tblGrid>
              <a:tr h="220475">
                <a:tc>
                  <a:txBody>
                    <a:bodyPr/>
                    <a:lstStyle/>
                    <a:p>
                      <a:pPr algn="ctr" fontAlgn="b"/>
                      <a:r>
                        <a:rPr lang="en-GB" sz="1200" u="none" strike="noStrike" dirty="0">
                          <a:effectLst/>
                        </a:rPr>
                        <a:t>THINK TANK</a:t>
                      </a:r>
                      <a:endParaRPr lang="en-GB" sz="1200" b="1" i="0" u="none" strike="noStrike" dirty="0">
                        <a:solidFill>
                          <a:srgbClr val="000000"/>
                        </a:solidFill>
                        <a:effectLst/>
                        <a:latin typeface="Calibri" panose="020F0502020204030204" pitchFamily="34" charset="0"/>
                      </a:endParaRPr>
                    </a:p>
                  </a:txBody>
                  <a:tcPr marL="4600" marR="4600" marT="4600" marB="0" anchor="ctr"/>
                </a:tc>
                <a:tc>
                  <a:txBody>
                    <a:bodyPr/>
                    <a:lstStyle/>
                    <a:p>
                      <a:pPr algn="ctr" fontAlgn="b"/>
                      <a:r>
                        <a:rPr lang="en-GB" sz="1200" u="none" strike="noStrike" dirty="0">
                          <a:effectLst/>
                        </a:rPr>
                        <a:t>ITEMS</a:t>
                      </a:r>
                      <a:endParaRPr lang="en-BE" sz="1200" b="0" i="0" u="none" strike="noStrike" dirty="0">
                        <a:solidFill>
                          <a:srgbClr val="000000"/>
                        </a:solidFill>
                        <a:effectLst/>
                        <a:latin typeface="Calibri" panose="020F0502020204030204" pitchFamily="34" charset="0"/>
                      </a:endParaRPr>
                    </a:p>
                  </a:txBody>
                  <a:tcPr marL="4600" marR="4600" marT="4600" marB="0" anchor="ctr"/>
                </a:tc>
                <a:extLst>
                  <a:ext uri="{0D108BD9-81ED-4DB2-BD59-A6C34878D82A}">
                    <a16:rowId xmlns:a16="http://schemas.microsoft.com/office/drawing/2014/main" val="3901121473"/>
                  </a:ext>
                </a:extLst>
              </a:tr>
              <a:tr h="220475">
                <a:tc>
                  <a:txBody>
                    <a:bodyPr/>
                    <a:lstStyle/>
                    <a:p>
                      <a:pPr algn="l" fontAlgn="b"/>
                      <a:r>
                        <a:rPr lang="en-GB" sz="1200" u="none" strike="noStrike">
                          <a:effectLst/>
                        </a:rPr>
                        <a:t>Bruegel</a:t>
                      </a:r>
                      <a:endParaRPr lang="en-GB" sz="1200" b="0" i="0" u="none" strike="noStrike">
                        <a:solidFill>
                          <a:srgbClr val="000000"/>
                        </a:solidFill>
                        <a:effectLst/>
                        <a:latin typeface="Calibri" panose="020F0502020204030204" pitchFamily="34" charset="0"/>
                      </a:endParaRPr>
                    </a:p>
                  </a:txBody>
                  <a:tcPr marL="4600" marR="4600" marT="4600" marB="0" anchor="b"/>
                </a:tc>
                <a:tc>
                  <a:txBody>
                    <a:bodyPr/>
                    <a:lstStyle/>
                    <a:p>
                      <a:pPr algn="r" fontAlgn="b"/>
                      <a:r>
                        <a:rPr lang="en-BE" sz="1200" u="none" strike="noStrike" dirty="0">
                          <a:effectLst/>
                        </a:rPr>
                        <a:t>706</a:t>
                      </a:r>
                      <a:endParaRPr lang="en-BE" sz="1200" b="0" i="0" u="none" strike="noStrike" dirty="0">
                        <a:solidFill>
                          <a:srgbClr val="000000"/>
                        </a:solidFill>
                        <a:effectLst/>
                        <a:latin typeface="Calibri" panose="020F0502020204030204" pitchFamily="34" charset="0"/>
                      </a:endParaRPr>
                    </a:p>
                  </a:txBody>
                  <a:tcPr marL="4600" marR="4600" marT="4600" marB="0" anchor="b"/>
                </a:tc>
                <a:extLst>
                  <a:ext uri="{0D108BD9-81ED-4DB2-BD59-A6C34878D82A}">
                    <a16:rowId xmlns:a16="http://schemas.microsoft.com/office/drawing/2014/main" val="2018028566"/>
                  </a:ext>
                </a:extLst>
              </a:tr>
              <a:tr h="220475">
                <a:tc>
                  <a:txBody>
                    <a:bodyPr/>
                    <a:lstStyle/>
                    <a:p>
                      <a:pPr algn="l" fontAlgn="b"/>
                      <a:r>
                        <a:rPr lang="en-GB" sz="1200" u="none" strike="noStrike">
                          <a:effectLst/>
                        </a:rPr>
                        <a:t>Business Europe</a:t>
                      </a:r>
                      <a:endParaRPr lang="en-GB" sz="1200" b="0" i="0" u="none" strike="noStrike">
                        <a:solidFill>
                          <a:srgbClr val="000000"/>
                        </a:solidFill>
                        <a:effectLst/>
                        <a:latin typeface="Calibri" panose="020F0502020204030204" pitchFamily="34" charset="0"/>
                      </a:endParaRPr>
                    </a:p>
                  </a:txBody>
                  <a:tcPr marL="4600" marR="4600" marT="4600" marB="0" anchor="b"/>
                </a:tc>
                <a:tc>
                  <a:txBody>
                    <a:bodyPr/>
                    <a:lstStyle/>
                    <a:p>
                      <a:pPr algn="r" fontAlgn="b"/>
                      <a:r>
                        <a:rPr lang="en-BE" sz="1200" u="none" strike="noStrike" dirty="0">
                          <a:effectLst/>
                        </a:rPr>
                        <a:t>4</a:t>
                      </a:r>
                      <a:r>
                        <a:rPr lang="en-GB" sz="1200" u="none" strike="noStrike" dirty="0">
                          <a:effectLst/>
                        </a:rPr>
                        <a:t>,</a:t>
                      </a:r>
                      <a:r>
                        <a:rPr lang="en-BE" sz="1200" u="none" strike="noStrike" dirty="0">
                          <a:effectLst/>
                        </a:rPr>
                        <a:t>246</a:t>
                      </a:r>
                      <a:endParaRPr lang="en-BE" sz="1200" b="0" i="0" u="none" strike="noStrike" dirty="0">
                        <a:solidFill>
                          <a:srgbClr val="000000"/>
                        </a:solidFill>
                        <a:effectLst/>
                        <a:latin typeface="Calibri" panose="020F0502020204030204" pitchFamily="34" charset="0"/>
                      </a:endParaRPr>
                    </a:p>
                  </a:txBody>
                  <a:tcPr marL="4600" marR="4600" marT="4600" marB="0" anchor="b"/>
                </a:tc>
                <a:extLst>
                  <a:ext uri="{0D108BD9-81ED-4DB2-BD59-A6C34878D82A}">
                    <a16:rowId xmlns:a16="http://schemas.microsoft.com/office/drawing/2014/main" val="786389793"/>
                  </a:ext>
                </a:extLst>
              </a:tr>
              <a:tr h="220475">
                <a:tc>
                  <a:txBody>
                    <a:bodyPr/>
                    <a:lstStyle/>
                    <a:p>
                      <a:pPr algn="l" fontAlgn="b"/>
                      <a:r>
                        <a:rPr lang="en-GB" sz="1200" u="none" strike="noStrike">
                          <a:effectLst/>
                        </a:rPr>
                        <a:t>Ceemet</a:t>
                      </a:r>
                      <a:endParaRPr lang="en-GB" sz="1200" b="0" i="0" u="none" strike="noStrike">
                        <a:solidFill>
                          <a:srgbClr val="000000"/>
                        </a:solidFill>
                        <a:effectLst/>
                        <a:latin typeface="Calibri" panose="020F0502020204030204" pitchFamily="34" charset="0"/>
                      </a:endParaRPr>
                    </a:p>
                  </a:txBody>
                  <a:tcPr marL="4600" marR="4600" marT="4600" marB="0" anchor="b"/>
                </a:tc>
                <a:tc>
                  <a:txBody>
                    <a:bodyPr/>
                    <a:lstStyle/>
                    <a:p>
                      <a:pPr algn="r" fontAlgn="b"/>
                      <a:r>
                        <a:rPr lang="en-BE" sz="1200" u="none" strike="noStrike" dirty="0">
                          <a:effectLst/>
                        </a:rPr>
                        <a:t>102</a:t>
                      </a:r>
                      <a:endParaRPr lang="en-BE" sz="1200" b="0" i="0" u="none" strike="noStrike" dirty="0">
                        <a:solidFill>
                          <a:srgbClr val="000000"/>
                        </a:solidFill>
                        <a:effectLst/>
                        <a:latin typeface="Calibri" panose="020F0502020204030204" pitchFamily="34" charset="0"/>
                      </a:endParaRPr>
                    </a:p>
                  </a:txBody>
                  <a:tcPr marL="4600" marR="4600" marT="4600" marB="0" anchor="b"/>
                </a:tc>
                <a:extLst>
                  <a:ext uri="{0D108BD9-81ED-4DB2-BD59-A6C34878D82A}">
                    <a16:rowId xmlns:a16="http://schemas.microsoft.com/office/drawing/2014/main" val="1448895020"/>
                  </a:ext>
                </a:extLst>
              </a:tr>
              <a:tr h="220475">
                <a:tc>
                  <a:txBody>
                    <a:bodyPr/>
                    <a:lstStyle/>
                    <a:p>
                      <a:pPr algn="l" fontAlgn="b"/>
                      <a:r>
                        <a:rPr lang="en-GB" sz="1200" u="none" strike="noStrike">
                          <a:effectLst/>
                        </a:rPr>
                        <a:t>CEPS</a:t>
                      </a:r>
                      <a:endParaRPr lang="en-GB" sz="1200" b="0" i="0" u="none" strike="noStrike">
                        <a:solidFill>
                          <a:srgbClr val="000000"/>
                        </a:solidFill>
                        <a:effectLst/>
                        <a:latin typeface="Calibri" panose="020F0502020204030204" pitchFamily="34" charset="0"/>
                      </a:endParaRPr>
                    </a:p>
                  </a:txBody>
                  <a:tcPr marL="4600" marR="4600" marT="4600" marB="0" anchor="b"/>
                </a:tc>
                <a:tc>
                  <a:txBody>
                    <a:bodyPr/>
                    <a:lstStyle/>
                    <a:p>
                      <a:pPr algn="r" fontAlgn="b"/>
                      <a:r>
                        <a:rPr lang="en-BE" sz="1200" u="none" strike="noStrike" dirty="0">
                          <a:effectLst/>
                        </a:rPr>
                        <a:t>2</a:t>
                      </a:r>
                      <a:r>
                        <a:rPr lang="en-GB" sz="1200" u="none" strike="noStrike" dirty="0">
                          <a:effectLst/>
                        </a:rPr>
                        <a:t>,</a:t>
                      </a:r>
                      <a:r>
                        <a:rPr lang="en-BE" sz="1200" u="none" strike="noStrike" dirty="0">
                          <a:effectLst/>
                        </a:rPr>
                        <a:t>725</a:t>
                      </a:r>
                      <a:endParaRPr lang="en-BE" sz="1200" b="0" i="0" u="none" strike="noStrike" dirty="0">
                        <a:solidFill>
                          <a:srgbClr val="000000"/>
                        </a:solidFill>
                        <a:effectLst/>
                        <a:latin typeface="Calibri" panose="020F0502020204030204" pitchFamily="34" charset="0"/>
                      </a:endParaRPr>
                    </a:p>
                  </a:txBody>
                  <a:tcPr marL="4600" marR="4600" marT="4600" marB="0" anchor="b"/>
                </a:tc>
                <a:extLst>
                  <a:ext uri="{0D108BD9-81ED-4DB2-BD59-A6C34878D82A}">
                    <a16:rowId xmlns:a16="http://schemas.microsoft.com/office/drawing/2014/main" val="2286832855"/>
                  </a:ext>
                </a:extLst>
              </a:tr>
              <a:tr h="220475">
                <a:tc>
                  <a:txBody>
                    <a:bodyPr/>
                    <a:lstStyle/>
                    <a:p>
                      <a:pPr algn="l" fontAlgn="b"/>
                      <a:r>
                        <a:rPr lang="en-GB" sz="1200" u="none" strike="noStrike">
                          <a:effectLst/>
                        </a:rPr>
                        <a:t>Digital Europe</a:t>
                      </a:r>
                      <a:endParaRPr lang="en-GB" sz="1200" b="0" i="0" u="none" strike="noStrike">
                        <a:solidFill>
                          <a:srgbClr val="000000"/>
                        </a:solidFill>
                        <a:effectLst/>
                        <a:latin typeface="Calibri" panose="020F0502020204030204" pitchFamily="34" charset="0"/>
                      </a:endParaRPr>
                    </a:p>
                  </a:txBody>
                  <a:tcPr marL="4600" marR="4600" marT="4600" marB="0" anchor="b"/>
                </a:tc>
                <a:tc>
                  <a:txBody>
                    <a:bodyPr/>
                    <a:lstStyle/>
                    <a:p>
                      <a:pPr algn="r" fontAlgn="b"/>
                      <a:r>
                        <a:rPr lang="en-BE" sz="1200" u="none" strike="noStrike" dirty="0">
                          <a:effectLst/>
                        </a:rPr>
                        <a:t>151</a:t>
                      </a:r>
                      <a:endParaRPr lang="en-BE" sz="1200" b="0" i="0" u="none" strike="noStrike" dirty="0">
                        <a:solidFill>
                          <a:srgbClr val="000000"/>
                        </a:solidFill>
                        <a:effectLst/>
                        <a:latin typeface="Calibri" panose="020F0502020204030204" pitchFamily="34" charset="0"/>
                      </a:endParaRPr>
                    </a:p>
                  </a:txBody>
                  <a:tcPr marL="4600" marR="4600" marT="4600" marB="0" anchor="b"/>
                </a:tc>
                <a:extLst>
                  <a:ext uri="{0D108BD9-81ED-4DB2-BD59-A6C34878D82A}">
                    <a16:rowId xmlns:a16="http://schemas.microsoft.com/office/drawing/2014/main" val="2986449600"/>
                  </a:ext>
                </a:extLst>
              </a:tr>
              <a:tr h="220475">
                <a:tc>
                  <a:txBody>
                    <a:bodyPr/>
                    <a:lstStyle/>
                    <a:p>
                      <a:pPr algn="l" fontAlgn="b"/>
                      <a:r>
                        <a:rPr lang="en-GB" sz="1200" u="none" strike="noStrike">
                          <a:effectLst/>
                        </a:rPr>
                        <a:t>ECIPE</a:t>
                      </a:r>
                      <a:endParaRPr lang="en-GB" sz="1200" b="0" i="0" u="none" strike="noStrike">
                        <a:solidFill>
                          <a:srgbClr val="000000"/>
                        </a:solidFill>
                        <a:effectLst/>
                        <a:latin typeface="Calibri" panose="020F0502020204030204" pitchFamily="34" charset="0"/>
                      </a:endParaRPr>
                    </a:p>
                  </a:txBody>
                  <a:tcPr marL="4600" marR="4600" marT="4600" marB="0" anchor="b"/>
                </a:tc>
                <a:tc>
                  <a:txBody>
                    <a:bodyPr/>
                    <a:lstStyle/>
                    <a:p>
                      <a:pPr algn="r" fontAlgn="b"/>
                      <a:r>
                        <a:rPr lang="en-BE" sz="1200" u="none" strike="noStrike" dirty="0">
                          <a:effectLst/>
                        </a:rPr>
                        <a:t>529</a:t>
                      </a:r>
                      <a:endParaRPr lang="en-BE" sz="1200" b="0" i="0" u="none" strike="noStrike" dirty="0">
                        <a:solidFill>
                          <a:srgbClr val="000000"/>
                        </a:solidFill>
                        <a:effectLst/>
                        <a:latin typeface="Calibri" panose="020F0502020204030204" pitchFamily="34" charset="0"/>
                      </a:endParaRPr>
                    </a:p>
                  </a:txBody>
                  <a:tcPr marL="4600" marR="4600" marT="4600" marB="0" anchor="b"/>
                </a:tc>
                <a:extLst>
                  <a:ext uri="{0D108BD9-81ED-4DB2-BD59-A6C34878D82A}">
                    <a16:rowId xmlns:a16="http://schemas.microsoft.com/office/drawing/2014/main" val="889855102"/>
                  </a:ext>
                </a:extLst>
              </a:tr>
              <a:tr h="220475">
                <a:tc>
                  <a:txBody>
                    <a:bodyPr/>
                    <a:lstStyle/>
                    <a:p>
                      <a:pPr algn="l" fontAlgn="b"/>
                      <a:r>
                        <a:rPr lang="en-GB" sz="1200" u="none" strike="noStrike">
                          <a:effectLst/>
                        </a:rPr>
                        <a:t>ECVET</a:t>
                      </a:r>
                      <a:endParaRPr lang="en-GB" sz="1200" b="0" i="0" u="none" strike="noStrike">
                        <a:solidFill>
                          <a:srgbClr val="000000"/>
                        </a:solidFill>
                        <a:effectLst/>
                        <a:latin typeface="Calibri" panose="020F0502020204030204" pitchFamily="34" charset="0"/>
                      </a:endParaRPr>
                    </a:p>
                  </a:txBody>
                  <a:tcPr marL="4600" marR="4600" marT="4600" marB="0" anchor="b"/>
                </a:tc>
                <a:tc>
                  <a:txBody>
                    <a:bodyPr/>
                    <a:lstStyle/>
                    <a:p>
                      <a:pPr algn="r" fontAlgn="b"/>
                      <a:r>
                        <a:rPr lang="en-BE" sz="1200" u="none" strike="noStrike" dirty="0">
                          <a:effectLst/>
                        </a:rPr>
                        <a:t>9</a:t>
                      </a:r>
                      <a:endParaRPr lang="en-BE" sz="1200" b="0" i="0" u="none" strike="noStrike" dirty="0">
                        <a:solidFill>
                          <a:srgbClr val="000000"/>
                        </a:solidFill>
                        <a:effectLst/>
                        <a:latin typeface="Calibri" panose="020F0502020204030204" pitchFamily="34" charset="0"/>
                      </a:endParaRPr>
                    </a:p>
                  </a:txBody>
                  <a:tcPr marL="4600" marR="4600" marT="4600" marB="0" anchor="b"/>
                </a:tc>
                <a:extLst>
                  <a:ext uri="{0D108BD9-81ED-4DB2-BD59-A6C34878D82A}">
                    <a16:rowId xmlns:a16="http://schemas.microsoft.com/office/drawing/2014/main" val="3820440575"/>
                  </a:ext>
                </a:extLst>
              </a:tr>
              <a:tr h="220475">
                <a:tc>
                  <a:txBody>
                    <a:bodyPr/>
                    <a:lstStyle/>
                    <a:p>
                      <a:pPr algn="l" fontAlgn="b"/>
                      <a:r>
                        <a:rPr lang="en-GB" sz="1200" u="none" strike="noStrike">
                          <a:effectLst/>
                        </a:rPr>
                        <a:t>EEFE</a:t>
                      </a:r>
                      <a:endParaRPr lang="en-GB" sz="1200" b="0" i="0" u="none" strike="noStrike">
                        <a:solidFill>
                          <a:srgbClr val="000000"/>
                        </a:solidFill>
                        <a:effectLst/>
                        <a:latin typeface="Calibri" panose="020F0502020204030204" pitchFamily="34" charset="0"/>
                      </a:endParaRPr>
                    </a:p>
                  </a:txBody>
                  <a:tcPr marL="4600" marR="4600" marT="4600" marB="0" anchor="b"/>
                </a:tc>
                <a:tc>
                  <a:txBody>
                    <a:bodyPr/>
                    <a:lstStyle/>
                    <a:p>
                      <a:pPr algn="r" fontAlgn="b"/>
                      <a:r>
                        <a:rPr lang="en-BE" sz="1200" u="none" strike="noStrike" dirty="0">
                          <a:effectLst/>
                        </a:rPr>
                        <a:t>93</a:t>
                      </a:r>
                      <a:endParaRPr lang="en-BE" sz="1200" b="0" i="0" u="none" strike="noStrike" dirty="0">
                        <a:solidFill>
                          <a:srgbClr val="000000"/>
                        </a:solidFill>
                        <a:effectLst/>
                        <a:latin typeface="Calibri" panose="020F0502020204030204" pitchFamily="34" charset="0"/>
                      </a:endParaRPr>
                    </a:p>
                  </a:txBody>
                  <a:tcPr marL="4600" marR="4600" marT="4600" marB="0" anchor="b"/>
                </a:tc>
                <a:extLst>
                  <a:ext uri="{0D108BD9-81ED-4DB2-BD59-A6C34878D82A}">
                    <a16:rowId xmlns:a16="http://schemas.microsoft.com/office/drawing/2014/main" val="4253642113"/>
                  </a:ext>
                </a:extLst>
              </a:tr>
              <a:tr h="220475">
                <a:tc>
                  <a:txBody>
                    <a:bodyPr/>
                    <a:lstStyle/>
                    <a:p>
                      <a:pPr algn="l" fontAlgn="b"/>
                      <a:r>
                        <a:rPr lang="en-GB" sz="1200" u="none" strike="noStrike">
                          <a:effectLst/>
                        </a:rPr>
                        <a:t>Egmont Institute</a:t>
                      </a:r>
                      <a:endParaRPr lang="en-GB" sz="1200" b="0" i="0" u="none" strike="noStrike">
                        <a:solidFill>
                          <a:srgbClr val="000000"/>
                        </a:solidFill>
                        <a:effectLst/>
                        <a:latin typeface="Calibri" panose="020F0502020204030204" pitchFamily="34" charset="0"/>
                      </a:endParaRPr>
                    </a:p>
                  </a:txBody>
                  <a:tcPr marL="4600" marR="4600" marT="4600" marB="0" anchor="b"/>
                </a:tc>
                <a:tc>
                  <a:txBody>
                    <a:bodyPr/>
                    <a:lstStyle/>
                    <a:p>
                      <a:pPr algn="r" fontAlgn="b"/>
                      <a:r>
                        <a:rPr lang="en-BE" sz="1200" u="none" strike="noStrike" dirty="0">
                          <a:effectLst/>
                        </a:rPr>
                        <a:t>822</a:t>
                      </a:r>
                      <a:endParaRPr lang="en-BE" sz="1200" b="0" i="0" u="none" strike="noStrike" dirty="0">
                        <a:solidFill>
                          <a:srgbClr val="000000"/>
                        </a:solidFill>
                        <a:effectLst/>
                        <a:latin typeface="Calibri" panose="020F0502020204030204" pitchFamily="34" charset="0"/>
                      </a:endParaRPr>
                    </a:p>
                  </a:txBody>
                  <a:tcPr marL="4600" marR="4600" marT="4600" marB="0" anchor="b"/>
                </a:tc>
                <a:extLst>
                  <a:ext uri="{0D108BD9-81ED-4DB2-BD59-A6C34878D82A}">
                    <a16:rowId xmlns:a16="http://schemas.microsoft.com/office/drawing/2014/main" val="91053057"/>
                  </a:ext>
                </a:extLst>
              </a:tr>
              <a:tr h="220475">
                <a:tc>
                  <a:txBody>
                    <a:bodyPr/>
                    <a:lstStyle/>
                    <a:p>
                      <a:pPr algn="l" fontAlgn="b"/>
                      <a:r>
                        <a:rPr lang="en-GB" sz="1200" u="none" strike="noStrike">
                          <a:effectLst/>
                        </a:rPr>
                        <a:t>ETUCE</a:t>
                      </a:r>
                      <a:endParaRPr lang="en-GB" sz="1200" b="0" i="0" u="none" strike="noStrike">
                        <a:solidFill>
                          <a:srgbClr val="000000"/>
                        </a:solidFill>
                        <a:effectLst/>
                        <a:latin typeface="Calibri" panose="020F0502020204030204" pitchFamily="34" charset="0"/>
                      </a:endParaRPr>
                    </a:p>
                  </a:txBody>
                  <a:tcPr marL="4600" marR="4600" marT="4600" marB="0" anchor="b"/>
                </a:tc>
                <a:tc>
                  <a:txBody>
                    <a:bodyPr/>
                    <a:lstStyle/>
                    <a:p>
                      <a:pPr algn="r" fontAlgn="b"/>
                      <a:r>
                        <a:rPr lang="en-BE" sz="1200" u="none" strike="noStrike" dirty="0">
                          <a:effectLst/>
                        </a:rPr>
                        <a:t>268</a:t>
                      </a:r>
                      <a:endParaRPr lang="en-BE" sz="1200" b="0" i="0" u="none" strike="noStrike" dirty="0">
                        <a:solidFill>
                          <a:srgbClr val="000000"/>
                        </a:solidFill>
                        <a:effectLst/>
                        <a:latin typeface="Calibri" panose="020F0502020204030204" pitchFamily="34" charset="0"/>
                      </a:endParaRPr>
                    </a:p>
                  </a:txBody>
                  <a:tcPr marL="4600" marR="4600" marT="4600" marB="0" anchor="b"/>
                </a:tc>
                <a:extLst>
                  <a:ext uri="{0D108BD9-81ED-4DB2-BD59-A6C34878D82A}">
                    <a16:rowId xmlns:a16="http://schemas.microsoft.com/office/drawing/2014/main" val="3738995144"/>
                  </a:ext>
                </a:extLst>
              </a:tr>
              <a:tr h="220475">
                <a:tc>
                  <a:txBody>
                    <a:bodyPr/>
                    <a:lstStyle/>
                    <a:p>
                      <a:pPr algn="l" fontAlgn="b"/>
                      <a:r>
                        <a:rPr lang="en-GB" sz="1200" u="none" strike="noStrike">
                          <a:effectLst/>
                        </a:rPr>
                        <a:t>EUROCHAMBRES</a:t>
                      </a:r>
                      <a:endParaRPr lang="en-GB" sz="1200" b="0" i="0" u="none" strike="noStrike">
                        <a:solidFill>
                          <a:srgbClr val="000000"/>
                        </a:solidFill>
                        <a:effectLst/>
                        <a:latin typeface="Calibri" panose="020F0502020204030204" pitchFamily="34" charset="0"/>
                      </a:endParaRPr>
                    </a:p>
                  </a:txBody>
                  <a:tcPr marL="4600" marR="4600" marT="4600" marB="0" anchor="b"/>
                </a:tc>
                <a:tc>
                  <a:txBody>
                    <a:bodyPr/>
                    <a:lstStyle/>
                    <a:p>
                      <a:pPr algn="r" fontAlgn="b"/>
                      <a:r>
                        <a:rPr lang="en-BE" sz="1200" u="none" strike="noStrike" dirty="0">
                          <a:effectLst/>
                        </a:rPr>
                        <a:t>114</a:t>
                      </a:r>
                      <a:endParaRPr lang="en-BE" sz="1200" b="0" i="0" u="none" strike="noStrike" dirty="0">
                        <a:solidFill>
                          <a:srgbClr val="000000"/>
                        </a:solidFill>
                        <a:effectLst/>
                        <a:latin typeface="Calibri" panose="020F0502020204030204" pitchFamily="34" charset="0"/>
                      </a:endParaRPr>
                    </a:p>
                  </a:txBody>
                  <a:tcPr marL="4600" marR="4600" marT="4600" marB="0" anchor="b"/>
                </a:tc>
                <a:extLst>
                  <a:ext uri="{0D108BD9-81ED-4DB2-BD59-A6C34878D82A}">
                    <a16:rowId xmlns:a16="http://schemas.microsoft.com/office/drawing/2014/main" val="3352839922"/>
                  </a:ext>
                </a:extLst>
              </a:tr>
              <a:tr h="220475">
                <a:tc>
                  <a:txBody>
                    <a:bodyPr/>
                    <a:lstStyle/>
                    <a:p>
                      <a:pPr algn="l" fontAlgn="b"/>
                      <a:r>
                        <a:rPr lang="en-GB" sz="1200" u="none" strike="noStrike">
                          <a:effectLst/>
                        </a:rPr>
                        <a:t>European Policy Centre</a:t>
                      </a:r>
                      <a:endParaRPr lang="en-GB" sz="1200" b="0" i="0" u="none" strike="noStrike">
                        <a:solidFill>
                          <a:srgbClr val="000000"/>
                        </a:solidFill>
                        <a:effectLst/>
                        <a:latin typeface="Calibri" panose="020F0502020204030204" pitchFamily="34" charset="0"/>
                      </a:endParaRPr>
                    </a:p>
                  </a:txBody>
                  <a:tcPr marL="4600" marR="4600" marT="4600" marB="0" anchor="b"/>
                </a:tc>
                <a:tc>
                  <a:txBody>
                    <a:bodyPr/>
                    <a:lstStyle/>
                    <a:p>
                      <a:pPr algn="r" fontAlgn="b"/>
                      <a:r>
                        <a:rPr lang="en-BE" sz="1200" u="none" strike="noStrike" dirty="0">
                          <a:effectLst/>
                        </a:rPr>
                        <a:t>645</a:t>
                      </a:r>
                      <a:endParaRPr lang="en-BE" sz="1200" b="0" i="0" u="none" strike="noStrike" dirty="0">
                        <a:solidFill>
                          <a:srgbClr val="000000"/>
                        </a:solidFill>
                        <a:effectLst/>
                        <a:latin typeface="Calibri" panose="020F0502020204030204" pitchFamily="34" charset="0"/>
                      </a:endParaRPr>
                    </a:p>
                  </a:txBody>
                  <a:tcPr marL="4600" marR="4600" marT="4600" marB="0" anchor="b"/>
                </a:tc>
                <a:extLst>
                  <a:ext uri="{0D108BD9-81ED-4DB2-BD59-A6C34878D82A}">
                    <a16:rowId xmlns:a16="http://schemas.microsoft.com/office/drawing/2014/main" val="46295430"/>
                  </a:ext>
                </a:extLst>
              </a:tr>
              <a:tr h="220475">
                <a:tc>
                  <a:txBody>
                    <a:bodyPr/>
                    <a:lstStyle/>
                    <a:p>
                      <a:pPr algn="l" fontAlgn="b"/>
                      <a:r>
                        <a:rPr lang="en-GB" sz="1200" u="none" strike="noStrike">
                          <a:effectLst/>
                        </a:rPr>
                        <a:t>European Schoolnet</a:t>
                      </a:r>
                      <a:endParaRPr lang="en-GB" sz="1200" b="0" i="0" u="none" strike="noStrike">
                        <a:solidFill>
                          <a:srgbClr val="000000"/>
                        </a:solidFill>
                        <a:effectLst/>
                        <a:latin typeface="Calibri" panose="020F0502020204030204" pitchFamily="34" charset="0"/>
                      </a:endParaRPr>
                    </a:p>
                  </a:txBody>
                  <a:tcPr marL="4600" marR="4600" marT="4600" marB="0" anchor="b"/>
                </a:tc>
                <a:tc>
                  <a:txBody>
                    <a:bodyPr/>
                    <a:lstStyle/>
                    <a:p>
                      <a:pPr algn="r" fontAlgn="b"/>
                      <a:r>
                        <a:rPr lang="en-BE" sz="1200" u="none" strike="noStrike" dirty="0">
                          <a:effectLst/>
                        </a:rPr>
                        <a:t>165</a:t>
                      </a:r>
                      <a:endParaRPr lang="en-BE" sz="1200" b="0" i="0" u="none" strike="noStrike" dirty="0">
                        <a:solidFill>
                          <a:srgbClr val="000000"/>
                        </a:solidFill>
                        <a:effectLst/>
                        <a:latin typeface="Calibri" panose="020F0502020204030204" pitchFamily="34" charset="0"/>
                      </a:endParaRPr>
                    </a:p>
                  </a:txBody>
                  <a:tcPr marL="4600" marR="4600" marT="4600" marB="0" anchor="b"/>
                </a:tc>
                <a:extLst>
                  <a:ext uri="{0D108BD9-81ED-4DB2-BD59-A6C34878D82A}">
                    <a16:rowId xmlns:a16="http://schemas.microsoft.com/office/drawing/2014/main" val="1017144281"/>
                  </a:ext>
                </a:extLst>
              </a:tr>
              <a:tr h="220475">
                <a:tc>
                  <a:txBody>
                    <a:bodyPr/>
                    <a:lstStyle/>
                    <a:p>
                      <a:pPr algn="l" fontAlgn="b"/>
                      <a:r>
                        <a:rPr lang="en-GB" sz="1200" u="none" strike="noStrike">
                          <a:effectLst/>
                        </a:rPr>
                        <a:t>European Trade Union Confederation</a:t>
                      </a:r>
                      <a:endParaRPr lang="en-GB" sz="1200" b="0" i="0" u="none" strike="noStrike">
                        <a:solidFill>
                          <a:srgbClr val="000000"/>
                        </a:solidFill>
                        <a:effectLst/>
                        <a:latin typeface="Calibri" panose="020F0502020204030204" pitchFamily="34" charset="0"/>
                      </a:endParaRPr>
                    </a:p>
                  </a:txBody>
                  <a:tcPr marL="4600" marR="4600" marT="4600" marB="0" anchor="b"/>
                </a:tc>
                <a:tc>
                  <a:txBody>
                    <a:bodyPr/>
                    <a:lstStyle/>
                    <a:p>
                      <a:pPr algn="r" fontAlgn="b"/>
                      <a:r>
                        <a:rPr lang="en-BE" sz="1200" u="none" strike="noStrike" dirty="0">
                          <a:effectLst/>
                        </a:rPr>
                        <a:t>1</a:t>
                      </a:r>
                      <a:r>
                        <a:rPr lang="en-GB" sz="1200" u="none" strike="noStrike" dirty="0">
                          <a:effectLst/>
                        </a:rPr>
                        <a:t>,</a:t>
                      </a:r>
                      <a:r>
                        <a:rPr lang="en-BE" sz="1200" u="none" strike="noStrike" dirty="0">
                          <a:effectLst/>
                        </a:rPr>
                        <a:t>274</a:t>
                      </a:r>
                      <a:endParaRPr lang="en-BE" sz="1200" b="0" i="0" u="none" strike="noStrike" dirty="0">
                        <a:solidFill>
                          <a:srgbClr val="000000"/>
                        </a:solidFill>
                        <a:effectLst/>
                        <a:latin typeface="Calibri" panose="020F0502020204030204" pitchFamily="34" charset="0"/>
                      </a:endParaRPr>
                    </a:p>
                  </a:txBody>
                  <a:tcPr marL="4600" marR="4600" marT="4600" marB="0" anchor="b"/>
                </a:tc>
                <a:extLst>
                  <a:ext uri="{0D108BD9-81ED-4DB2-BD59-A6C34878D82A}">
                    <a16:rowId xmlns:a16="http://schemas.microsoft.com/office/drawing/2014/main" val="4234439917"/>
                  </a:ext>
                </a:extLst>
              </a:tr>
              <a:tr h="220475">
                <a:tc>
                  <a:txBody>
                    <a:bodyPr/>
                    <a:lstStyle/>
                    <a:p>
                      <a:pPr algn="l" fontAlgn="b"/>
                      <a:r>
                        <a:rPr lang="en-GB" sz="1200" u="none" strike="noStrike">
                          <a:effectLst/>
                        </a:rPr>
                        <a:t>European Trade Union Institute</a:t>
                      </a:r>
                      <a:endParaRPr lang="en-GB" sz="1200" b="0" i="0" u="none" strike="noStrike">
                        <a:solidFill>
                          <a:srgbClr val="000000"/>
                        </a:solidFill>
                        <a:effectLst/>
                        <a:latin typeface="Calibri" panose="020F0502020204030204" pitchFamily="34" charset="0"/>
                      </a:endParaRPr>
                    </a:p>
                  </a:txBody>
                  <a:tcPr marL="4600" marR="4600" marT="4600" marB="0" anchor="b"/>
                </a:tc>
                <a:tc>
                  <a:txBody>
                    <a:bodyPr/>
                    <a:lstStyle/>
                    <a:p>
                      <a:pPr algn="r" fontAlgn="b"/>
                      <a:r>
                        <a:rPr lang="en-BE" sz="1200" u="none" strike="noStrike" dirty="0">
                          <a:effectLst/>
                        </a:rPr>
                        <a:t>1</a:t>
                      </a:r>
                      <a:r>
                        <a:rPr lang="en-GB" sz="1200" u="none" strike="noStrike" dirty="0">
                          <a:effectLst/>
                        </a:rPr>
                        <a:t>,</a:t>
                      </a:r>
                      <a:r>
                        <a:rPr lang="en-BE" sz="1200" u="none" strike="noStrike" dirty="0">
                          <a:effectLst/>
                        </a:rPr>
                        <a:t>724</a:t>
                      </a:r>
                      <a:endParaRPr lang="en-BE" sz="1200" b="0" i="0" u="none" strike="noStrike" dirty="0">
                        <a:solidFill>
                          <a:srgbClr val="000000"/>
                        </a:solidFill>
                        <a:effectLst/>
                        <a:latin typeface="Calibri" panose="020F0502020204030204" pitchFamily="34" charset="0"/>
                      </a:endParaRPr>
                    </a:p>
                  </a:txBody>
                  <a:tcPr marL="4600" marR="4600" marT="4600" marB="0" anchor="b"/>
                </a:tc>
                <a:extLst>
                  <a:ext uri="{0D108BD9-81ED-4DB2-BD59-A6C34878D82A}">
                    <a16:rowId xmlns:a16="http://schemas.microsoft.com/office/drawing/2014/main" val="3286095888"/>
                  </a:ext>
                </a:extLst>
              </a:tr>
              <a:tr h="220475">
                <a:tc>
                  <a:txBody>
                    <a:bodyPr/>
                    <a:lstStyle/>
                    <a:p>
                      <a:pPr algn="l" fontAlgn="b"/>
                      <a:r>
                        <a:rPr lang="en-GB" sz="1200" u="none" strike="noStrike">
                          <a:effectLst/>
                        </a:rPr>
                        <a:t>Friends of Europe</a:t>
                      </a:r>
                      <a:endParaRPr lang="en-GB" sz="1200" b="0" i="0" u="none" strike="noStrike">
                        <a:solidFill>
                          <a:srgbClr val="000000"/>
                        </a:solidFill>
                        <a:effectLst/>
                        <a:latin typeface="Calibri" panose="020F0502020204030204" pitchFamily="34" charset="0"/>
                      </a:endParaRPr>
                    </a:p>
                  </a:txBody>
                  <a:tcPr marL="4600" marR="4600" marT="4600" marB="0" anchor="b"/>
                </a:tc>
                <a:tc>
                  <a:txBody>
                    <a:bodyPr/>
                    <a:lstStyle/>
                    <a:p>
                      <a:pPr algn="r" fontAlgn="b"/>
                      <a:r>
                        <a:rPr lang="en-BE" sz="1200" u="none" strike="noStrike" dirty="0">
                          <a:effectLst/>
                        </a:rPr>
                        <a:t>1</a:t>
                      </a:r>
                      <a:r>
                        <a:rPr lang="en-GB" sz="1200" u="none" strike="noStrike" dirty="0">
                          <a:effectLst/>
                        </a:rPr>
                        <a:t>,</a:t>
                      </a:r>
                      <a:r>
                        <a:rPr lang="en-BE" sz="1200" u="none" strike="noStrike" dirty="0">
                          <a:effectLst/>
                        </a:rPr>
                        <a:t>393</a:t>
                      </a:r>
                      <a:endParaRPr lang="en-BE" sz="1200" b="0" i="0" u="none" strike="noStrike" dirty="0">
                        <a:solidFill>
                          <a:srgbClr val="000000"/>
                        </a:solidFill>
                        <a:effectLst/>
                        <a:latin typeface="Calibri" panose="020F0502020204030204" pitchFamily="34" charset="0"/>
                      </a:endParaRPr>
                    </a:p>
                  </a:txBody>
                  <a:tcPr marL="4600" marR="4600" marT="4600" marB="0" anchor="b"/>
                </a:tc>
                <a:extLst>
                  <a:ext uri="{0D108BD9-81ED-4DB2-BD59-A6C34878D82A}">
                    <a16:rowId xmlns:a16="http://schemas.microsoft.com/office/drawing/2014/main" val="2736570265"/>
                  </a:ext>
                </a:extLst>
              </a:tr>
              <a:tr h="220475">
                <a:tc>
                  <a:txBody>
                    <a:bodyPr/>
                    <a:lstStyle/>
                    <a:p>
                      <a:pPr algn="l" fontAlgn="b"/>
                      <a:r>
                        <a:rPr lang="en-GB" sz="1200" u="none" strike="noStrike">
                          <a:effectLst/>
                        </a:rPr>
                        <a:t>Institute for European Environmental Policy</a:t>
                      </a:r>
                      <a:endParaRPr lang="en-GB" sz="1200" b="0" i="0" u="none" strike="noStrike">
                        <a:solidFill>
                          <a:srgbClr val="000000"/>
                        </a:solidFill>
                        <a:effectLst/>
                        <a:latin typeface="Calibri" panose="020F0502020204030204" pitchFamily="34" charset="0"/>
                      </a:endParaRPr>
                    </a:p>
                  </a:txBody>
                  <a:tcPr marL="4600" marR="4600" marT="4600" marB="0" anchor="b"/>
                </a:tc>
                <a:tc>
                  <a:txBody>
                    <a:bodyPr/>
                    <a:lstStyle/>
                    <a:p>
                      <a:pPr algn="r" fontAlgn="b"/>
                      <a:r>
                        <a:rPr lang="en-BE" sz="1200" u="none" strike="noStrike" dirty="0">
                          <a:effectLst/>
                        </a:rPr>
                        <a:t>1</a:t>
                      </a:r>
                      <a:r>
                        <a:rPr lang="en-GB" sz="1200" u="none" strike="noStrike" dirty="0">
                          <a:effectLst/>
                        </a:rPr>
                        <a:t>,</a:t>
                      </a:r>
                      <a:r>
                        <a:rPr lang="en-BE" sz="1200" u="none" strike="noStrike" dirty="0">
                          <a:effectLst/>
                        </a:rPr>
                        <a:t>203</a:t>
                      </a:r>
                      <a:endParaRPr lang="en-BE" sz="1200" b="0" i="0" u="none" strike="noStrike" dirty="0">
                        <a:solidFill>
                          <a:srgbClr val="000000"/>
                        </a:solidFill>
                        <a:effectLst/>
                        <a:latin typeface="Calibri" panose="020F0502020204030204" pitchFamily="34" charset="0"/>
                      </a:endParaRPr>
                    </a:p>
                  </a:txBody>
                  <a:tcPr marL="4600" marR="4600" marT="4600" marB="0" anchor="b"/>
                </a:tc>
                <a:extLst>
                  <a:ext uri="{0D108BD9-81ED-4DB2-BD59-A6C34878D82A}">
                    <a16:rowId xmlns:a16="http://schemas.microsoft.com/office/drawing/2014/main" val="1433851838"/>
                  </a:ext>
                </a:extLst>
              </a:tr>
              <a:tr h="220475">
                <a:tc>
                  <a:txBody>
                    <a:bodyPr/>
                    <a:lstStyle/>
                    <a:p>
                      <a:pPr algn="l" fontAlgn="b"/>
                      <a:r>
                        <a:rPr lang="en-GB" sz="1200" u="none" strike="noStrike">
                          <a:effectLst/>
                        </a:rPr>
                        <a:t>Institute for European Studies</a:t>
                      </a:r>
                      <a:endParaRPr lang="en-GB" sz="1200" b="0" i="0" u="none" strike="noStrike">
                        <a:solidFill>
                          <a:srgbClr val="000000"/>
                        </a:solidFill>
                        <a:effectLst/>
                        <a:latin typeface="Calibri" panose="020F0502020204030204" pitchFamily="34" charset="0"/>
                      </a:endParaRPr>
                    </a:p>
                  </a:txBody>
                  <a:tcPr marL="4600" marR="4600" marT="4600" marB="0" anchor="b"/>
                </a:tc>
                <a:tc>
                  <a:txBody>
                    <a:bodyPr/>
                    <a:lstStyle/>
                    <a:p>
                      <a:pPr algn="r" fontAlgn="b"/>
                      <a:r>
                        <a:rPr lang="en-BE" sz="1200" u="none" strike="noStrike" dirty="0">
                          <a:effectLst/>
                        </a:rPr>
                        <a:t>94</a:t>
                      </a:r>
                      <a:endParaRPr lang="en-BE" sz="1200" b="0" i="0" u="none" strike="noStrike" dirty="0">
                        <a:solidFill>
                          <a:srgbClr val="000000"/>
                        </a:solidFill>
                        <a:effectLst/>
                        <a:latin typeface="Calibri" panose="020F0502020204030204" pitchFamily="34" charset="0"/>
                      </a:endParaRPr>
                    </a:p>
                  </a:txBody>
                  <a:tcPr marL="4600" marR="4600" marT="4600" marB="0" anchor="b"/>
                </a:tc>
                <a:extLst>
                  <a:ext uri="{0D108BD9-81ED-4DB2-BD59-A6C34878D82A}">
                    <a16:rowId xmlns:a16="http://schemas.microsoft.com/office/drawing/2014/main" val="2488100810"/>
                  </a:ext>
                </a:extLst>
              </a:tr>
              <a:tr h="220475">
                <a:tc>
                  <a:txBody>
                    <a:bodyPr/>
                    <a:lstStyle/>
                    <a:p>
                      <a:pPr algn="l" fontAlgn="b"/>
                      <a:r>
                        <a:rPr lang="en-GB" sz="1200" u="none" strike="noStrike">
                          <a:effectLst/>
                        </a:rPr>
                        <a:t>International Crisis Group</a:t>
                      </a:r>
                      <a:endParaRPr lang="en-GB" sz="1200" b="0" i="0" u="none" strike="noStrike">
                        <a:solidFill>
                          <a:srgbClr val="000000"/>
                        </a:solidFill>
                        <a:effectLst/>
                        <a:latin typeface="Calibri" panose="020F0502020204030204" pitchFamily="34" charset="0"/>
                      </a:endParaRPr>
                    </a:p>
                  </a:txBody>
                  <a:tcPr marL="4600" marR="4600" marT="4600" marB="0" anchor="b"/>
                </a:tc>
                <a:tc>
                  <a:txBody>
                    <a:bodyPr/>
                    <a:lstStyle/>
                    <a:p>
                      <a:pPr algn="r" fontAlgn="b"/>
                      <a:r>
                        <a:rPr lang="en-BE" sz="1200" u="none" strike="noStrike" dirty="0">
                          <a:effectLst/>
                        </a:rPr>
                        <a:t>204</a:t>
                      </a:r>
                      <a:endParaRPr lang="en-BE" sz="1200" b="0" i="0" u="none" strike="noStrike" dirty="0">
                        <a:solidFill>
                          <a:srgbClr val="000000"/>
                        </a:solidFill>
                        <a:effectLst/>
                        <a:latin typeface="Calibri" panose="020F0502020204030204" pitchFamily="34" charset="0"/>
                      </a:endParaRPr>
                    </a:p>
                  </a:txBody>
                  <a:tcPr marL="4600" marR="4600" marT="4600" marB="0" anchor="b"/>
                </a:tc>
                <a:extLst>
                  <a:ext uri="{0D108BD9-81ED-4DB2-BD59-A6C34878D82A}">
                    <a16:rowId xmlns:a16="http://schemas.microsoft.com/office/drawing/2014/main" val="3148251057"/>
                  </a:ext>
                </a:extLst>
              </a:tr>
              <a:tr h="220475">
                <a:tc>
                  <a:txBody>
                    <a:bodyPr/>
                    <a:lstStyle/>
                    <a:p>
                      <a:pPr algn="l" fontAlgn="b"/>
                      <a:r>
                        <a:rPr lang="en-GB" sz="1200" u="none" strike="noStrike">
                          <a:effectLst/>
                        </a:rPr>
                        <a:t>Itinera</a:t>
                      </a:r>
                      <a:endParaRPr lang="en-GB" sz="1200" b="0" i="0" u="none" strike="noStrike">
                        <a:solidFill>
                          <a:srgbClr val="000000"/>
                        </a:solidFill>
                        <a:effectLst/>
                        <a:latin typeface="Calibri" panose="020F0502020204030204" pitchFamily="34" charset="0"/>
                      </a:endParaRPr>
                    </a:p>
                  </a:txBody>
                  <a:tcPr marL="4600" marR="4600" marT="4600" marB="0" anchor="b"/>
                </a:tc>
                <a:tc>
                  <a:txBody>
                    <a:bodyPr/>
                    <a:lstStyle/>
                    <a:p>
                      <a:pPr algn="r" fontAlgn="b"/>
                      <a:r>
                        <a:rPr lang="en-BE" sz="1200" u="none" strike="noStrike" dirty="0">
                          <a:effectLst/>
                        </a:rPr>
                        <a:t>2</a:t>
                      </a:r>
                      <a:r>
                        <a:rPr lang="en-GB" sz="1200" u="none" strike="noStrike" dirty="0">
                          <a:effectLst/>
                        </a:rPr>
                        <a:t>,</a:t>
                      </a:r>
                      <a:r>
                        <a:rPr lang="en-BE" sz="1200" u="none" strike="noStrike" dirty="0">
                          <a:effectLst/>
                        </a:rPr>
                        <a:t>357</a:t>
                      </a:r>
                      <a:endParaRPr lang="en-BE" sz="1200" b="0" i="0" u="none" strike="noStrike" dirty="0">
                        <a:solidFill>
                          <a:srgbClr val="000000"/>
                        </a:solidFill>
                        <a:effectLst/>
                        <a:latin typeface="Calibri" panose="020F0502020204030204" pitchFamily="34" charset="0"/>
                      </a:endParaRPr>
                    </a:p>
                  </a:txBody>
                  <a:tcPr marL="4600" marR="4600" marT="4600" marB="0" anchor="b"/>
                </a:tc>
                <a:extLst>
                  <a:ext uri="{0D108BD9-81ED-4DB2-BD59-A6C34878D82A}">
                    <a16:rowId xmlns:a16="http://schemas.microsoft.com/office/drawing/2014/main" val="594093225"/>
                  </a:ext>
                </a:extLst>
              </a:tr>
              <a:tr h="220475">
                <a:tc>
                  <a:txBody>
                    <a:bodyPr/>
                    <a:lstStyle/>
                    <a:p>
                      <a:pPr algn="l" fontAlgn="b"/>
                      <a:r>
                        <a:rPr lang="en-GB" sz="1200" u="none" strike="noStrike">
                          <a:effectLst/>
                        </a:rPr>
                        <a:t>Lifelong Learning Platform</a:t>
                      </a:r>
                      <a:endParaRPr lang="en-GB" sz="1200" b="0" i="0" u="none" strike="noStrike">
                        <a:solidFill>
                          <a:srgbClr val="000000"/>
                        </a:solidFill>
                        <a:effectLst/>
                        <a:latin typeface="Calibri" panose="020F0502020204030204" pitchFamily="34" charset="0"/>
                      </a:endParaRPr>
                    </a:p>
                  </a:txBody>
                  <a:tcPr marL="4600" marR="4600" marT="4600" marB="0" anchor="b"/>
                </a:tc>
                <a:tc>
                  <a:txBody>
                    <a:bodyPr/>
                    <a:lstStyle/>
                    <a:p>
                      <a:pPr algn="r" fontAlgn="b"/>
                      <a:r>
                        <a:rPr lang="en-BE" sz="1200" u="none" strike="noStrike" dirty="0">
                          <a:effectLst/>
                        </a:rPr>
                        <a:t>23</a:t>
                      </a:r>
                      <a:endParaRPr lang="en-BE" sz="1200" b="0" i="0" u="none" strike="noStrike" dirty="0">
                        <a:solidFill>
                          <a:srgbClr val="000000"/>
                        </a:solidFill>
                        <a:effectLst/>
                        <a:latin typeface="Calibri" panose="020F0502020204030204" pitchFamily="34" charset="0"/>
                      </a:endParaRPr>
                    </a:p>
                  </a:txBody>
                  <a:tcPr marL="4600" marR="4600" marT="4600" marB="0" anchor="b"/>
                </a:tc>
                <a:extLst>
                  <a:ext uri="{0D108BD9-81ED-4DB2-BD59-A6C34878D82A}">
                    <a16:rowId xmlns:a16="http://schemas.microsoft.com/office/drawing/2014/main" val="384780301"/>
                  </a:ext>
                </a:extLst>
              </a:tr>
              <a:tr h="220475">
                <a:tc>
                  <a:txBody>
                    <a:bodyPr/>
                    <a:lstStyle/>
                    <a:p>
                      <a:pPr algn="l" fontAlgn="b"/>
                      <a:r>
                        <a:rPr lang="en-GB" sz="1200" u="none" strike="noStrike">
                          <a:effectLst/>
                        </a:rPr>
                        <a:t>Lisbon Council</a:t>
                      </a:r>
                      <a:endParaRPr lang="en-GB" sz="1200" b="0" i="0" u="none" strike="noStrike">
                        <a:solidFill>
                          <a:srgbClr val="000000"/>
                        </a:solidFill>
                        <a:effectLst/>
                        <a:latin typeface="Calibri" panose="020F0502020204030204" pitchFamily="34" charset="0"/>
                      </a:endParaRPr>
                    </a:p>
                  </a:txBody>
                  <a:tcPr marL="4600" marR="4600" marT="4600" marB="0" anchor="b"/>
                </a:tc>
                <a:tc>
                  <a:txBody>
                    <a:bodyPr/>
                    <a:lstStyle/>
                    <a:p>
                      <a:pPr algn="r" fontAlgn="b"/>
                      <a:r>
                        <a:rPr lang="en-BE" sz="1200" u="none" strike="noStrike" dirty="0">
                          <a:effectLst/>
                        </a:rPr>
                        <a:t>105</a:t>
                      </a:r>
                      <a:endParaRPr lang="en-BE" sz="1200" b="0" i="0" u="none" strike="noStrike" dirty="0">
                        <a:solidFill>
                          <a:srgbClr val="000000"/>
                        </a:solidFill>
                        <a:effectLst/>
                        <a:latin typeface="Calibri" panose="020F0502020204030204" pitchFamily="34" charset="0"/>
                      </a:endParaRPr>
                    </a:p>
                  </a:txBody>
                  <a:tcPr marL="4600" marR="4600" marT="4600" marB="0" anchor="b"/>
                </a:tc>
                <a:extLst>
                  <a:ext uri="{0D108BD9-81ED-4DB2-BD59-A6C34878D82A}">
                    <a16:rowId xmlns:a16="http://schemas.microsoft.com/office/drawing/2014/main" val="3840022604"/>
                  </a:ext>
                </a:extLst>
              </a:tr>
              <a:tr h="220475">
                <a:tc>
                  <a:txBody>
                    <a:bodyPr/>
                    <a:lstStyle/>
                    <a:p>
                      <a:pPr algn="l" fontAlgn="b"/>
                      <a:r>
                        <a:rPr lang="en-GB" sz="1200" u="none" strike="noStrike">
                          <a:effectLst/>
                        </a:rPr>
                        <a:t>Open Europe</a:t>
                      </a:r>
                      <a:endParaRPr lang="en-GB" sz="1200" b="0" i="0" u="none" strike="noStrike">
                        <a:solidFill>
                          <a:srgbClr val="000000"/>
                        </a:solidFill>
                        <a:effectLst/>
                        <a:latin typeface="Calibri" panose="020F0502020204030204" pitchFamily="34" charset="0"/>
                      </a:endParaRPr>
                    </a:p>
                  </a:txBody>
                  <a:tcPr marL="4600" marR="4600" marT="4600" marB="0" anchor="b"/>
                </a:tc>
                <a:tc>
                  <a:txBody>
                    <a:bodyPr/>
                    <a:lstStyle/>
                    <a:p>
                      <a:pPr algn="r" fontAlgn="b"/>
                      <a:r>
                        <a:rPr lang="en-BE" sz="1200" u="none" strike="noStrike" dirty="0">
                          <a:effectLst/>
                        </a:rPr>
                        <a:t>10</a:t>
                      </a:r>
                      <a:endParaRPr lang="en-BE" sz="1200" b="0" i="0" u="none" strike="noStrike" dirty="0">
                        <a:solidFill>
                          <a:srgbClr val="000000"/>
                        </a:solidFill>
                        <a:effectLst/>
                        <a:latin typeface="Calibri" panose="020F0502020204030204" pitchFamily="34" charset="0"/>
                      </a:endParaRPr>
                    </a:p>
                  </a:txBody>
                  <a:tcPr marL="4600" marR="4600" marT="4600" marB="0" anchor="b"/>
                </a:tc>
                <a:extLst>
                  <a:ext uri="{0D108BD9-81ED-4DB2-BD59-A6C34878D82A}">
                    <a16:rowId xmlns:a16="http://schemas.microsoft.com/office/drawing/2014/main" val="1347503131"/>
                  </a:ext>
                </a:extLst>
              </a:tr>
              <a:tr h="220475">
                <a:tc>
                  <a:txBody>
                    <a:bodyPr/>
                    <a:lstStyle/>
                    <a:p>
                      <a:pPr algn="l" fontAlgn="b"/>
                      <a:r>
                        <a:rPr lang="en-GB" sz="1200" u="none" strike="noStrike">
                          <a:effectLst/>
                        </a:rPr>
                        <a:t>OpenForum Europe</a:t>
                      </a:r>
                      <a:endParaRPr lang="en-GB" sz="1200" b="0" i="0" u="none" strike="noStrike">
                        <a:solidFill>
                          <a:srgbClr val="000000"/>
                        </a:solidFill>
                        <a:effectLst/>
                        <a:latin typeface="Calibri" panose="020F0502020204030204" pitchFamily="34" charset="0"/>
                      </a:endParaRPr>
                    </a:p>
                  </a:txBody>
                  <a:tcPr marL="4600" marR="4600" marT="4600" marB="0" anchor="b"/>
                </a:tc>
                <a:tc>
                  <a:txBody>
                    <a:bodyPr/>
                    <a:lstStyle/>
                    <a:p>
                      <a:pPr algn="r" fontAlgn="b"/>
                      <a:r>
                        <a:rPr lang="en-BE" sz="1200" u="none" strike="noStrike" dirty="0">
                          <a:effectLst/>
                        </a:rPr>
                        <a:t>112</a:t>
                      </a:r>
                      <a:endParaRPr lang="en-BE" sz="1200" b="0" i="0" u="none" strike="noStrike" dirty="0">
                        <a:solidFill>
                          <a:srgbClr val="000000"/>
                        </a:solidFill>
                        <a:effectLst/>
                        <a:latin typeface="Calibri" panose="020F0502020204030204" pitchFamily="34" charset="0"/>
                      </a:endParaRPr>
                    </a:p>
                  </a:txBody>
                  <a:tcPr marL="4600" marR="4600" marT="4600" marB="0" anchor="b"/>
                </a:tc>
                <a:extLst>
                  <a:ext uri="{0D108BD9-81ED-4DB2-BD59-A6C34878D82A}">
                    <a16:rowId xmlns:a16="http://schemas.microsoft.com/office/drawing/2014/main" val="1153902962"/>
                  </a:ext>
                </a:extLst>
              </a:tr>
              <a:tr h="220475">
                <a:tc>
                  <a:txBody>
                    <a:bodyPr/>
                    <a:lstStyle/>
                    <a:p>
                      <a:pPr algn="l" fontAlgn="b"/>
                      <a:r>
                        <a:rPr lang="en-GB" sz="1200" u="none" strike="noStrike">
                          <a:effectLst/>
                        </a:rPr>
                        <a:t>Science Europe</a:t>
                      </a:r>
                      <a:endParaRPr lang="en-GB" sz="1200" b="0" i="0" u="none" strike="noStrike">
                        <a:solidFill>
                          <a:srgbClr val="000000"/>
                        </a:solidFill>
                        <a:effectLst/>
                        <a:latin typeface="Calibri" panose="020F0502020204030204" pitchFamily="34" charset="0"/>
                      </a:endParaRPr>
                    </a:p>
                  </a:txBody>
                  <a:tcPr marL="4600" marR="4600" marT="4600" marB="0" anchor="b"/>
                </a:tc>
                <a:tc>
                  <a:txBody>
                    <a:bodyPr/>
                    <a:lstStyle/>
                    <a:p>
                      <a:pPr algn="r" fontAlgn="b"/>
                      <a:r>
                        <a:rPr lang="en-BE" sz="1200" u="none" strike="noStrike" dirty="0">
                          <a:effectLst/>
                        </a:rPr>
                        <a:t>83</a:t>
                      </a:r>
                      <a:endParaRPr lang="en-BE" sz="1200" b="0" i="0" u="none" strike="noStrike" dirty="0">
                        <a:solidFill>
                          <a:srgbClr val="000000"/>
                        </a:solidFill>
                        <a:effectLst/>
                        <a:latin typeface="Calibri" panose="020F0502020204030204" pitchFamily="34" charset="0"/>
                      </a:endParaRPr>
                    </a:p>
                  </a:txBody>
                  <a:tcPr marL="4600" marR="4600" marT="4600" marB="0" anchor="b"/>
                </a:tc>
                <a:extLst>
                  <a:ext uri="{0D108BD9-81ED-4DB2-BD59-A6C34878D82A}">
                    <a16:rowId xmlns:a16="http://schemas.microsoft.com/office/drawing/2014/main" val="1309904710"/>
                  </a:ext>
                </a:extLst>
              </a:tr>
              <a:tr h="220475">
                <a:tc>
                  <a:txBody>
                    <a:bodyPr/>
                    <a:lstStyle/>
                    <a:p>
                      <a:pPr algn="l" fontAlgn="b"/>
                      <a:r>
                        <a:rPr lang="en-GB" sz="1200" u="none" strike="noStrike">
                          <a:effectLst/>
                        </a:rPr>
                        <a:t>SMEUnited</a:t>
                      </a:r>
                      <a:endParaRPr lang="en-GB" sz="1200" b="0" i="0" u="none" strike="noStrike">
                        <a:solidFill>
                          <a:srgbClr val="000000"/>
                        </a:solidFill>
                        <a:effectLst/>
                        <a:latin typeface="Calibri" panose="020F0502020204030204" pitchFamily="34" charset="0"/>
                      </a:endParaRPr>
                    </a:p>
                  </a:txBody>
                  <a:tcPr marL="4600" marR="4600" marT="4600" marB="0" anchor="b"/>
                </a:tc>
                <a:tc>
                  <a:txBody>
                    <a:bodyPr/>
                    <a:lstStyle/>
                    <a:p>
                      <a:pPr algn="r" fontAlgn="b"/>
                      <a:r>
                        <a:rPr lang="en-BE" sz="1200" u="none" strike="noStrike" dirty="0">
                          <a:effectLst/>
                        </a:rPr>
                        <a:t>144</a:t>
                      </a:r>
                      <a:endParaRPr lang="en-BE" sz="1200" b="0" i="0" u="none" strike="noStrike" dirty="0">
                        <a:solidFill>
                          <a:srgbClr val="000000"/>
                        </a:solidFill>
                        <a:effectLst/>
                        <a:latin typeface="Calibri" panose="020F0502020204030204" pitchFamily="34" charset="0"/>
                      </a:endParaRPr>
                    </a:p>
                  </a:txBody>
                  <a:tcPr marL="4600" marR="4600" marT="4600" marB="0" anchor="b"/>
                </a:tc>
                <a:extLst>
                  <a:ext uri="{0D108BD9-81ED-4DB2-BD59-A6C34878D82A}">
                    <a16:rowId xmlns:a16="http://schemas.microsoft.com/office/drawing/2014/main" val="2457168615"/>
                  </a:ext>
                </a:extLst>
              </a:tr>
              <a:tr h="220475">
                <a:tc>
                  <a:txBody>
                    <a:bodyPr/>
                    <a:lstStyle/>
                    <a:p>
                      <a:pPr algn="l" fontAlgn="b"/>
                      <a:r>
                        <a:rPr lang="en-GB" sz="1200" u="none" strike="noStrike">
                          <a:effectLst/>
                        </a:rPr>
                        <a:t>SOLIDAR</a:t>
                      </a:r>
                      <a:endParaRPr lang="en-GB" sz="1200" b="0" i="0" u="none" strike="noStrike">
                        <a:solidFill>
                          <a:srgbClr val="000000"/>
                        </a:solidFill>
                        <a:effectLst/>
                        <a:latin typeface="Calibri" panose="020F0502020204030204" pitchFamily="34" charset="0"/>
                      </a:endParaRPr>
                    </a:p>
                  </a:txBody>
                  <a:tcPr marL="4600" marR="4600" marT="4600" marB="0" anchor="b"/>
                </a:tc>
                <a:tc>
                  <a:txBody>
                    <a:bodyPr/>
                    <a:lstStyle/>
                    <a:p>
                      <a:pPr algn="r" fontAlgn="b"/>
                      <a:r>
                        <a:rPr lang="en-BE" sz="1200" u="none" strike="noStrike" dirty="0">
                          <a:effectLst/>
                        </a:rPr>
                        <a:t>346</a:t>
                      </a:r>
                      <a:endParaRPr lang="en-BE" sz="1200" b="0" i="0" u="none" strike="noStrike" dirty="0">
                        <a:solidFill>
                          <a:srgbClr val="000000"/>
                        </a:solidFill>
                        <a:effectLst/>
                        <a:latin typeface="Calibri" panose="020F0502020204030204" pitchFamily="34" charset="0"/>
                      </a:endParaRPr>
                    </a:p>
                  </a:txBody>
                  <a:tcPr marL="4600" marR="4600" marT="4600" marB="0" anchor="b"/>
                </a:tc>
                <a:extLst>
                  <a:ext uri="{0D108BD9-81ED-4DB2-BD59-A6C34878D82A}">
                    <a16:rowId xmlns:a16="http://schemas.microsoft.com/office/drawing/2014/main" val="1487588810"/>
                  </a:ext>
                </a:extLst>
              </a:tr>
              <a:tr h="220475">
                <a:tc>
                  <a:txBody>
                    <a:bodyPr/>
                    <a:lstStyle/>
                    <a:p>
                      <a:pPr algn="l" fontAlgn="b"/>
                      <a:r>
                        <a:rPr lang="en-GB" sz="1200" u="none" strike="noStrike">
                          <a:effectLst/>
                        </a:rPr>
                        <a:t>Uni Europa</a:t>
                      </a:r>
                      <a:endParaRPr lang="en-GB" sz="1200" b="0" i="0" u="none" strike="noStrike">
                        <a:solidFill>
                          <a:srgbClr val="000000"/>
                        </a:solidFill>
                        <a:effectLst/>
                        <a:latin typeface="Calibri" panose="020F0502020204030204" pitchFamily="34" charset="0"/>
                      </a:endParaRPr>
                    </a:p>
                  </a:txBody>
                  <a:tcPr marL="4600" marR="4600" marT="4600" marB="0" anchor="b"/>
                </a:tc>
                <a:tc>
                  <a:txBody>
                    <a:bodyPr/>
                    <a:lstStyle/>
                    <a:p>
                      <a:pPr algn="r" fontAlgn="b"/>
                      <a:r>
                        <a:rPr lang="en-BE" sz="1200" u="none" strike="noStrike" dirty="0">
                          <a:effectLst/>
                        </a:rPr>
                        <a:t>103</a:t>
                      </a:r>
                      <a:endParaRPr lang="en-BE" sz="1200" b="0" i="0" u="none" strike="noStrike" dirty="0">
                        <a:solidFill>
                          <a:srgbClr val="000000"/>
                        </a:solidFill>
                        <a:effectLst/>
                        <a:latin typeface="Calibri" panose="020F0502020204030204" pitchFamily="34" charset="0"/>
                      </a:endParaRPr>
                    </a:p>
                  </a:txBody>
                  <a:tcPr marL="4600" marR="4600" marT="4600" marB="0" anchor="b"/>
                </a:tc>
                <a:extLst>
                  <a:ext uri="{0D108BD9-81ED-4DB2-BD59-A6C34878D82A}">
                    <a16:rowId xmlns:a16="http://schemas.microsoft.com/office/drawing/2014/main" val="660654514"/>
                  </a:ext>
                </a:extLst>
              </a:tr>
              <a:tr h="220475">
                <a:tc>
                  <a:txBody>
                    <a:bodyPr/>
                    <a:lstStyle/>
                    <a:p>
                      <a:pPr algn="l" fontAlgn="b"/>
                      <a:r>
                        <a:rPr lang="en-GB" sz="1200" u="none" strike="noStrike" dirty="0">
                          <a:effectLst/>
                        </a:rPr>
                        <a:t>TOTAL</a:t>
                      </a:r>
                      <a:endParaRPr lang="en-GB" sz="1200" b="1" i="0" u="none" strike="noStrike" dirty="0">
                        <a:solidFill>
                          <a:srgbClr val="000000"/>
                        </a:solidFill>
                        <a:effectLst/>
                        <a:latin typeface="Calibri" panose="020F0502020204030204" pitchFamily="34" charset="0"/>
                      </a:endParaRPr>
                    </a:p>
                  </a:txBody>
                  <a:tcPr marL="4600" marR="4600" marT="4600" marB="0" anchor="ctr"/>
                </a:tc>
                <a:tc>
                  <a:txBody>
                    <a:bodyPr/>
                    <a:lstStyle/>
                    <a:p>
                      <a:pPr algn="r" fontAlgn="b"/>
                      <a:r>
                        <a:rPr lang="en-BE" sz="1200" u="none" strike="noStrike" dirty="0">
                          <a:effectLst/>
                        </a:rPr>
                        <a:t>19</a:t>
                      </a:r>
                      <a:r>
                        <a:rPr lang="en-GB" sz="1200" u="none" strike="noStrike" dirty="0">
                          <a:effectLst/>
                        </a:rPr>
                        <a:t>,</a:t>
                      </a:r>
                      <a:r>
                        <a:rPr lang="en-BE" sz="1200" u="none" strike="noStrike" dirty="0">
                          <a:effectLst/>
                        </a:rPr>
                        <a:t>750</a:t>
                      </a:r>
                      <a:endParaRPr lang="en-BE" sz="1200" b="1" i="0" u="none" strike="noStrike" dirty="0">
                        <a:solidFill>
                          <a:srgbClr val="000000"/>
                        </a:solidFill>
                        <a:effectLst/>
                        <a:latin typeface="Calibri" panose="020F0502020204030204" pitchFamily="34" charset="0"/>
                      </a:endParaRPr>
                    </a:p>
                  </a:txBody>
                  <a:tcPr marL="4600" marR="4600" marT="4600" marB="0" anchor="b"/>
                </a:tc>
                <a:extLst>
                  <a:ext uri="{0D108BD9-81ED-4DB2-BD59-A6C34878D82A}">
                    <a16:rowId xmlns:a16="http://schemas.microsoft.com/office/drawing/2014/main" val="1701773003"/>
                  </a:ext>
                </a:extLst>
              </a:tr>
            </a:tbl>
          </a:graphicData>
        </a:graphic>
      </p:graphicFrame>
      <p:sp>
        <p:nvSpPr>
          <p:cNvPr id="17" name="Rectangle: Diagonal Corners Rounded 16">
            <a:extLst>
              <a:ext uri="{FF2B5EF4-FFF2-40B4-BE49-F238E27FC236}">
                <a16:creationId xmlns:a16="http://schemas.microsoft.com/office/drawing/2014/main" id="{247BFBBA-2A82-45F4-A0AE-9147DD9353AD}"/>
              </a:ext>
            </a:extLst>
          </p:cNvPr>
          <p:cNvSpPr/>
          <p:nvPr/>
        </p:nvSpPr>
        <p:spPr>
          <a:xfrm>
            <a:off x="456459" y="4348065"/>
            <a:ext cx="6224259" cy="429208"/>
          </a:xfrm>
          <a:prstGeom prst="round2DiagRect">
            <a:avLst/>
          </a:prstGeom>
          <a:noFill/>
          <a:ln w="76200">
            <a:solidFill>
              <a:srgbClr val="FF5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BE" sz="1600" b="0" i="0" u="none" strike="noStrike" kern="1200" cap="none" spc="0" normalizeH="0" baseline="0" noProof="0" dirty="0" err="1">
              <a:ln>
                <a:noFill/>
              </a:ln>
              <a:solidFill>
                <a:srgbClr val="0033A0"/>
              </a:solidFill>
              <a:effectLst/>
              <a:uLnTx/>
              <a:uFillTx/>
              <a:latin typeface="Verdana" charset="0"/>
              <a:ea typeface="Verdana" charset="0"/>
              <a:cs typeface="Verdana" charset="0"/>
            </a:endParaRPr>
          </a:p>
        </p:txBody>
      </p:sp>
    </p:spTree>
    <p:extLst>
      <p:ext uri="{BB962C8B-B14F-4D97-AF65-F5344CB8AC3E}">
        <p14:creationId xmlns:p14="http://schemas.microsoft.com/office/powerpoint/2010/main" val="1279073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marL="0"/>
            <a:r>
              <a:rPr lang="en-US" sz="2000" b="1" dirty="0"/>
              <a:t>3. </a:t>
            </a:r>
            <a:br>
              <a:rPr lang="en-US" sz="2000" b="1" dirty="0"/>
            </a:br>
            <a:r>
              <a:rPr lang="en-US" sz="2000" b="1" dirty="0"/>
              <a:t>THE CASE OF THE GOVERNMENT OF FLANDERS</a:t>
            </a:r>
          </a:p>
        </p:txBody>
      </p:sp>
      <p:sp>
        <p:nvSpPr>
          <p:cNvPr id="4" name="Text Placeholder 3"/>
          <p:cNvSpPr>
            <a:spLocks noGrp="1"/>
          </p:cNvSpPr>
          <p:nvPr>
            <p:ph type="body" idx="1"/>
          </p:nvPr>
        </p:nvSpPr>
        <p:spPr/>
        <p:txBody>
          <a:bodyPr/>
          <a:lstStyle/>
          <a:p>
            <a:r>
              <a:rPr lang="en-GB" sz="1600" dirty="0"/>
              <a:t>AN EXPLORATIVE ANALYSIS</a:t>
            </a: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E63653-8CDF-46BA-B18D-BA5658AD079C}" type="slidenum">
              <a:rPr kumimoji="0" lang="en-GB" sz="1000" b="0" i="0" u="none" strike="noStrike" kern="1200" cap="none" spc="0" normalizeH="0" baseline="0" noProof="0" smtClean="0">
                <a:ln>
                  <a:noFill/>
                </a:ln>
                <a:solidFill>
                  <a:srgbClr val="00339F"/>
                </a:solidFill>
                <a:effectLst/>
                <a:uLnTx/>
                <a:uFillTx/>
                <a:latin typeface="Verdana" charset="0"/>
                <a:ea typeface="Verdana" charset="0"/>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000" b="0" i="0" u="none" strike="noStrike" kern="1200" cap="none" spc="0" normalizeH="0" baseline="0" noProof="0">
              <a:ln>
                <a:noFill/>
              </a:ln>
              <a:solidFill>
                <a:srgbClr val="00339F"/>
              </a:solidFill>
              <a:effectLst/>
              <a:uLnTx/>
              <a:uFillTx/>
              <a:latin typeface="Verdana" charset="0"/>
              <a:ea typeface="Verdana" charset="0"/>
            </a:endParaRPr>
          </a:p>
        </p:txBody>
      </p:sp>
    </p:spTree>
    <p:extLst>
      <p:ext uri="{BB962C8B-B14F-4D97-AF65-F5344CB8AC3E}">
        <p14:creationId xmlns:p14="http://schemas.microsoft.com/office/powerpoint/2010/main" val="14840250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25C7168-7B85-4772-A61C-E31B3DC2B605}"/>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AB09C5-3251-4B47-B002-D03712DC64C3}" type="slidenum">
              <a:rPr kumimoji="0" lang="nl-NL" sz="1000" b="0" i="0" u="none" strike="noStrike" kern="1200" cap="none" spc="0" normalizeH="0" baseline="0" noProof="0" smtClean="0">
                <a:ln>
                  <a:noFill/>
                </a:ln>
                <a:solidFill>
                  <a:srgbClr val="00339F"/>
                </a:solidFill>
                <a:effectLst/>
                <a:uLnTx/>
                <a:uFillTx/>
                <a:latin typeface="Verdana" charset="0"/>
                <a:ea typeface="Verdana" charset="0"/>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nl-NL" sz="1000" b="0" i="0" u="none" strike="noStrike" kern="1200" cap="none" spc="0" normalizeH="0" baseline="0" noProof="0" dirty="0">
              <a:ln>
                <a:noFill/>
              </a:ln>
              <a:solidFill>
                <a:srgbClr val="00339F"/>
              </a:solidFill>
              <a:effectLst/>
              <a:uLnTx/>
              <a:uFillTx/>
              <a:latin typeface="Verdana" charset="0"/>
              <a:ea typeface="Verdana" charset="0"/>
            </a:endParaRPr>
          </a:p>
        </p:txBody>
      </p:sp>
      <p:sp>
        <p:nvSpPr>
          <p:cNvPr id="4" name="Text Placeholder 3">
            <a:extLst>
              <a:ext uri="{FF2B5EF4-FFF2-40B4-BE49-F238E27FC236}">
                <a16:creationId xmlns:a16="http://schemas.microsoft.com/office/drawing/2014/main" id="{9C40CE48-485C-49D4-BE44-5394D6A260DD}"/>
              </a:ext>
            </a:extLst>
          </p:cNvPr>
          <p:cNvSpPr>
            <a:spLocks noGrp="1"/>
          </p:cNvSpPr>
          <p:nvPr>
            <p:ph type="body" sz="quarter" idx="13"/>
          </p:nvPr>
        </p:nvSpPr>
        <p:spPr/>
        <p:txBody>
          <a:bodyPr/>
          <a:lstStyle/>
          <a:p>
            <a:endParaRPr lang="en-BE" dirty="0"/>
          </a:p>
        </p:txBody>
      </p:sp>
      <p:sp>
        <p:nvSpPr>
          <p:cNvPr id="6" name="Title 5">
            <a:extLst>
              <a:ext uri="{FF2B5EF4-FFF2-40B4-BE49-F238E27FC236}">
                <a16:creationId xmlns:a16="http://schemas.microsoft.com/office/drawing/2014/main" id="{0E7EC006-6C08-4E95-A034-EC7D41940275}"/>
              </a:ext>
            </a:extLst>
          </p:cNvPr>
          <p:cNvSpPr>
            <a:spLocks noGrp="1"/>
          </p:cNvSpPr>
          <p:nvPr>
            <p:ph type="title"/>
          </p:nvPr>
        </p:nvSpPr>
        <p:spPr>
          <a:xfrm>
            <a:off x="731838" y="711463"/>
            <a:ext cx="6472523" cy="341050"/>
          </a:xfrm>
        </p:spPr>
        <p:txBody>
          <a:bodyPr/>
          <a:lstStyle/>
          <a:p>
            <a:r>
              <a:rPr lang="en-GB" dirty="0"/>
              <a:t>POLICY DOCUMENTS FROM GOV.FLANDERS</a:t>
            </a:r>
            <a:endParaRPr lang="en-BE" dirty="0"/>
          </a:p>
        </p:txBody>
      </p:sp>
      <p:sp>
        <p:nvSpPr>
          <p:cNvPr id="7" name="Subtitle 6">
            <a:extLst>
              <a:ext uri="{FF2B5EF4-FFF2-40B4-BE49-F238E27FC236}">
                <a16:creationId xmlns:a16="http://schemas.microsoft.com/office/drawing/2014/main" id="{5099BD2D-85D4-431A-8F24-A3DDCAB5C09D}"/>
              </a:ext>
            </a:extLst>
          </p:cNvPr>
          <p:cNvSpPr>
            <a:spLocks noGrp="1"/>
          </p:cNvSpPr>
          <p:nvPr>
            <p:ph type="subTitle" idx="1"/>
          </p:nvPr>
        </p:nvSpPr>
        <p:spPr>
          <a:xfrm>
            <a:off x="731838" y="1104151"/>
            <a:ext cx="4554004" cy="335852"/>
          </a:xfrm>
        </p:spPr>
        <p:txBody>
          <a:bodyPr/>
          <a:lstStyle/>
          <a:p>
            <a:r>
              <a:rPr lang="en-GB" dirty="0"/>
              <a:t>TRACKING OF CITATIONS/MENTIONS</a:t>
            </a:r>
            <a:endParaRPr lang="en-BE" dirty="0"/>
          </a:p>
        </p:txBody>
      </p:sp>
      <p:sp>
        <p:nvSpPr>
          <p:cNvPr id="8" name="Rectangle 7">
            <a:extLst>
              <a:ext uri="{FF2B5EF4-FFF2-40B4-BE49-F238E27FC236}">
                <a16:creationId xmlns:a16="http://schemas.microsoft.com/office/drawing/2014/main" id="{984CFF2A-6616-460B-B8D9-13B8AE833619}"/>
              </a:ext>
            </a:extLst>
          </p:cNvPr>
          <p:cNvSpPr/>
          <p:nvPr/>
        </p:nvSpPr>
        <p:spPr>
          <a:xfrm>
            <a:off x="2846946" y="1961309"/>
            <a:ext cx="4357415" cy="3422503"/>
          </a:xfrm>
          <a:prstGeom prst="rect">
            <a:avLst/>
          </a:prstGeom>
          <a:solidFill>
            <a:srgbClr val="00339F"/>
          </a:solidFill>
          <a:ln w="444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FFFFFF"/>
                </a:solidFill>
                <a:effectLst/>
                <a:uLnTx/>
                <a:uFillTx/>
                <a:latin typeface="Verdana" charset="0"/>
                <a:ea typeface="Verdana" charset="0"/>
                <a:cs typeface="Verdana" charset="0"/>
              </a:rPr>
              <a:t>GOV.FLANDERS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FFFFFF"/>
                </a:solidFill>
                <a:effectLst/>
                <a:uLnTx/>
                <a:uFillTx/>
                <a:latin typeface="Verdana" charset="0"/>
                <a:ea typeface="Verdana" charset="0"/>
                <a:cs typeface="Verdana" charset="0"/>
              </a:rPr>
              <a:t>POLICY DOCUMENTS</a:t>
            </a:r>
            <a:endParaRPr kumimoji="0" lang="en-BE" sz="1600" b="1" i="0" u="none" strike="noStrike" kern="1200" cap="none" spc="0" normalizeH="0" baseline="0" noProof="0" dirty="0" err="1">
              <a:ln>
                <a:noFill/>
              </a:ln>
              <a:solidFill>
                <a:srgbClr val="FFFFFF"/>
              </a:solidFill>
              <a:effectLst/>
              <a:uLnTx/>
              <a:uFillTx/>
              <a:latin typeface="Verdana" charset="0"/>
              <a:ea typeface="Verdana" charset="0"/>
              <a:cs typeface="Verdana" charset="0"/>
            </a:endParaRPr>
          </a:p>
        </p:txBody>
      </p:sp>
      <p:sp>
        <p:nvSpPr>
          <p:cNvPr id="9" name="Rectangle 8">
            <a:extLst>
              <a:ext uri="{FF2B5EF4-FFF2-40B4-BE49-F238E27FC236}">
                <a16:creationId xmlns:a16="http://schemas.microsoft.com/office/drawing/2014/main" id="{05243631-FA60-48D3-8DDF-7729ACC40739}"/>
              </a:ext>
            </a:extLst>
          </p:cNvPr>
          <p:cNvSpPr/>
          <p:nvPr/>
        </p:nvSpPr>
        <p:spPr>
          <a:xfrm>
            <a:off x="7404847" y="698378"/>
            <a:ext cx="2323323" cy="793102"/>
          </a:xfrm>
          <a:prstGeom prst="rect">
            <a:avLst/>
          </a:prstGeom>
          <a:solidFill>
            <a:srgbClr val="FF5000"/>
          </a:solidFill>
          <a:ln w="444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FFFFFF"/>
                </a:solidFill>
                <a:effectLst/>
                <a:uLnTx/>
                <a:uFillTx/>
                <a:latin typeface="Verdana" charset="0"/>
                <a:ea typeface="Verdana" charset="0"/>
                <a:cs typeface="Verdana" charset="0"/>
              </a:rPr>
              <a:t>FLEMISH UNIV. x</a:t>
            </a:r>
            <a:endParaRPr kumimoji="0" lang="en-BE" sz="1400" b="1" i="0" u="none" strike="noStrike" kern="1200" cap="none" spc="0" normalizeH="0" baseline="0" noProof="0" dirty="0" err="1">
              <a:ln>
                <a:noFill/>
              </a:ln>
              <a:solidFill>
                <a:srgbClr val="FFFFFF"/>
              </a:solidFill>
              <a:effectLst/>
              <a:uLnTx/>
              <a:uFillTx/>
              <a:latin typeface="Verdana" charset="0"/>
              <a:ea typeface="Verdana" charset="0"/>
              <a:cs typeface="Verdana" charset="0"/>
            </a:endParaRPr>
          </a:p>
        </p:txBody>
      </p:sp>
      <p:sp>
        <p:nvSpPr>
          <p:cNvPr id="10" name="Rectangle 9">
            <a:extLst>
              <a:ext uri="{FF2B5EF4-FFF2-40B4-BE49-F238E27FC236}">
                <a16:creationId xmlns:a16="http://schemas.microsoft.com/office/drawing/2014/main" id="{95D8AC0C-034B-43D2-93E6-4689C1194419}"/>
              </a:ext>
            </a:extLst>
          </p:cNvPr>
          <p:cNvSpPr/>
          <p:nvPr/>
        </p:nvSpPr>
        <p:spPr>
          <a:xfrm>
            <a:off x="154994" y="3654539"/>
            <a:ext cx="1874755" cy="793102"/>
          </a:xfrm>
          <a:prstGeom prst="rect">
            <a:avLst/>
          </a:prstGeom>
          <a:solidFill>
            <a:schemeClr val="bg1">
              <a:lumMod val="75000"/>
            </a:schemeClr>
          </a:solidFill>
          <a:ln w="444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FFFFFF"/>
                </a:solidFill>
                <a:effectLst/>
                <a:uLnTx/>
                <a:uFillTx/>
                <a:latin typeface="Verdana" charset="0"/>
                <a:ea typeface="Verdana" charset="0"/>
                <a:cs typeface="Verdana" charset="0"/>
              </a:rPr>
              <a:t>REFERENCES UNAVAILABLE</a:t>
            </a:r>
            <a:endParaRPr kumimoji="0" lang="en-BE" sz="1400" b="1" i="0" u="none" strike="noStrike" kern="1200" cap="none" spc="0" normalizeH="0" baseline="0" noProof="0" dirty="0" err="1">
              <a:ln>
                <a:noFill/>
              </a:ln>
              <a:solidFill>
                <a:srgbClr val="FFFFFF"/>
              </a:solidFill>
              <a:effectLst/>
              <a:uLnTx/>
              <a:uFillTx/>
              <a:latin typeface="Verdana" charset="0"/>
              <a:ea typeface="Verdana" charset="0"/>
              <a:cs typeface="Verdana" charset="0"/>
            </a:endParaRPr>
          </a:p>
        </p:txBody>
      </p:sp>
      <p:sp>
        <p:nvSpPr>
          <p:cNvPr id="11" name="Rectangle 10">
            <a:extLst>
              <a:ext uri="{FF2B5EF4-FFF2-40B4-BE49-F238E27FC236}">
                <a16:creationId xmlns:a16="http://schemas.microsoft.com/office/drawing/2014/main" id="{E79EDFCD-B777-4DD3-9AA0-604BA208C20B}"/>
              </a:ext>
            </a:extLst>
          </p:cNvPr>
          <p:cNvSpPr/>
          <p:nvPr/>
        </p:nvSpPr>
        <p:spPr>
          <a:xfrm>
            <a:off x="243048" y="2140579"/>
            <a:ext cx="1874755" cy="883630"/>
          </a:xfrm>
          <a:prstGeom prst="rect">
            <a:avLst/>
          </a:prstGeom>
          <a:solidFill>
            <a:schemeClr val="accent1">
              <a:lumMod val="60000"/>
              <a:lumOff val="40000"/>
            </a:schemeClr>
          </a:solidFill>
          <a:ln w="444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FFFFFF"/>
                </a:solidFill>
                <a:effectLst/>
                <a:uLnTx/>
                <a:uFillTx/>
                <a:latin typeface="Verdana" charset="0"/>
                <a:ea typeface="Verdana" charset="0"/>
                <a:cs typeface="Verdana" charset="0"/>
              </a:rPr>
              <a:t>OTHER POLICY SOURCES</a:t>
            </a:r>
            <a:endParaRPr kumimoji="0" lang="en-BE" sz="1400" b="1" i="0" u="none" strike="noStrike" kern="1200" cap="none" spc="0" normalizeH="0" baseline="0" noProof="0" dirty="0" err="1">
              <a:ln>
                <a:noFill/>
              </a:ln>
              <a:solidFill>
                <a:srgbClr val="FFFFFF"/>
              </a:solidFill>
              <a:effectLst/>
              <a:uLnTx/>
              <a:uFillTx/>
              <a:latin typeface="Verdana" charset="0"/>
              <a:ea typeface="Verdana" charset="0"/>
              <a:cs typeface="Verdana" charset="0"/>
            </a:endParaRPr>
          </a:p>
        </p:txBody>
      </p:sp>
      <p:sp>
        <p:nvSpPr>
          <p:cNvPr id="12" name="Rectangle 11">
            <a:extLst>
              <a:ext uri="{FF2B5EF4-FFF2-40B4-BE49-F238E27FC236}">
                <a16:creationId xmlns:a16="http://schemas.microsoft.com/office/drawing/2014/main" id="{32ABBB1A-90FD-4696-B449-AF60C10B4159}"/>
              </a:ext>
            </a:extLst>
          </p:cNvPr>
          <p:cNvSpPr/>
          <p:nvPr/>
        </p:nvSpPr>
        <p:spPr>
          <a:xfrm>
            <a:off x="571118" y="4811052"/>
            <a:ext cx="1874755" cy="793102"/>
          </a:xfrm>
          <a:prstGeom prst="rect">
            <a:avLst/>
          </a:prstGeom>
          <a:solidFill>
            <a:schemeClr val="bg1">
              <a:lumMod val="50000"/>
            </a:schemeClr>
          </a:solidFill>
          <a:ln w="444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FFFFFF"/>
                </a:solidFill>
                <a:effectLst/>
                <a:uLnTx/>
                <a:uFillTx/>
                <a:latin typeface="Verdana" charset="0"/>
                <a:ea typeface="Verdana" charset="0"/>
                <a:cs typeface="Verdana" charset="0"/>
              </a:rPr>
              <a:t>FULL TEXT UNAVAILABE</a:t>
            </a:r>
            <a:endParaRPr kumimoji="0" lang="en-BE" sz="1400" b="1" i="0" u="none" strike="noStrike" kern="1200" cap="none" spc="0" normalizeH="0" baseline="0" noProof="0" dirty="0" err="1">
              <a:ln>
                <a:noFill/>
              </a:ln>
              <a:solidFill>
                <a:srgbClr val="FFFFFF"/>
              </a:solidFill>
              <a:effectLst/>
              <a:uLnTx/>
              <a:uFillTx/>
              <a:latin typeface="Verdana" charset="0"/>
              <a:ea typeface="Verdana" charset="0"/>
              <a:cs typeface="Verdana" charset="0"/>
            </a:endParaRPr>
          </a:p>
        </p:txBody>
      </p:sp>
      <p:sp>
        <p:nvSpPr>
          <p:cNvPr id="13" name="Rectangle 12">
            <a:extLst>
              <a:ext uri="{FF2B5EF4-FFF2-40B4-BE49-F238E27FC236}">
                <a16:creationId xmlns:a16="http://schemas.microsoft.com/office/drawing/2014/main" id="{574B0B66-F63B-4CF4-B21A-B833883A2301}"/>
              </a:ext>
            </a:extLst>
          </p:cNvPr>
          <p:cNvSpPr/>
          <p:nvPr/>
        </p:nvSpPr>
        <p:spPr>
          <a:xfrm>
            <a:off x="9208277" y="1995822"/>
            <a:ext cx="2323323" cy="793102"/>
          </a:xfrm>
          <a:prstGeom prst="rect">
            <a:avLst/>
          </a:prstGeom>
          <a:solidFill>
            <a:srgbClr val="FF5000"/>
          </a:solidFill>
          <a:ln w="444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FFFFFF"/>
                </a:solidFill>
                <a:effectLst/>
                <a:uLnTx/>
                <a:uFillTx/>
                <a:latin typeface="Verdana" charset="0"/>
                <a:ea typeface="Verdana" charset="0"/>
                <a:cs typeface="Verdana" charset="0"/>
              </a:rPr>
              <a:t>FLEMISH UNIV. y</a:t>
            </a:r>
            <a:endParaRPr kumimoji="0" lang="en-BE" sz="1400" b="1" i="0" u="none" strike="noStrike" kern="1200" cap="none" spc="0" normalizeH="0" baseline="0" noProof="0" dirty="0" err="1">
              <a:ln>
                <a:noFill/>
              </a:ln>
              <a:solidFill>
                <a:srgbClr val="FFFFFF"/>
              </a:solidFill>
              <a:effectLst/>
              <a:uLnTx/>
              <a:uFillTx/>
              <a:latin typeface="Verdana" charset="0"/>
              <a:ea typeface="Verdana" charset="0"/>
              <a:cs typeface="Verdana" charset="0"/>
            </a:endParaRPr>
          </a:p>
        </p:txBody>
      </p:sp>
      <p:sp>
        <p:nvSpPr>
          <p:cNvPr id="14" name="Rectangle 13">
            <a:extLst>
              <a:ext uri="{FF2B5EF4-FFF2-40B4-BE49-F238E27FC236}">
                <a16:creationId xmlns:a16="http://schemas.microsoft.com/office/drawing/2014/main" id="{FC728ECF-50DB-491B-A943-A9B82602A108}"/>
              </a:ext>
            </a:extLst>
          </p:cNvPr>
          <p:cNvSpPr/>
          <p:nvPr/>
        </p:nvSpPr>
        <p:spPr>
          <a:xfrm>
            <a:off x="9233882" y="3293266"/>
            <a:ext cx="2323323" cy="793102"/>
          </a:xfrm>
          <a:prstGeom prst="rect">
            <a:avLst/>
          </a:prstGeom>
          <a:solidFill>
            <a:srgbClr val="FF5000"/>
          </a:solidFill>
          <a:ln w="444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FFFFFF"/>
                </a:solidFill>
                <a:effectLst/>
                <a:uLnTx/>
                <a:uFillTx/>
                <a:latin typeface="Verdana" charset="0"/>
                <a:ea typeface="Verdana" charset="0"/>
                <a:cs typeface="Verdana" charset="0"/>
              </a:rPr>
              <a:t>OTHER BELGIAN UNIV./INSTITUTE</a:t>
            </a:r>
            <a:endParaRPr kumimoji="0" lang="en-BE" sz="1400" b="1" i="0" u="none" strike="noStrike" kern="1200" cap="none" spc="0" normalizeH="0" baseline="0" noProof="0" dirty="0" err="1">
              <a:ln>
                <a:noFill/>
              </a:ln>
              <a:solidFill>
                <a:srgbClr val="FFFFFF"/>
              </a:solidFill>
              <a:effectLst/>
              <a:uLnTx/>
              <a:uFillTx/>
              <a:latin typeface="Verdana" charset="0"/>
              <a:ea typeface="Verdana" charset="0"/>
              <a:cs typeface="Verdana" charset="0"/>
            </a:endParaRPr>
          </a:p>
        </p:txBody>
      </p:sp>
      <p:sp>
        <p:nvSpPr>
          <p:cNvPr id="15" name="Rectangle 14">
            <a:extLst>
              <a:ext uri="{FF2B5EF4-FFF2-40B4-BE49-F238E27FC236}">
                <a16:creationId xmlns:a16="http://schemas.microsoft.com/office/drawing/2014/main" id="{B01A6259-D20C-4950-8907-0AE8A6580928}"/>
              </a:ext>
            </a:extLst>
          </p:cNvPr>
          <p:cNvSpPr/>
          <p:nvPr/>
        </p:nvSpPr>
        <p:spPr>
          <a:xfrm>
            <a:off x="8072221" y="5149500"/>
            <a:ext cx="2323323" cy="793102"/>
          </a:xfrm>
          <a:prstGeom prst="rect">
            <a:avLst/>
          </a:prstGeom>
          <a:solidFill>
            <a:srgbClr val="FF5000"/>
          </a:solidFill>
          <a:ln w="444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FFFFFF"/>
                </a:solidFill>
                <a:effectLst/>
                <a:uLnTx/>
                <a:uFillTx/>
                <a:latin typeface="Verdana" charset="0"/>
                <a:ea typeface="Verdana" charset="0"/>
                <a:cs typeface="Verdana" charset="0"/>
              </a:rPr>
              <a:t>OTHER NON-BELGIAN UNIV./INST.</a:t>
            </a:r>
            <a:endParaRPr kumimoji="0" lang="en-BE" sz="1200" b="1" i="0" u="none" strike="noStrike" kern="1200" cap="none" spc="0" normalizeH="0" baseline="0" noProof="0" dirty="0" err="1">
              <a:ln>
                <a:noFill/>
              </a:ln>
              <a:solidFill>
                <a:srgbClr val="FFFFFF"/>
              </a:solidFill>
              <a:effectLst/>
              <a:uLnTx/>
              <a:uFillTx/>
              <a:latin typeface="Verdana" charset="0"/>
              <a:ea typeface="Verdana" charset="0"/>
              <a:cs typeface="Verdana" charset="0"/>
            </a:endParaRPr>
          </a:p>
        </p:txBody>
      </p:sp>
      <p:pic>
        <p:nvPicPr>
          <p:cNvPr id="16" name="Picture Placeholder 8" descr="Document">
            <a:extLst>
              <a:ext uri="{FF2B5EF4-FFF2-40B4-BE49-F238E27FC236}">
                <a16:creationId xmlns:a16="http://schemas.microsoft.com/office/drawing/2014/main" id="{E84B0669-A745-4751-A308-49C353EED3D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436155" y="2008270"/>
            <a:ext cx="768206" cy="768206"/>
          </a:xfrm>
          <a:prstGeom prst="rect">
            <a:avLst/>
          </a:prstGeom>
          <a:solidFill>
            <a:schemeClr val="accent1"/>
          </a:solidFill>
        </p:spPr>
      </p:pic>
      <p:pic>
        <p:nvPicPr>
          <p:cNvPr id="17" name="Picture Placeholder 8" descr="Document">
            <a:extLst>
              <a:ext uri="{FF2B5EF4-FFF2-40B4-BE49-F238E27FC236}">
                <a16:creationId xmlns:a16="http://schemas.microsoft.com/office/drawing/2014/main" id="{713201D8-505F-4439-AB18-0E36C3F17C12}"/>
              </a:ext>
            </a:extLst>
          </p:cNvPr>
          <p:cNvPicPr>
            <a:picLocks noChangeAspect="1"/>
          </p:cNvPicPr>
          <p:nvPr/>
        </p:nvPicPr>
        <p:blipFill>
          <a:blip r:embed="rId2">
            <a:extLst>
              <a:ext uri="{96DAC541-7B7A-43D3-8B79-37D633B846F1}">
                <asvg:svgBlip xmlns:asvg="http://schemas.microsoft.com/office/drawing/2016/SVG/main" r:embed="rId4"/>
              </a:ext>
            </a:extLst>
          </a:blip>
          <a:stretch>
            <a:fillRect/>
          </a:stretch>
        </p:blipFill>
        <p:spPr>
          <a:xfrm>
            <a:off x="6421671" y="2871922"/>
            <a:ext cx="768206" cy="768206"/>
          </a:xfrm>
          <a:prstGeom prst="rect">
            <a:avLst/>
          </a:prstGeom>
          <a:solidFill>
            <a:schemeClr val="accent1"/>
          </a:solidFill>
        </p:spPr>
      </p:pic>
      <p:pic>
        <p:nvPicPr>
          <p:cNvPr id="18" name="Picture Placeholder 8" descr="Document">
            <a:extLst>
              <a:ext uri="{FF2B5EF4-FFF2-40B4-BE49-F238E27FC236}">
                <a16:creationId xmlns:a16="http://schemas.microsoft.com/office/drawing/2014/main" id="{2BB975D8-FB64-4218-B117-BEEFC2602431}"/>
              </a:ext>
            </a:extLst>
          </p:cNvPr>
          <p:cNvPicPr>
            <a:picLocks noChangeAspect="1"/>
          </p:cNvPicPr>
          <p:nvPr/>
        </p:nvPicPr>
        <p:blipFill>
          <a:blip r:embed="rId2">
            <a:extLst>
              <a:ext uri="{96DAC541-7B7A-43D3-8B79-37D633B846F1}">
                <asvg:svgBlip xmlns:asvg="http://schemas.microsoft.com/office/drawing/2016/SVG/main" r:embed="rId4"/>
              </a:ext>
            </a:extLst>
          </a:blip>
          <a:stretch>
            <a:fillRect/>
          </a:stretch>
        </p:blipFill>
        <p:spPr>
          <a:xfrm>
            <a:off x="6421671" y="3735574"/>
            <a:ext cx="768206" cy="768206"/>
          </a:xfrm>
          <a:prstGeom prst="rect">
            <a:avLst/>
          </a:prstGeom>
          <a:solidFill>
            <a:schemeClr val="accent1"/>
          </a:solidFill>
        </p:spPr>
      </p:pic>
      <p:pic>
        <p:nvPicPr>
          <p:cNvPr id="19" name="Picture Placeholder 8" descr="Document">
            <a:extLst>
              <a:ext uri="{FF2B5EF4-FFF2-40B4-BE49-F238E27FC236}">
                <a16:creationId xmlns:a16="http://schemas.microsoft.com/office/drawing/2014/main" id="{1C409AA1-9B40-4082-968A-ECB0BD3C788E}"/>
              </a:ext>
            </a:extLst>
          </p:cNvPr>
          <p:cNvPicPr>
            <a:picLocks noChangeAspect="1"/>
          </p:cNvPicPr>
          <p:nvPr/>
        </p:nvPicPr>
        <p:blipFill>
          <a:blip r:embed="rId2">
            <a:extLst>
              <a:ext uri="{96DAC541-7B7A-43D3-8B79-37D633B846F1}">
                <asvg:svgBlip xmlns:asvg="http://schemas.microsoft.com/office/drawing/2016/SVG/main" r:embed="rId4"/>
              </a:ext>
            </a:extLst>
          </a:blip>
          <a:stretch>
            <a:fillRect/>
          </a:stretch>
        </p:blipFill>
        <p:spPr>
          <a:xfrm>
            <a:off x="6436155" y="4599225"/>
            <a:ext cx="768206" cy="768206"/>
          </a:xfrm>
          <a:prstGeom prst="rect">
            <a:avLst/>
          </a:prstGeom>
          <a:solidFill>
            <a:schemeClr val="accent1"/>
          </a:solidFill>
        </p:spPr>
      </p:pic>
      <p:cxnSp>
        <p:nvCxnSpPr>
          <p:cNvPr id="21" name="Straight Arrow Connector 20">
            <a:extLst>
              <a:ext uri="{FF2B5EF4-FFF2-40B4-BE49-F238E27FC236}">
                <a16:creationId xmlns:a16="http://schemas.microsoft.com/office/drawing/2014/main" id="{BC226C6C-45D2-4F46-B6F1-0747A879574D}"/>
              </a:ext>
            </a:extLst>
          </p:cNvPr>
          <p:cNvCxnSpPr>
            <a:stCxn id="16" idx="3"/>
            <a:endCxn id="9" idx="2"/>
          </p:cNvCxnSpPr>
          <p:nvPr/>
        </p:nvCxnSpPr>
        <p:spPr>
          <a:xfrm flipV="1">
            <a:off x="7204361" y="1491480"/>
            <a:ext cx="1362148" cy="900893"/>
          </a:xfrm>
          <a:prstGeom prst="straightConnector1">
            <a:avLst/>
          </a:prstGeom>
          <a:ln w="38100">
            <a:solidFill>
              <a:srgbClr val="00339F"/>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9A2EF14A-6326-488C-AAF7-9F094980C28F}"/>
              </a:ext>
            </a:extLst>
          </p:cNvPr>
          <p:cNvCxnSpPr>
            <a:cxnSpLocks/>
            <a:stCxn id="16" idx="3"/>
            <a:endCxn id="13" idx="1"/>
          </p:cNvCxnSpPr>
          <p:nvPr/>
        </p:nvCxnSpPr>
        <p:spPr>
          <a:xfrm>
            <a:off x="7204361" y="2392373"/>
            <a:ext cx="2003916" cy="0"/>
          </a:xfrm>
          <a:prstGeom prst="straightConnector1">
            <a:avLst/>
          </a:prstGeom>
          <a:ln w="38100">
            <a:solidFill>
              <a:srgbClr val="00339F"/>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2282B19B-7057-425E-A66C-FD09C1E14AEF}"/>
              </a:ext>
            </a:extLst>
          </p:cNvPr>
          <p:cNvCxnSpPr>
            <a:cxnSpLocks/>
            <a:stCxn id="17" idx="3"/>
            <a:endCxn id="13" idx="1"/>
          </p:cNvCxnSpPr>
          <p:nvPr/>
        </p:nvCxnSpPr>
        <p:spPr>
          <a:xfrm flipV="1">
            <a:off x="7189877" y="2392373"/>
            <a:ext cx="2018400" cy="863652"/>
          </a:xfrm>
          <a:prstGeom prst="straightConnector1">
            <a:avLst/>
          </a:prstGeom>
          <a:ln w="38100">
            <a:solidFill>
              <a:srgbClr val="00339F"/>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CCA9D5AA-4C5A-4C19-8B48-61C2E5FC891C}"/>
              </a:ext>
            </a:extLst>
          </p:cNvPr>
          <p:cNvCxnSpPr>
            <a:cxnSpLocks/>
            <a:stCxn id="17" idx="3"/>
          </p:cNvCxnSpPr>
          <p:nvPr/>
        </p:nvCxnSpPr>
        <p:spPr>
          <a:xfrm flipV="1">
            <a:off x="7189877" y="1912824"/>
            <a:ext cx="1681004" cy="1343201"/>
          </a:xfrm>
          <a:prstGeom prst="straightConnector1">
            <a:avLst/>
          </a:prstGeom>
          <a:ln w="38100">
            <a:solidFill>
              <a:srgbClr val="00339F"/>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941913F0-32CD-4958-A48F-250A151A1BD5}"/>
              </a:ext>
            </a:extLst>
          </p:cNvPr>
          <p:cNvCxnSpPr>
            <a:stCxn id="9" idx="2"/>
            <a:endCxn id="13" idx="1"/>
          </p:cNvCxnSpPr>
          <p:nvPr/>
        </p:nvCxnSpPr>
        <p:spPr>
          <a:xfrm>
            <a:off x="8566509" y="1491480"/>
            <a:ext cx="641768" cy="900893"/>
          </a:xfrm>
          <a:prstGeom prst="line">
            <a:avLst/>
          </a:prstGeom>
          <a:ln w="38100">
            <a:solidFill>
              <a:srgbClr val="FF5000"/>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BD54F64A-FC3E-40D2-A3C7-8BB8B78CACBF}"/>
              </a:ext>
            </a:extLst>
          </p:cNvPr>
          <p:cNvCxnSpPr>
            <a:cxnSpLocks/>
          </p:cNvCxnSpPr>
          <p:nvPr/>
        </p:nvCxnSpPr>
        <p:spPr>
          <a:xfrm flipV="1">
            <a:off x="7218845" y="3041095"/>
            <a:ext cx="3125489" cy="214930"/>
          </a:xfrm>
          <a:prstGeom prst="straightConnector1">
            <a:avLst/>
          </a:prstGeom>
          <a:ln w="38100">
            <a:solidFill>
              <a:srgbClr val="00339F"/>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EF770424-5FB9-4892-AE6A-CA1C5F81DAC7}"/>
              </a:ext>
            </a:extLst>
          </p:cNvPr>
          <p:cNvCxnSpPr>
            <a:cxnSpLocks/>
            <a:stCxn id="13" idx="2"/>
            <a:endCxn id="14" idx="0"/>
          </p:cNvCxnSpPr>
          <p:nvPr/>
        </p:nvCxnSpPr>
        <p:spPr>
          <a:xfrm>
            <a:off x="10369939" y="2788924"/>
            <a:ext cx="25605" cy="504342"/>
          </a:xfrm>
          <a:prstGeom prst="line">
            <a:avLst/>
          </a:prstGeom>
          <a:ln w="38100">
            <a:solidFill>
              <a:srgbClr val="FF5000"/>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5A03422D-07F0-46A7-8622-49AAB2554E87}"/>
              </a:ext>
            </a:extLst>
          </p:cNvPr>
          <p:cNvCxnSpPr>
            <a:cxnSpLocks/>
            <a:stCxn id="14" idx="2"/>
            <a:endCxn id="15" idx="0"/>
          </p:cNvCxnSpPr>
          <p:nvPr/>
        </p:nvCxnSpPr>
        <p:spPr>
          <a:xfrm flipH="1">
            <a:off x="9233883" y="4086368"/>
            <a:ext cx="1161661" cy="1063132"/>
          </a:xfrm>
          <a:prstGeom prst="line">
            <a:avLst/>
          </a:prstGeom>
          <a:ln w="38100">
            <a:solidFill>
              <a:srgbClr val="FF5000"/>
            </a:solidFill>
            <a:prstDash val="dash"/>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EE1A5EBA-FE56-412B-83DE-0F4FB9F42C41}"/>
              </a:ext>
            </a:extLst>
          </p:cNvPr>
          <p:cNvCxnSpPr>
            <a:cxnSpLocks/>
            <a:stCxn id="18" idx="3"/>
          </p:cNvCxnSpPr>
          <p:nvPr/>
        </p:nvCxnSpPr>
        <p:spPr>
          <a:xfrm>
            <a:off x="7189877" y="4119677"/>
            <a:ext cx="2538293" cy="487997"/>
          </a:xfrm>
          <a:prstGeom prst="straightConnector1">
            <a:avLst/>
          </a:prstGeom>
          <a:ln w="38100">
            <a:solidFill>
              <a:srgbClr val="00339F"/>
            </a:solidFill>
            <a:tailEnd type="triangle"/>
          </a:ln>
        </p:spPr>
        <p:style>
          <a:lnRef idx="1">
            <a:schemeClr val="accent1"/>
          </a:lnRef>
          <a:fillRef idx="0">
            <a:schemeClr val="accent1"/>
          </a:fillRef>
          <a:effectRef idx="0">
            <a:schemeClr val="accent1"/>
          </a:effectRef>
          <a:fontRef idx="minor">
            <a:schemeClr val="tx1"/>
          </a:fontRef>
        </p:style>
      </p:cxnSp>
      <p:pic>
        <p:nvPicPr>
          <p:cNvPr id="49" name="Picture Placeholder 8" descr="Document">
            <a:extLst>
              <a:ext uri="{FF2B5EF4-FFF2-40B4-BE49-F238E27FC236}">
                <a16:creationId xmlns:a16="http://schemas.microsoft.com/office/drawing/2014/main" id="{F064203E-0EF0-41E9-83C7-ED7AEC31BCFA}"/>
              </a:ext>
            </a:extLst>
          </p:cNvPr>
          <p:cNvPicPr>
            <a:picLocks noChangeAspect="1"/>
          </p:cNvPicPr>
          <p:nvPr/>
        </p:nvPicPr>
        <p:blipFill>
          <a:blip r:embed="rId2">
            <a:extLst>
              <a:ext uri="{96DAC541-7B7A-43D3-8B79-37D633B846F1}">
                <asvg:svgBlip xmlns:asvg="http://schemas.microsoft.com/office/drawing/2016/SVG/main" r:embed="rId4"/>
              </a:ext>
            </a:extLst>
          </a:blip>
          <a:stretch>
            <a:fillRect/>
          </a:stretch>
        </p:blipFill>
        <p:spPr>
          <a:xfrm>
            <a:off x="2848074" y="2815783"/>
            <a:ext cx="768206" cy="768206"/>
          </a:xfrm>
          <a:prstGeom prst="rect">
            <a:avLst/>
          </a:prstGeom>
          <a:solidFill>
            <a:schemeClr val="accent1"/>
          </a:solidFill>
        </p:spPr>
      </p:pic>
      <p:pic>
        <p:nvPicPr>
          <p:cNvPr id="50" name="Picture Placeholder 8" descr="Document">
            <a:extLst>
              <a:ext uri="{FF2B5EF4-FFF2-40B4-BE49-F238E27FC236}">
                <a16:creationId xmlns:a16="http://schemas.microsoft.com/office/drawing/2014/main" id="{CFD62983-5F0A-4B14-94B9-5896ACAE4212}"/>
              </a:ext>
            </a:extLst>
          </p:cNvPr>
          <p:cNvPicPr>
            <a:picLocks noChangeAspect="1"/>
          </p:cNvPicPr>
          <p:nvPr/>
        </p:nvPicPr>
        <p:blipFill>
          <a:blip r:embed="rId2">
            <a:extLst>
              <a:ext uri="{96DAC541-7B7A-43D3-8B79-37D633B846F1}">
                <asvg:svgBlip xmlns:asvg="http://schemas.microsoft.com/office/drawing/2016/SVG/main" r:embed="rId4"/>
              </a:ext>
            </a:extLst>
          </a:blip>
          <a:stretch>
            <a:fillRect/>
          </a:stretch>
        </p:blipFill>
        <p:spPr>
          <a:xfrm>
            <a:off x="2848074" y="3679435"/>
            <a:ext cx="768206" cy="768206"/>
          </a:xfrm>
          <a:prstGeom prst="rect">
            <a:avLst/>
          </a:prstGeom>
          <a:solidFill>
            <a:schemeClr val="accent1"/>
          </a:solidFill>
        </p:spPr>
      </p:pic>
      <p:pic>
        <p:nvPicPr>
          <p:cNvPr id="51" name="Picture Placeholder 8" descr="Document">
            <a:extLst>
              <a:ext uri="{FF2B5EF4-FFF2-40B4-BE49-F238E27FC236}">
                <a16:creationId xmlns:a16="http://schemas.microsoft.com/office/drawing/2014/main" id="{2135F5B8-FB0B-4AC6-9FAF-43C806D37586}"/>
              </a:ext>
            </a:extLst>
          </p:cNvPr>
          <p:cNvPicPr>
            <a:picLocks noChangeAspect="1"/>
          </p:cNvPicPr>
          <p:nvPr/>
        </p:nvPicPr>
        <p:blipFill>
          <a:blip r:embed="rId2">
            <a:extLst>
              <a:ext uri="{96DAC541-7B7A-43D3-8B79-37D633B846F1}">
                <asvg:svgBlip xmlns:asvg="http://schemas.microsoft.com/office/drawing/2016/SVG/main" r:embed="rId4"/>
              </a:ext>
            </a:extLst>
          </a:blip>
          <a:stretch>
            <a:fillRect/>
          </a:stretch>
        </p:blipFill>
        <p:spPr>
          <a:xfrm>
            <a:off x="2862558" y="4543086"/>
            <a:ext cx="768206" cy="768206"/>
          </a:xfrm>
          <a:prstGeom prst="rect">
            <a:avLst/>
          </a:prstGeom>
          <a:solidFill>
            <a:schemeClr val="accent1"/>
          </a:solidFill>
        </p:spPr>
      </p:pic>
      <p:cxnSp>
        <p:nvCxnSpPr>
          <p:cNvPr id="52" name="Straight Arrow Connector 51">
            <a:extLst>
              <a:ext uri="{FF2B5EF4-FFF2-40B4-BE49-F238E27FC236}">
                <a16:creationId xmlns:a16="http://schemas.microsoft.com/office/drawing/2014/main" id="{EE57F5D2-E62B-48E8-B897-25D59A7BB980}"/>
              </a:ext>
            </a:extLst>
          </p:cNvPr>
          <p:cNvCxnSpPr>
            <a:cxnSpLocks/>
            <a:stCxn id="49" idx="1"/>
            <a:endCxn id="11" idx="3"/>
          </p:cNvCxnSpPr>
          <p:nvPr/>
        </p:nvCxnSpPr>
        <p:spPr>
          <a:xfrm flipH="1" flipV="1">
            <a:off x="2117803" y="2582394"/>
            <a:ext cx="730271" cy="617492"/>
          </a:xfrm>
          <a:prstGeom prst="straightConnector1">
            <a:avLst/>
          </a:prstGeom>
          <a:ln w="38100">
            <a:solidFill>
              <a:srgbClr val="00339F"/>
            </a:solidFill>
            <a:tailEnd type="triangle"/>
          </a:ln>
        </p:spPr>
        <p:style>
          <a:lnRef idx="1">
            <a:schemeClr val="accent1"/>
          </a:lnRef>
          <a:fillRef idx="0">
            <a:schemeClr val="accent1"/>
          </a:fillRef>
          <a:effectRef idx="0">
            <a:schemeClr val="accent1"/>
          </a:effectRef>
          <a:fontRef idx="minor">
            <a:schemeClr val="tx1"/>
          </a:fontRef>
        </p:style>
      </p:cxnSp>
      <p:cxnSp>
        <p:nvCxnSpPr>
          <p:cNvPr id="57" name="Straight Arrow Connector 56">
            <a:extLst>
              <a:ext uri="{FF2B5EF4-FFF2-40B4-BE49-F238E27FC236}">
                <a16:creationId xmlns:a16="http://schemas.microsoft.com/office/drawing/2014/main" id="{4D09F31E-2065-45B6-BA89-8768D3B4234D}"/>
              </a:ext>
            </a:extLst>
          </p:cNvPr>
          <p:cNvCxnSpPr>
            <a:cxnSpLocks/>
            <a:stCxn id="50" idx="1"/>
          </p:cNvCxnSpPr>
          <p:nvPr/>
        </p:nvCxnSpPr>
        <p:spPr>
          <a:xfrm flipH="1" flipV="1">
            <a:off x="2029750" y="4051090"/>
            <a:ext cx="818324" cy="12448"/>
          </a:xfrm>
          <a:prstGeom prst="straightConnector1">
            <a:avLst/>
          </a:prstGeom>
          <a:ln w="38100">
            <a:solidFill>
              <a:srgbClr val="00339F"/>
            </a:solidFill>
            <a:tailEnd type="triangle"/>
          </a:ln>
        </p:spPr>
        <p:style>
          <a:lnRef idx="1">
            <a:schemeClr val="accent1"/>
          </a:lnRef>
          <a:fillRef idx="0">
            <a:schemeClr val="accent1"/>
          </a:fillRef>
          <a:effectRef idx="0">
            <a:schemeClr val="accent1"/>
          </a:effectRef>
          <a:fontRef idx="minor">
            <a:schemeClr val="tx1"/>
          </a:fontRef>
        </p:style>
      </p:cxnSp>
      <p:cxnSp>
        <p:nvCxnSpPr>
          <p:cNvPr id="60" name="Straight Arrow Connector 59">
            <a:extLst>
              <a:ext uri="{FF2B5EF4-FFF2-40B4-BE49-F238E27FC236}">
                <a16:creationId xmlns:a16="http://schemas.microsoft.com/office/drawing/2014/main" id="{523DE6A2-7617-4BF6-BACC-BE023828633A}"/>
              </a:ext>
            </a:extLst>
          </p:cNvPr>
          <p:cNvCxnSpPr>
            <a:cxnSpLocks/>
            <a:stCxn id="51" idx="1"/>
            <a:endCxn id="12" idx="3"/>
          </p:cNvCxnSpPr>
          <p:nvPr/>
        </p:nvCxnSpPr>
        <p:spPr>
          <a:xfrm flipH="1">
            <a:off x="2445873" y="4927189"/>
            <a:ext cx="416685" cy="280414"/>
          </a:xfrm>
          <a:prstGeom prst="straightConnector1">
            <a:avLst/>
          </a:prstGeom>
          <a:ln w="38100">
            <a:solidFill>
              <a:srgbClr val="00339F"/>
            </a:solidFill>
            <a:tailEnd type="triangle"/>
          </a:ln>
        </p:spPr>
        <p:style>
          <a:lnRef idx="1">
            <a:schemeClr val="accent1"/>
          </a:lnRef>
          <a:fillRef idx="0">
            <a:schemeClr val="accent1"/>
          </a:fillRef>
          <a:effectRef idx="0">
            <a:schemeClr val="accent1"/>
          </a:effectRef>
          <a:fontRef idx="minor">
            <a:schemeClr val="tx1"/>
          </a:fontRef>
        </p:style>
      </p:cxnSp>
      <p:cxnSp>
        <p:nvCxnSpPr>
          <p:cNvPr id="63" name="Straight Arrow Connector 62">
            <a:extLst>
              <a:ext uri="{FF2B5EF4-FFF2-40B4-BE49-F238E27FC236}">
                <a16:creationId xmlns:a16="http://schemas.microsoft.com/office/drawing/2014/main" id="{C43276F0-D9AA-4306-AC4F-18ADDD26EFF1}"/>
              </a:ext>
            </a:extLst>
          </p:cNvPr>
          <p:cNvCxnSpPr>
            <a:cxnSpLocks/>
            <a:stCxn id="18" idx="3"/>
            <a:endCxn id="15" idx="0"/>
          </p:cNvCxnSpPr>
          <p:nvPr/>
        </p:nvCxnSpPr>
        <p:spPr>
          <a:xfrm>
            <a:off x="7189877" y="4119677"/>
            <a:ext cx="2044006" cy="1029823"/>
          </a:xfrm>
          <a:prstGeom prst="straightConnector1">
            <a:avLst/>
          </a:prstGeom>
          <a:ln w="38100">
            <a:solidFill>
              <a:srgbClr val="00339F"/>
            </a:solidFill>
            <a:tailEnd type="triangle"/>
          </a:ln>
        </p:spPr>
        <p:style>
          <a:lnRef idx="1">
            <a:schemeClr val="accent1"/>
          </a:lnRef>
          <a:fillRef idx="0">
            <a:schemeClr val="accent1"/>
          </a:fillRef>
          <a:effectRef idx="0">
            <a:schemeClr val="accent1"/>
          </a:effectRef>
          <a:fontRef idx="minor">
            <a:schemeClr val="tx1"/>
          </a:fontRef>
        </p:style>
      </p:cxnSp>
      <p:cxnSp>
        <p:nvCxnSpPr>
          <p:cNvPr id="69" name="Straight Arrow Connector 68">
            <a:extLst>
              <a:ext uri="{FF2B5EF4-FFF2-40B4-BE49-F238E27FC236}">
                <a16:creationId xmlns:a16="http://schemas.microsoft.com/office/drawing/2014/main" id="{A2447515-A245-4F43-99C5-AEBBC2122A9F}"/>
              </a:ext>
            </a:extLst>
          </p:cNvPr>
          <p:cNvCxnSpPr>
            <a:cxnSpLocks/>
            <a:stCxn id="19" idx="3"/>
            <a:endCxn id="15" idx="1"/>
          </p:cNvCxnSpPr>
          <p:nvPr/>
        </p:nvCxnSpPr>
        <p:spPr>
          <a:xfrm>
            <a:off x="7204361" y="4983328"/>
            <a:ext cx="867860" cy="562723"/>
          </a:xfrm>
          <a:prstGeom prst="straightConnector1">
            <a:avLst/>
          </a:prstGeom>
          <a:ln w="38100">
            <a:solidFill>
              <a:srgbClr val="00339F"/>
            </a:solidFill>
            <a:tailEnd type="triangle"/>
          </a:ln>
        </p:spPr>
        <p:style>
          <a:lnRef idx="1">
            <a:schemeClr val="accent1"/>
          </a:lnRef>
          <a:fillRef idx="0">
            <a:schemeClr val="accent1"/>
          </a:fillRef>
          <a:effectRef idx="0">
            <a:schemeClr val="accent1"/>
          </a:effectRef>
          <a:fontRef idx="minor">
            <a:schemeClr val="tx1"/>
          </a:fontRef>
        </p:style>
      </p:cxnSp>
      <p:cxnSp>
        <p:nvCxnSpPr>
          <p:cNvPr id="72" name="Straight Arrow Connector 71">
            <a:extLst>
              <a:ext uri="{FF2B5EF4-FFF2-40B4-BE49-F238E27FC236}">
                <a16:creationId xmlns:a16="http://schemas.microsoft.com/office/drawing/2014/main" id="{1E4A6DFE-49F9-45C2-A2BA-A8755777C05D}"/>
              </a:ext>
            </a:extLst>
          </p:cNvPr>
          <p:cNvCxnSpPr>
            <a:cxnSpLocks/>
            <a:stCxn id="18" idx="3"/>
            <a:endCxn id="14" idx="1"/>
          </p:cNvCxnSpPr>
          <p:nvPr/>
        </p:nvCxnSpPr>
        <p:spPr>
          <a:xfrm flipV="1">
            <a:off x="7189877" y="3689817"/>
            <a:ext cx="2044005" cy="429860"/>
          </a:xfrm>
          <a:prstGeom prst="straightConnector1">
            <a:avLst/>
          </a:prstGeom>
          <a:ln w="38100">
            <a:solidFill>
              <a:srgbClr val="00339F"/>
            </a:solidFill>
            <a:tailEnd type="triangle"/>
          </a:ln>
        </p:spPr>
        <p:style>
          <a:lnRef idx="1">
            <a:schemeClr val="accent1"/>
          </a:lnRef>
          <a:fillRef idx="0">
            <a:schemeClr val="accent1"/>
          </a:fillRef>
          <a:effectRef idx="0">
            <a:schemeClr val="accent1"/>
          </a:effectRef>
          <a:fontRef idx="minor">
            <a:schemeClr val="tx1"/>
          </a:fontRef>
        </p:style>
      </p:cxnSp>
      <p:sp>
        <p:nvSpPr>
          <p:cNvPr id="80" name="Rectangle 79">
            <a:extLst>
              <a:ext uri="{FF2B5EF4-FFF2-40B4-BE49-F238E27FC236}">
                <a16:creationId xmlns:a16="http://schemas.microsoft.com/office/drawing/2014/main" id="{2E19F41E-BA3D-44FC-AD4F-266D4C8569C8}"/>
              </a:ext>
            </a:extLst>
          </p:cNvPr>
          <p:cNvSpPr/>
          <p:nvPr/>
        </p:nvSpPr>
        <p:spPr>
          <a:xfrm>
            <a:off x="2862557" y="6193074"/>
            <a:ext cx="4327319" cy="557236"/>
          </a:xfrm>
          <a:prstGeom prst="rect">
            <a:avLst/>
          </a:prstGeom>
          <a:noFill/>
          <a:ln w="44450">
            <a:solidFill>
              <a:srgbClr val="FF5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FF5000"/>
                </a:solidFill>
                <a:effectLst/>
                <a:uLnTx/>
                <a:uFillTx/>
                <a:latin typeface="Verdana" charset="0"/>
                <a:ea typeface="Verdana" charset="0"/>
                <a:cs typeface="Verdana" charset="0"/>
              </a:rPr>
              <a:t>TAXONOMY NON EXHAUSTIVE</a:t>
            </a:r>
            <a:endParaRPr kumimoji="0" lang="en-BE" sz="1400" b="1" i="0" u="none" strike="noStrike" kern="1200" cap="none" spc="0" normalizeH="0" baseline="0" noProof="0" dirty="0" err="1">
              <a:ln>
                <a:noFill/>
              </a:ln>
              <a:solidFill>
                <a:srgbClr val="FF5000"/>
              </a:solidFill>
              <a:effectLst/>
              <a:uLnTx/>
              <a:uFillTx/>
              <a:latin typeface="Verdana" charset="0"/>
              <a:ea typeface="Verdana" charset="0"/>
              <a:cs typeface="Verdana" charset="0"/>
            </a:endParaRPr>
          </a:p>
        </p:txBody>
      </p:sp>
    </p:spTree>
    <p:extLst>
      <p:ext uri="{BB962C8B-B14F-4D97-AF65-F5344CB8AC3E}">
        <p14:creationId xmlns:p14="http://schemas.microsoft.com/office/powerpoint/2010/main" val="36120130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25C7168-7B85-4772-A61C-E31B3DC2B605}"/>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AB09C5-3251-4B47-B002-D03712DC64C3}" type="slidenum">
              <a:rPr kumimoji="0" lang="nl-NL" sz="1000" b="0" i="0" u="none" strike="noStrike" kern="1200" cap="none" spc="0" normalizeH="0" baseline="0" noProof="0" smtClean="0">
                <a:ln>
                  <a:noFill/>
                </a:ln>
                <a:solidFill>
                  <a:srgbClr val="00339F"/>
                </a:solidFill>
                <a:effectLst/>
                <a:uLnTx/>
                <a:uFillTx/>
                <a:latin typeface="Verdana" charset="0"/>
                <a:ea typeface="Verdana" charset="0"/>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nl-NL" sz="1000" b="0" i="0" u="none" strike="noStrike" kern="1200" cap="none" spc="0" normalizeH="0" baseline="0" noProof="0" dirty="0">
              <a:ln>
                <a:noFill/>
              </a:ln>
              <a:solidFill>
                <a:srgbClr val="00339F"/>
              </a:solidFill>
              <a:effectLst/>
              <a:uLnTx/>
              <a:uFillTx/>
              <a:latin typeface="Verdana" charset="0"/>
              <a:ea typeface="Verdana" charset="0"/>
            </a:endParaRPr>
          </a:p>
        </p:txBody>
      </p:sp>
      <p:sp>
        <p:nvSpPr>
          <p:cNvPr id="4" name="Text Placeholder 3">
            <a:extLst>
              <a:ext uri="{FF2B5EF4-FFF2-40B4-BE49-F238E27FC236}">
                <a16:creationId xmlns:a16="http://schemas.microsoft.com/office/drawing/2014/main" id="{9C40CE48-485C-49D4-BE44-5394D6A260DD}"/>
              </a:ext>
            </a:extLst>
          </p:cNvPr>
          <p:cNvSpPr>
            <a:spLocks noGrp="1"/>
          </p:cNvSpPr>
          <p:nvPr>
            <p:ph type="body" sz="quarter" idx="13"/>
          </p:nvPr>
        </p:nvSpPr>
        <p:spPr/>
        <p:txBody>
          <a:bodyPr/>
          <a:lstStyle/>
          <a:p>
            <a:endParaRPr lang="en-BE" dirty="0"/>
          </a:p>
        </p:txBody>
      </p:sp>
      <p:sp>
        <p:nvSpPr>
          <p:cNvPr id="6" name="Title 5">
            <a:extLst>
              <a:ext uri="{FF2B5EF4-FFF2-40B4-BE49-F238E27FC236}">
                <a16:creationId xmlns:a16="http://schemas.microsoft.com/office/drawing/2014/main" id="{0E7EC006-6C08-4E95-A034-EC7D41940275}"/>
              </a:ext>
            </a:extLst>
          </p:cNvPr>
          <p:cNvSpPr>
            <a:spLocks noGrp="1"/>
          </p:cNvSpPr>
          <p:nvPr>
            <p:ph type="title"/>
          </p:nvPr>
        </p:nvSpPr>
        <p:spPr>
          <a:xfrm>
            <a:off x="731838" y="711463"/>
            <a:ext cx="6472523" cy="341050"/>
          </a:xfrm>
        </p:spPr>
        <p:txBody>
          <a:bodyPr/>
          <a:lstStyle/>
          <a:p>
            <a:r>
              <a:rPr lang="en-GB" dirty="0"/>
              <a:t>POLICY DOCUMENTS FROM GOV.FLANDERS</a:t>
            </a:r>
            <a:endParaRPr lang="en-BE" dirty="0"/>
          </a:p>
        </p:txBody>
      </p:sp>
      <p:sp>
        <p:nvSpPr>
          <p:cNvPr id="7" name="Subtitle 6">
            <a:extLst>
              <a:ext uri="{FF2B5EF4-FFF2-40B4-BE49-F238E27FC236}">
                <a16:creationId xmlns:a16="http://schemas.microsoft.com/office/drawing/2014/main" id="{5099BD2D-85D4-431A-8F24-A3DDCAB5C09D}"/>
              </a:ext>
            </a:extLst>
          </p:cNvPr>
          <p:cNvSpPr>
            <a:spLocks noGrp="1"/>
          </p:cNvSpPr>
          <p:nvPr>
            <p:ph type="subTitle" idx="1"/>
          </p:nvPr>
        </p:nvSpPr>
        <p:spPr>
          <a:xfrm>
            <a:off x="731838" y="1104151"/>
            <a:ext cx="4554004" cy="335852"/>
          </a:xfrm>
        </p:spPr>
        <p:txBody>
          <a:bodyPr/>
          <a:lstStyle/>
          <a:p>
            <a:r>
              <a:rPr lang="en-GB" dirty="0"/>
              <a:t>TRACKING OF CITATIONS/MENTIONS</a:t>
            </a:r>
            <a:endParaRPr lang="en-BE" dirty="0"/>
          </a:p>
        </p:txBody>
      </p:sp>
      <p:sp>
        <p:nvSpPr>
          <p:cNvPr id="8" name="Rectangle 7">
            <a:extLst>
              <a:ext uri="{FF2B5EF4-FFF2-40B4-BE49-F238E27FC236}">
                <a16:creationId xmlns:a16="http://schemas.microsoft.com/office/drawing/2014/main" id="{984CFF2A-6616-460B-B8D9-13B8AE833619}"/>
              </a:ext>
            </a:extLst>
          </p:cNvPr>
          <p:cNvSpPr/>
          <p:nvPr/>
        </p:nvSpPr>
        <p:spPr>
          <a:xfrm>
            <a:off x="2846946" y="1961309"/>
            <a:ext cx="4357415" cy="3422503"/>
          </a:xfrm>
          <a:prstGeom prst="rect">
            <a:avLst/>
          </a:prstGeom>
          <a:solidFill>
            <a:srgbClr val="00339F"/>
          </a:solidFill>
          <a:ln w="444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FFFFFF"/>
                </a:solidFill>
                <a:effectLst/>
                <a:uLnTx/>
                <a:uFillTx/>
                <a:latin typeface="Verdana" charset="0"/>
                <a:ea typeface="Verdana" charset="0"/>
                <a:cs typeface="Verdana" charset="0"/>
              </a:rPr>
              <a:t>GOV.FLANDERS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FFFFFF"/>
                </a:solidFill>
                <a:effectLst/>
                <a:uLnTx/>
                <a:uFillTx/>
                <a:latin typeface="Verdana" charset="0"/>
                <a:ea typeface="Verdana" charset="0"/>
                <a:cs typeface="Verdana" charset="0"/>
              </a:rPr>
              <a:t>POLICY DOCUMENTS</a:t>
            </a:r>
            <a:endParaRPr kumimoji="0" lang="en-BE" sz="1600" b="1" i="0" u="none" strike="noStrike" kern="1200" cap="none" spc="0" normalizeH="0" baseline="0" noProof="0" dirty="0" err="1">
              <a:ln>
                <a:noFill/>
              </a:ln>
              <a:solidFill>
                <a:srgbClr val="FFFFFF"/>
              </a:solidFill>
              <a:effectLst/>
              <a:uLnTx/>
              <a:uFillTx/>
              <a:latin typeface="Verdana" charset="0"/>
              <a:ea typeface="Verdana" charset="0"/>
              <a:cs typeface="Verdana" charset="0"/>
            </a:endParaRPr>
          </a:p>
        </p:txBody>
      </p:sp>
      <p:sp>
        <p:nvSpPr>
          <p:cNvPr id="9" name="Rectangle 8">
            <a:extLst>
              <a:ext uri="{FF2B5EF4-FFF2-40B4-BE49-F238E27FC236}">
                <a16:creationId xmlns:a16="http://schemas.microsoft.com/office/drawing/2014/main" id="{05243631-FA60-48D3-8DDF-7729ACC40739}"/>
              </a:ext>
            </a:extLst>
          </p:cNvPr>
          <p:cNvSpPr/>
          <p:nvPr/>
        </p:nvSpPr>
        <p:spPr>
          <a:xfrm>
            <a:off x="7404847" y="698378"/>
            <a:ext cx="2323323" cy="793102"/>
          </a:xfrm>
          <a:prstGeom prst="rect">
            <a:avLst/>
          </a:prstGeom>
          <a:solidFill>
            <a:srgbClr val="FF5000"/>
          </a:solidFill>
          <a:ln w="444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FFFFFF"/>
                </a:solidFill>
                <a:effectLst/>
                <a:uLnTx/>
                <a:uFillTx/>
                <a:latin typeface="Verdana" charset="0"/>
                <a:ea typeface="Verdana" charset="0"/>
                <a:cs typeface="Verdana" charset="0"/>
              </a:rPr>
              <a:t>FLEMISH UNIV. x</a:t>
            </a:r>
            <a:endParaRPr kumimoji="0" lang="en-BE" sz="1400" b="1" i="0" u="none" strike="noStrike" kern="1200" cap="none" spc="0" normalizeH="0" baseline="0" noProof="0" dirty="0" err="1">
              <a:ln>
                <a:noFill/>
              </a:ln>
              <a:solidFill>
                <a:srgbClr val="FFFFFF"/>
              </a:solidFill>
              <a:effectLst/>
              <a:uLnTx/>
              <a:uFillTx/>
              <a:latin typeface="Verdana" charset="0"/>
              <a:ea typeface="Verdana" charset="0"/>
              <a:cs typeface="Verdana" charset="0"/>
            </a:endParaRPr>
          </a:p>
        </p:txBody>
      </p:sp>
      <p:sp>
        <p:nvSpPr>
          <p:cNvPr id="10" name="Rectangle 9">
            <a:extLst>
              <a:ext uri="{FF2B5EF4-FFF2-40B4-BE49-F238E27FC236}">
                <a16:creationId xmlns:a16="http://schemas.microsoft.com/office/drawing/2014/main" id="{95D8AC0C-034B-43D2-93E6-4689C1194419}"/>
              </a:ext>
            </a:extLst>
          </p:cNvPr>
          <p:cNvSpPr/>
          <p:nvPr/>
        </p:nvSpPr>
        <p:spPr>
          <a:xfrm>
            <a:off x="154994" y="3654539"/>
            <a:ext cx="1874755" cy="793102"/>
          </a:xfrm>
          <a:prstGeom prst="rect">
            <a:avLst/>
          </a:prstGeom>
          <a:solidFill>
            <a:schemeClr val="bg1">
              <a:lumMod val="85000"/>
            </a:schemeClr>
          </a:solidFill>
          <a:ln w="444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FFFFFF"/>
                </a:solidFill>
                <a:effectLst/>
                <a:uLnTx/>
                <a:uFillTx/>
                <a:latin typeface="Verdana" charset="0"/>
                <a:ea typeface="Verdana" charset="0"/>
                <a:cs typeface="Verdana" charset="0"/>
              </a:rPr>
              <a:t>REFERENCES UNAVAILABLE</a:t>
            </a:r>
            <a:endParaRPr kumimoji="0" lang="en-BE" sz="1400" b="1" i="0" u="none" strike="noStrike" kern="1200" cap="none" spc="0" normalizeH="0" baseline="0" noProof="0" dirty="0" err="1">
              <a:ln>
                <a:noFill/>
              </a:ln>
              <a:solidFill>
                <a:srgbClr val="FFFFFF"/>
              </a:solidFill>
              <a:effectLst/>
              <a:uLnTx/>
              <a:uFillTx/>
              <a:latin typeface="Verdana" charset="0"/>
              <a:ea typeface="Verdana" charset="0"/>
              <a:cs typeface="Verdana" charset="0"/>
            </a:endParaRPr>
          </a:p>
        </p:txBody>
      </p:sp>
      <p:sp>
        <p:nvSpPr>
          <p:cNvPr id="11" name="Rectangle 10">
            <a:extLst>
              <a:ext uri="{FF2B5EF4-FFF2-40B4-BE49-F238E27FC236}">
                <a16:creationId xmlns:a16="http://schemas.microsoft.com/office/drawing/2014/main" id="{E79EDFCD-B777-4DD3-9AA0-604BA208C20B}"/>
              </a:ext>
            </a:extLst>
          </p:cNvPr>
          <p:cNvSpPr/>
          <p:nvPr/>
        </p:nvSpPr>
        <p:spPr>
          <a:xfrm>
            <a:off x="243048" y="2140579"/>
            <a:ext cx="1874755" cy="883630"/>
          </a:xfrm>
          <a:prstGeom prst="rect">
            <a:avLst/>
          </a:prstGeom>
          <a:solidFill>
            <a:schemeClr val="bg1">
              <a:lumMod val="85000"/>
            </a:schemeClr>
          </a:solidFill>
          <a:ln w="444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FFFFFF"/>
                </a:solidFill>
                <a:effectLst/>
                <a:uLnTx/>
                <a:uFillTx/>
                <a:latin typeface="Verdana" charset="0"/>
                <a:ea typeface="Verdana" charset="0"/>
                <a:cs typeface="Verdana" charset="0"/>
              </a:rPr>
              <a:t>OTHER POLICY SOURCES</a:t>
            </a:r>
            <a:endParaRPr kumimoji="0" lang="en-BE" sz="1400" b="1" i="0" u="none" strike="noStrike" kern="1200" cap="none" spc="0" normalizeH="0" baseline="0" noProof="0" dirty="0" err="1">
              <a:ln>
                <a:noFill/>
              </a:ln>
              <a:solidFill>
                <a:srgbClr val="FFFFFF"/>
              </a:solidFill>
              <a:effectLst/>
              <a:uLnTx/>
              <a:uFillTx/>
              <a:latin typeface="Verdana" charset="0"/>
              <a:ea typeface="Verdana" charset="0"/>
              <a:cs typeface="Verdana" charset="0"/>
            </a:endParaRPr>
          </a:p>
        </p:txBody>
      </p:sp>
      <p:sp>
        <p:nvSpPr>
          <p:cNvPr id="12" name="Rectangle 11">
            <a:extLst>
              <a:ext uri="{FF2B5EF4-FFF2-40B4-BE49-F238E27FC236}">
                <a16:creationId xmlns:a16="http://schemas.microsoft.com/office/drawing/2014/main" id="{32ABBB1A-90FD-4696-B449-AF60C10B4159}"/>
              </a:ext>
            </a:extLst>
          </p:cNvPr>
          <p:cNvSpPr/>
          <p:nvPr/>
        </p:nvSpPr>
        <p:spPr>
          <a:xfrm>
            <a:off x="571118" y="4811052"/>
            <a:ext cx="1874755" cy="793102"/>
          </a:xfrm>
          <a:prstGeom prst="rect">
            <a:avLst/>
          </a:prstGeom>
          <a:solidFill>
            <a:schemeClr val="bg1">
              <a:lumMod val="85000"/>
            </a:schemeClr>
          </a:solidFill>
          <a:ln w="444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FFFFFF"/>
                </a:solidFill>
                <a:effectLst/>
                <a:uLnTx/>
                <a:uFillTx/>
                <a:latin typeface="Verdana" charset="0"/>
                <a:ea typeface="Verdana" charset="0"/>
                <a:cs typeface="Verdana" charset="0"/>
              </a:rPr>
              <a:t>FULL TEXT UNAVAILABE</a:t>
            </a:r>
            <a:endParaRPr kumimoji="0" lang="en-BE" sz="1400" b="1" i="0" u="none" strike="noStrike" kern="1200" cap="none" spc="0" normalizeH="0" baseline="0" noProof="0" dirty="0" err="1">
              <a:ln>
                <a:noFill/>
              </a:ln>
              <a:solidFill>
                <a:srgbClr val="FFFFFF"/>
              </a:solidFill>
              <a:effectLst/>
              <a:uLnTx/>
              <a:uFillTx/>
              <a:latin typeface="Verdana" charset="0"/>
              <a:ea typeface="Verdana" charset="0"/>
              <a:cs typeface="Verdana" charset="0"/>
            </a:endParaRPr>
          </a:p>
        </p:txBody>
      </p:sp>
      <p:sp>
        <p:nvSpPr>
          <p:cNvPr id="13" name="Rectangle 12">
            <a:extLst>
              <a:ext uri="{FF2B5EF4-FFF2-40B4-BE49-F238E27FC236}">
                <a16:creationId xmlns:a16="http://schemas.microsoft.com/office/drawing/2014/main" id="{574B0B66-F63B-4CF4-B21A-B833883A2301}"/>
              </a:ext>
            </a:extLst>
          </p:cNvPr>
          <p:cNvSpPr/>
          <p:nvPr/>
        </p:nvSpPr>
        <p:spPr>
          <a:xfrm>
            <a:off x="9208277" y="1995822"/>
            <a:ext cx="2323323" cy="793102"/>
          </a:xfrm>
          <a:prstGeom prst="rect">
            <a:avLst/>
          </a:prstGeom>
          <a:solidFill>
            <a:srgbClr val="FF5000"/>
          </a:solidFill>
          <a:ln w="444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FFFFFF"/>
                </a:solidFill>
                <a:effectLst/>
                <a:uLnTx/>
                <a:uFillTx/>
                <a:latin typeface="Verdana" charset="0"/>
                <a:ea typeface="Verdana" charset="0"/>
                <a:cs typeface="Verdana" charset="0"/>
              </a:rPr>
              <a:t>FLEMISH UNIV. y</a:t>
            </a:r>
            <a:endParaRPr kumimoji="0" lang="en-BE" sz="1400" b="1" i="0" u="none" strike="noStrike" kern="1200" cap="none" spc="0" normalizeH="0" baseline="0" noProof="0" dirty="0" err="1">
              <a:ln>
                <a:noFill/>
              </a:ln>
              <a:solidFill>
                <a:srgbClr val="FFFFFF"/>
              </a:solidFill>
              <a:effectLst/>
              <a:uLnTx/>
              <a:uFillTx/>
              <a:latin typeface="Verdana" charset="0"/>
              <a:ea typeface="Verdana" charset="0"/>
              <a:cs typeface="Verdana" charset="0"/>
            </a:endParaRPr>
          </a:p>
        </p:txBody>
      </p:sp>
      <p:sp>
        <p:nvSpPr>
          <p:cNvPr id="14" name="Rectangle 13">
            <a:extLst>
              <a:ext uri="{FF2B5EF4-FFF2-40B4-BE49-F238E27FC236}">
                <a16:creationId xmlns:a16="http://schemas.microsoft.com/office/drawing/2014/main" id="{FC728ECF-50DB-491B-A943-A9B82602A108}"/>
              </a:ext>
            </a:extLst>
          </p:cNvPr>
          <p:cNvSpPr/>
          <p:nvPr/>
        </p:nvSpPr>
        <p:spPr>
          <a:xfrm>
            <a:off x="9233882" y="3293266"/>
            <a:ext cx="2323323" cy="793102"/>
          </a:xfrm>
          <a:prstGeom prst="rect">
            <a:avLst/>
          </a:prstGeom>
          <a:solidFill>
            <a:schemeClr val="bg1">
              <a:lumMod val="85000"/>
            </a:schemeClr>
          </a:solidFill>
          <a:ln w="444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FFFFFF"/>
                </a:solidFill>
                <a:effectLst/>
                <a:uLnTx/>
                <a:uFillTx/>
                <a:latin typeface="Verdana" charset="0"/>
                <a:ea typeface="Verdana" charset="0"/>
                <a:cs typeface="Verdana" charset="0"/>
              </a:rPr>
              <a:t>OTHER BELGIAN UNIV/INSTITUTE</a:t>
            </a:r>
            <a:endParaRPr kumimoji="0" lang="en-BE" sz="1400" b="1" i="0" u="none" strike="noStrike" kern="1200" cap="none" spc="0" normalizeH="0" baseline="0" noProof="0" dirty="0" err="1">
              <a:ln>
                <a:noFill/>
              </a:ln>
              <a:solidFill>
                <a:srgbClr val="FFFFFF"/>
              </a:solidFill>
              <a:effectLst/>
              <a:uLnTx/>
              <a:uFillTx/>
              <a:latin typeface="Verdana" charset="0"/>
              <a:ea typeface="Verdana" charset="0"/>
              <a:cs typeface="Verdana" charset="0"/>
            </a:endParaRPr>
          </a:p>
        </p:txBody>
      </p:sp>
      <p:sp>
        <p:nvSpPr>
          <p:cNvPr id="15" name="Rectangle 14">
            <a:extLst>
              <a:ext uri="{FF2B5EF4-FFF2-40B4-BE49-F238E27FC236}">
                <a16:creationId xmlns:a16="http://schemas.microsoft.com/office/drawing/2014/main" id="{B01A6259-D20C-4950-8907-0AE8A6580928}"/>
              </a:ext>
            </a:extLst>
          </p:cNvPr>
          <p:cNvSpPr/>
          <p:nvPr/>
        </p:nvSpPr>
        <p:spPr>
          <a:xfrm>
            <a:off x="8072221" y="5149500"/>
            <a:ext cx="2323323" cy="793102"/>
          </a:xfrm>
          <a:prstGeom prst="rect">
            <a:avLst/>
          </a:prstGeom>
          <a:solidFill>
            <a:schemeClr val="bg1">
              <a:lumMod val="85000"/>
            </a:schemeClr>
          </a:solidFill>
          <a:ln w="444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FFFFFF"/>
                </a:solidFill>
                <a:effectLst/>
                <a:uLnTx/>
                <a:uFillTx/>
                <a:latin typeface="Verdana" charset="0"/>
                <a:ea typeface="Verdana" charset="0"/>
                <a:cs typeface="Verdana" charset="0"/>
              </a:rPr>
              <a:t>OTHER NON-BELGIAN UNIV./INST.</a:t>
            </a:r>
            <a:endParaRPr kumimoji="0" lang="en-BE" sz="1400" b="1" i="0" u="none" strike="noStrike" kern="1200" cap="none" spc="0" normalizeH="0" baseline="0" noProof="0" dirty="0" err="1">
              <a:ln>
                <a:noFill/>
              </a:ln>
              <a:solidFill>
                <a:srgbClr val="FFFFFF"/>
              </a:solidFill>
              <a:effectLst/>
              <a:uLnTx/>
              <a:uFillTx/>
              <a:latin typeface="Verdana" charset="0"/>
              <a:ea typeface="Verdana" charset="0"/>
              <a:cs typeface="Verdana" charset="0"/>
            </a:endParaRPr>
          </a:p>
        </p:txBody>
      </p:sp>
      <p:pic>
        <p:nvPicPr>
          <p:cNvPr id="16" name="Picture Placeholder 8" descr="Document">
            <a:extLst>
              <a:ext uri="{FF2B5EF4-FFF2-40B4-BE49-F238E27FC236}">
                <a16:creationId xmlns:a16="http://schemas.microsoft.com/office/drawing/2014/main" id="{E84B0669-A745-4751-A308-49C353EED3D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436155" y="2008270"/>
            <a:ext cx="768206" cy="768206"/>
          </a:xfrm>
          <a:prstGeom prst="rect">
            <a:avLst/>
          </a:prstGeom>
          <a:solidFill>
            <a:schemeClr val="accent1"/>
          </a:solidFill>
        </p:spPr>
      </p:pic>
      <p:pic>
        <p:nvPicPr>
          <p:cNvPr id="17" name="Picture Placeholder 8" descr="Document">
            <a:extLst>
              <a:ext uri="{FF2B5EF4-FFF2-40B4-BE49-F238E27FC236}">
                <a16:creationId xmlns:a16="http://schemas.microsoft.com/office/drawing/2014/main" id="{713201D8-505F-4439-AB18-0E36C3F17C12}"/>
              </a:ext>
            </a:extLst>
          </p:cNvPr>
          <p:cNvPicPr>
            <a:picLocks noChangeAspect="1"/>
          </p:cNvPicPr>
          <p:nvPr/>
        </p:nvPicPr>
        <p:blipFill>
          <a:blip r:embed="rId2">
            <a:extLst>
              <a:ext uri="{96DAC541-7B7A-43D3-8B79-37D633B846F1}">
                <asvg:svgBlip xmlns:asvg="http://schemas.microsoft.com/office/drawing/2016/SVG/main" r:embed="rId4"/>
              </a:ext>
            </a:extLst>
          </a:blip>
          <a:stretch>
            <a:fillRect/>
          </a:stretch>
        </p:blipFill>
        <p:spPr>
          <a:xfrm>
            <a:off x="6421671" y="2871922"/>
            <a:ext cx="768206" cy="768206"/>
          </a:xfrm>
          <a:prstGeom prst="rect">
            <a:avLst/>
          </a:prstGeom>
          <a:solidFill>
            <a:schemeClr val="accent1"/>
          </a:solidFill>
        </p:spPr>
      </p:pic>
      <p:pic>
        <p:nvPicPr>
          <p:cNvPr id="18" name="Picture Placeholder 8" descr="Document">
            <a:extLst>
              <a:ext uri="{FF2B5EF4-FFF2-40B4-BE49-F238E27FC236}">
                <a16:creationId xmlns:a16="http://schemas.microsoft.com/office/drawing/2014/main" id="{2BB975D8-FB64-4218-B117-BEEFC2602431}"/>
              </a:ext>
            </a:extLst>
          </p:cNvPr>
          <p:cNvPicPr>
            <a:picLocks noChangeAspect="1"/>
          </p:cNvPicPr>
          <p:nvPr/>
        </p:nvPicPr>
        <p:blipFill>
          <a:blip r:embed="rId2">
            <a:extLst>
              <a:ext uri="{96DAC541-7B7A-43D3-8B79-37D633B846F1}">
                <asvg:svgBlip xmlns:asvg="http://schemas.microsoft.com/office/drawing/2016/SVG/main" r:embed="rId4"/>
              </a:ext>
            </a:extLst>
          </a:blip>
          <a:stretch>
            <a:fillRect/>
          </a:stretch>
        </p:blipFill>
        <p:spPr>
          <a:xfrm>
            <a:off x="6421671" y="3735574"/>
            <a:ext cx="768206" cy="768206"/>
          </a:xfrm>
          <a:prstGeom prst="rect">
            <a:avLst/>
          </a:prstGeom>
          <a:solidFill>
            <a:schemeClr val="accent1"/>
          </a:solidFill>
        </p:spPr>
      </p:pic>
      <p:pic>
        <p:nvPicPr>
          <p:cNvPr id="19" name="Picture Placeholder 8" descr="Document">
            <a:extLst>
              <a:ext uri="{FF2B5EF4-FFF2-40B4-BE49-F238E27FC236}">
                <a16:creationId xmlns:a16="http://schemas.microsoft.com/office/drawing/2014/main" id="{1C409AA1-9B40-4082-968A-ECB0BD3C788E}"/>
              </a:ext>
            </a:extLst>
          </p:cNvPr>
          <p:cNvPicPr>
            <a:picLocks noChangeAspect="1"/>
          </p:cNvPicPr>
          <p:nvPr/>
        </p:nvPicPr>
        <p:blipFill>
          <a:blip r:embed="rId2">
            <a:extLst>
              <a:ext uri="{96DAC541-7B7A-43D3-8B79-37D633B846F1}">
                <asvg:svgBlip xmlns:asvg="http://schemas.microsoft.com/office/drawing/2016/SVG/main" r:embed="rId4"/>
              </a:ext>
            </a:extLst>
          </a:blip>
          <a:stretch>
            <a:fillRect/>
          </a:stretch>
        </p:blipFill>
        <p:spPr>
          <a:xfrm>
            <a:off x="6436155" y="4599225"/>
            <a:ext cx="768206" cy="768206"/>
          </a:xfrm>
          <a:prstGeom prst="rect">
            <a:avLst/>
          </a:prstGeom>
          <a:solidFill>
            <a:schemeClr val="accent1"/>
          </a:solidFill>
        </p:spPr>
      </p:pic>
      <p:cxnSp>
        <p:nvCxnSpPr>
          <p:cNvPr id="21" name="Straight Arrow Connector 20">
            <a:extLst>
              <a:ext uri="{FF2B5EF4-FFF2-40B4-BE49-F238E27FC236}">
                <a16:creationId xmlns:a16="http://schemas.microsoft.com/office/drawing/2014/main" id="{BC226C6C-45D2-4F46-B6F1-0747A879574D}"/>
              </a:ext>
            </a:extLst>
          </p:cNvPr>
          <p:cNvCxnSpPr>
            <a:stCxn id="16" idx="3"/>
            <a:endCxn id="9" idx="2"/>
          </p:cNvCxnSpPr>
          <p:nvPr/>
        </p:nvCxnSpPr>
        <p:spPr>
          <a:xfrm flipV="1">
            <a:off x="7204361" y="1491480"/>
            <a:ext cx="1362148" cy="900893"/>
          </a:xfrm>
          <a:prstGeom prst="straightConnector1">
            <a:avLst/>
          </a:prstGeom>
          <a:ln w="38100">
            <a:solidFill>
              <a:srgbClr val="00339F"/>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9A2EF14A-6326-488C-AAF7-9F094980C28F}"/>
              </a:ext>
            </a:extLst>
          </p:cNvPr>
          <p:cNvCxnSpPr>
            <a:cxnSpLocks/>
            <a:stCxn id="16" idx="3"/>
            <a:endCxn id="13" idx="1"/>
          </p:cNvCxnSpPr>
          <p:nvPr/>
        </p:nvCxnSpPr>
        <p:spPr>
          <a:xfrm>
            <a:off x="7204361" y="2392373"/>
            <a:ext cx="2003916" cy="0"/>
          </a:xfrm>
          <a:prstGeom prst="straightConnector1">
            <a:avLst/>
          </a:prstGeom>
          <a:ln w="38100">
            <a:solidFill>
              <a:srgbClr val="00339F"/>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2282B19B-7057-425E-A66C-FD09C1E14AEF}"/>
              </a:ext>
            </a:extLst>
          </p:cNvPr>
          <p:cNvCxnSpPr>
            <a:cxnSpLocks/>
            <a:stCxn id="17" idx="3"/>
            <a:endCxn id="13" idx="1"/>
          </p:cNvCxnSpPr>
          <p:nvPr/>
        </p:nvCxnSpPr>
        <p:spPr>
          <a:xfrm flipV="1">
            <a:off x="7189877" y="2392373"/>
            <a:ext cx="2018400" cy="863652"/>
          </a:xfrm>
          <a:prstGeom prst="straightConnector1">
            <a:avLst/>
          </a:prstGeom>
          <a:ln w="38100">
            <a:solidFill>
              <a:srgbClr val="00339F"/>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CCA9D5AA-4C5A-4C19-8B48-61C2E5FC891C}"/>
              </a:ext>
            </a:extLst>
          </p:cNvPr>
          <p:cNvCxnSpPr>
            <a:cxnSpLocks/>
            <a:stCxn id="17" idx="3"/>
          </p:cNvCxnSpPr>
          <p:nvPr/>
        </p:nvCxnSpPr>
        <p:spPr>
          <a:xfrm flipV="1">
            <a:off x="7189877" y="1912824"/>
            <a:ext cx="1681004" cy="1343201"/>
          </a:xfrm>
          <a:prstGeom prst="straightConnector1">
            <a:avLst/>
          </a:prstGeom>
          <a:ln w="38100">
            <a:solidFill>
              <a:srgbClr val="00339F"/>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941913F0-32CD-4958-A48F-250A151A1BD5}"/>
              </a:ext>
            </a:extLst>
          </p:cNvPr>
          <p:cNvCxnSpPr>
            <a:stCxn id="9" idx="2"/>
            <a:endCxn id="13" idx="1"/>
          </p:cNvCxnSpPr>
          <p:nvPr/>
        </p:nvCxnSpPr>
        <p:spPr>
          <a:xfrm>
            <a:off x="8566509" y="1491480"/>
            <a:ext cx="641768" cy="900893"/>
          </a:xfrm>
          <a:prstGeom prst="line">
            <a:avLst/>
          </a:prstGeom>
          <a:ln w="38100">
            <a:solidFill>
              <a:srgbClr val="FF5000"/>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BD54F64A-FC3E-40D2-A3C7-8BB8B78CACBF}"/>
              </a:ext>
            </a:extLst>
          </p:cNvPr>
          <p:cNvCxnSpPr>
            <a:cxnSpLocks/>
          </p:cNvCxnSpPr>
          <p:nvPr/>
        </p:nvCxnSpPr>
        <p:spPr>
          <a:xfrm flipV="1">
            <a:off x="7218845" y="3041095"/>
            <a:ext cx="3125489" cy="214930"/>
          </a:xfrm>
          <a:prstGeom prst="straightConnector1">
            <a:avLst/>
          </a:prstGeom>
          <a:ln w="38100">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EF770424-5FB9-4892-AE6A-CA1C5F81DAC7}"/>
              </a:ext>
            </a:extLst>
          </p:cNvPr>
          <p:cNvCxnSpPr>
            <a:cxnSpLocks/>
            <a:stCxn id="13" idx="2"/>
            <a:endCxn id="14" idx="0"/>
          </p:cNvCxnSpPr>
          <p:nvPr/>
        </p:nvCxnSpPr>
        <p:spPr>
          <a:xfrm>
            <a:off x="10369939" y="2788924"/>
            <a:ext cx="25605" cy="504342"/>
          </a:xfrm>
          <a:prstGeom prst="line">
            <a:avLst/>
          </a:prstGeom>
          <a:ln w="38100">
            <a:solidFill>
              <a:srgbClr val="FF5000"/>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5A03422D-07F0-46A7-8622-49AAB2554E87}"/>
              </a:ext>
            </a:extLst>
          </p:cNvPr>
          <p:cNvCxnSpPr>
            <a:cxnSpLocks/>
            <a:stCxn id="14" idx="2"/>
            <a:endCxn id="15" idx="0"/>
          </p:cNvCxnSpPr>
          <p:nvPr/>
        </p:nvCxnSpPr>
        <p:spPr>
          <a:xfrm flipH="1">
            <a:off x="9233883" y="4086368"/>
            <a:ext cx="1161661" cy="1063132"/>
          </a:xfrm>
          <a:prstGeom prst="line">
            <a:avLst/>
          </a:prstGeom>
          <a:ln w="38100">
            <a:solidFill>
              <a:srgbClr val="FF5000"/>
            </a:solidFill>
            <a:prstDash val="dash"/>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EE1A5EBA-FE56-412B-83DE-0F4FB9F42C41}"/>
              </a:ext>
            </a:extLst>
          </p:cNvPr>
          <p:cNvCxnSpPr>
            <a:cxnSpLocks/>
            <a:stCxn id="18" idx="3"/>
          </p:cNvCxnSpPr>
          <p:nvPr/>
        </p:nvCxnSpPr>
        <p:spPr>
          <a:xfrm>
            <a:off x="7189877" y="4119677"/>
            <a:ext cx="2538293" cy="487997"/>
          </a:xfrm>
          <a:prstGeom prst="straightConnector1">
            <a:avLst/>
          </a:prstGeom>
          <a:ln w="38100">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49" name="Picture Placeholder 8" descr="Document">
            <a:extLst>
              <a:ext uri="{FF2B5EF4-FFF2-40B4-BE49-F238E27FC236}">
                <a16:creationId xmlns:a16="http://schemas.microsoft.com/office/drawing/2014/main" id="{F064203E-0EF0-41E9-83C7-ED7AEC31BCFA}"/>
              </a:ext>
            </a:extLst>
          </p:cNvPr>
          <p:cNvPicPr>
            <a:picLocks noChangeAspect="1"/>
          </p:cNvPicPr>
          <p:nvPr/>
        </p:nvPicPr>
        <p:blipFill>
          <a:blip r:embed="rId2">
            <a:extLst>
              <a:ext uri="{96DAC541-7B7A-43D3-8B79-37D633B846F1}">
                <asvg:svgBlip xmlns:asvg="http://schemas.microsoft.com/office/drawing/2016/SVG/main" r:embed="rId4"/>
              </a:ext>
            </a:extLst>
          </a:blip>
          <a:stretch>
            <a:fillRect/>
          </a:stretch>
        </p:blipFill>
        <p:spPr>
          <a:xfrm>
            <a:off x="2848074" y="2815783"/>
            <a:ext cx="768206" cy="768206"/>
          </a:xfrm>
          <a:prstGeom prst="rect">
            <a:avLst/>
          </a:prstGeom>
          <a:solidFill>
            <a:schemeClr val="accent1"/>
          </a:solidFill>
        </p:spPr>
      </p:pic>
      <p:pic>
        <p:nvPicPr>
          <p:cNvPr id="50" name="Picture Placeholder 8" descr="Document">
            <a:extLst>
              <a:ext uri="{FF2B5EF4-FFF2-40B4-BE49-F238E27FC236}">
                <a16:creationId xmlns:a16="http://schemas.microsoft.com/office/drawing/2014/main" id="{CFD62983-5F0A-4B14-94B9-5896ACAE4212}"/>
              </a:ext>
            </a:extLst>
          </p:cNvPr>
          <p:cNvPicPr>
            <a:picLocks noChangeAspect="1"/>
          </p:cNvPicPr>
          <p:nvPr/>
        </p:nvPicPr>
        <p:blipFill>
          <a:blip r:embed="rId2">
            <a:extLst>
              <a:ext uri="{96DAC541-7B7A-43D3-8B79-37D633B846F1}">
                <asvg:svgBlip xmlns:asvg="http://schemas.microsoft.com/office/drawing/2016/SVG/main" r:embed="rId4"/>
              </a:ext>
            </a:extLst>
          </a:blip>
          <a:stretch>
            <a:fillRect/>
          </a:stretch>
        </p:blipFill>
        <p:spPr>
          <a:xfrm>
            <a:off x="2848074" y="3679435"/>
            <a:ext cx="768206" cy="768206"/>
          </a:xfrm>
          <a:prstGeom prst="rect">
            <a:avLst/>
          </a:prstGeom>
          <a:solidFill>
            <a:schemeClr val="accent1"/>
          </a:solidFill>
        </p:spPr>
      </p:pic>
      <p:pic>
        <p:nvPicPr>
          <p:cNvPr id="51" name="Picture Placeholder 8" descr="Document">
            <a:extLst>
              <a:ext uri="{FF2B5EF4-FFF2-40B4-BE49-F238E27FC236}">
                <a16:creationId xmlns:a16="http://schemas.microsoft.com/office/drawing/2014/main" id="{2135F5B8-FB0B-4AC6-9FAF-43C806D37586}"/>
              </a:ext>
            </a:extLst>
          </p:cNvPr>
          <p:cNvPicPr>
            <a:picLocks noChangeAspect="1"/>
          </p:cNvPicPr>
          <p:nvPr/>
        </p:nvPicPr>
        <p:blipFill>
          <a:blip r:embed="rId2">
            <a:extLst>
              <a:ext uri="{96DAC541-7B7A-43D3-8B79-37D633B846F1}">
                <asvg:svgBlip xmlns:asvg="http://schemas.microsoft.com/office/drawing/2016/SVG/main" r:embed="rId4"/>
              </a:ext>
            </a:extLst>
          </a:blip>
          <a:stretch>
            <a:fillRect/>
          </a:stretch>
        </p:blipFill>
        <p:spPr>
          <a:xfrm>
            <a:off x="2862558" y="4543086"/>
            <a:ext cx="768206" cy="768206"/>
          </a:xfrm>
          <a:prstGeom prst="rect">
            <a:avLst/>
          </a:prstGeom>
          <a:solidFill>
            <a:schemeClr val="accent1"/>
          </a:solidFill>
        </p:spPr>
      </p:pic>
      <p:cxnSp>
        <p:nvCxnSpPr>
          <p:cNvPr id="52" name="Straight Arrow Connector 51">
            <a:extLst>
              <a:ext uri="{FF2B5EF4-FFF2-40B4-BE49-F238E27FC236}">
                <a16:creationId xmlns:a16="http://schemas.microsoft.com/office/drawing/2014/main" id="{EE57F5D2-E62B-48E8-B897-25D59A7BB980}"/>
              </a:ext>
            </a:extLst>
          </p:cNvPr>
          <p:cNvCxnSpPr>
            <a:cxnSpLocks/>
            <a:stCxn id="49" idx="1"/>
            <a:endCxn id="11" idx="3"/>
          </p:cNvCxnSpPr>
          <p:nvPr/>
        </p:nvCxnSpPr>
        <p:spPr>
          <a:xfrm flipH="1" flipV="1">
            <a:off x="2117803" y="2582394"/>
            <a:ext cx="730271" cy="617492"/>
          </a:xfrm>
          <a:prstGeom prst="straightConnector1">
            <a:avLst/>
          </a:prstGeom>
          <a:ln w="38100">
            <a:solidFill>
              <a:srgbClr val="00339F"/>
            </a:solidFill>
            <a:tailEnd type="triangle"/>
          </a:ln>
        </p:spPr>
        <p:style>
          <a:lnRef idx="1">
            <a:schemeClr val="accent1"/>
          </a:lnRef>
          <a:fillRef idx="0">
            <a:schemeClr val="accent1"/>
          </a:fillRef>
          <a:effectRef idx="0">
            <a:schemeClr val="accent1"/>
          </a:effectRef>
          <a:fontRef idx="minor">
            <a:schemeClr val="tx1"/>
          </a:fontRef>
        </p:style>
      </p:cxnSp>
      <p:cxnSp>
        <p:nvCxnSpPr>
          <p:cNvPr id="57" name="Straight Arrow Connector 56">
            <a:extLst>
              <a:ext uri="{FF2B5EF4-FFF2-40B4-BE49-F238E27FC236}">
                <a16:creationId xmlns:a16="http://schemas.microsoft.com/office/drawing/2014/main" id="{4D09F31E-2065-45B6-BA89-8768D3B4234D}"/>
              </a:ext>
            </a:extLst>
          </p:cNvPr>
          <p:cNvCxnSpPr>
            <a:cxnSpLocks/>
            <a:stCxn id="50" idx="1"/>
          </p:cNvCxnSpPr>
          <p:nvPr/>
        </p:nvCxnSpPr>
        <p:spPr>
          <a:xfrm flipH="1" flipV="1">
            <a:off x="2029750" y="4051090"/>
            <a:ext cx="818324" cy="12448"/>
          </a:xfrm>
          <a:prstGeom prst="straightConnector1">
            <a:avLst/>
          </a:prstGeom>
          <a:ln w="38100">
            <a:solidFill>
              <a:srgbClr val="00339F"/>
            </a:solidFill>
            <a:tailEnd type="triangle"/>
          </a:ln>
        </p:spPr>
        <p:style>
          <a:lnRef idx="1">
            <a:schemeClr val="accent1"/>
          </a:lnRef>
          <a:fillRef idx="0">
            <a:schemeClr val="accent1"/>
          </a:fillRef>
          <a:effectRef idx="0">
            <a:schemeClr val="accent1"/>
          </a:effectRef>
          <a:fontRef idx="minor">
            <a:schemeClr val="tx1"/>
          </a:fontRef>
        </p:style>
      </p:cxnSp>
      <p:cxnSp>
        <p:nvCxnSpPr>
          <p:cNvPr id="60" name="Straight Arrow Connector 59">
            <a:extLst>
              <a:ext uri="{FF2B5EF4-FFF2-40B4-BE49-F238E27FC236}">
                <a16:creationId xmlns:a16="http://schemas.microsoft.com/office/drawing/2014/main" id="{523DE6A2-7617-4BF6-BACC-BE023828633A}"/>
              </a:ext>
            </a:extLst>
          </p:cNvPr>
          <p:cNvCxnSpPr>
            <a:cxnSpLocks/>
            <a:stCxn id="51" idx="1"/>
            <a:endCxn id="12" idx="3"/>
          </p:cNvCxnSpPr>
          <p:nvPr/>
        </p:nvCxnSpPr>
        <p:spPr>
          <a:xfrm flipH="1">
            <a:off x="2445873" y="4927189"/>
            <a:ext cx="416685" cy="280414"/>
          </a:xfrm>
          <a:prstGeom prst="straightConnector1">
            <a:avLst/>
          </a:prstGeom>
          <a:ln w="38100">
            <a:solidFill>
              <a:srgbClr val="00339F"/>
            </a:solidFill>
            <a:tailEnd type="triangle"/>
          </a:ln>
        </p:spPr>
        <p:style>
          <a:lnRef idx="1">
            <a:schemeClr val="accent1"/>
          </a:lnRef>
          <a:fillRef idx="0">
            <a:schemeClr val="accent1"/>
          </a:fillRef>
          <a:effectRef idx="0">
            <a:schemeClr val="accent1"/>
          </a:effectRef>
          <a:fontRef idx="minor">
            <a:schemeClr val="tx1"/>
          </a:fontRef>
        </p:style>
      </p:cxnSp>
      <p:cxnSp>
        <p:nvCxnSpPr>
          <p:cNvPr id="63" name="Straight Arrow Connector 62">
            <a:extLst>
              <a:ext uri="{FF2B5EF4-FFF2-40B4-BE49-F238E27FC236}">
                <a16:creationId xmlns:a16="http://schemas.microsoft.com/office/drawing/2014/main" id="{C43276F0-D9AA-4306-AC4F-18ADDD26EFF1}"/>
              </a:ext>
            </a:extLst>
          </p:cNvPr>
          <p:cNvCxnSpPr>
            <a:cxnSpLocks/>
            <a:stCxn id="18" idx="3"/>
            <a:endCxn id="15" idx="0"/>
          </p:cNvCxnSpPr>
          <p:nvPr/>
        </p:nvCxnSpPr>
        <p:spPr>
          <a:xfrm>
            <a:off x="7189877" y="4119677"/>
            <a:ext cx="2044006" cy="1029823"/>
          </a:xfrm>
          <a:prstGeom prst="straightConnector1">
            <a:avLst/>
          </a:prstGeom>
          <a:ln w="38100">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9" name="Straight Arrow Connector 68">
            <a:extLst>
              <a:ext uri="{FF2B5EF4-FFF2-40B4-BE49-F238E27FC236}">
                <a16:creationId xmlns:a16="http://schemas.microsoft.com/office/drawing/2014/main" id="{A2447515-A245-4F43-99C5-AEBBC2122A9F}"/>
              </a:ext>
            </a:extLst>
          </p:cNvPr>
          <p:cNvCxnSpPr>
            <a:cxnSpLocks/>
            <a:stCxn id="19" idx="3"/>
            <a:endCxn id="15" idx="1"/>
          </p:cNvCxnSpPr>
          <p:nvPr/>
        </p:nvCxnSpPr>
        <p:spPr>
          <a:xfrm>
            <a:off x="7204361" y="4983328"/>
            <a:ext cx="867860" cy="562723"/>
          </a:xfrm>
          <a:prstGeom prst="straightConnector1">
            <a:avLst/>
          </a:prstGeom>
          <a:ln w="38100">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72" name="Straight Arrow Connector 71">
            <a:extLst>
              <a:ext uri="{FF2B5EF4-FFF2-40B4-BE49-F238E27FC236}">
                <a16:creationId xmlns:a16="http://schemas.microsoft.com/office/drawing/2014/main" id="{1E4A6DFE-49F9-45C2-A2BA-A8755777C05D}"/>
              </a:ext>
            </a:extLst>
          </p:cNvPr>
          <p:cNvCxnSpPr>
            <a:cxnSpLocks/>
            <a:stCxn id="18" idx="3"/>
            <a:endCxn id="14" idx="1"/>
          </p:cNvCxnSpPr>
          <p:nvPr/>
        </p:nvCxnSpPr>
        <p:spPr>
          <a:xfrm flipV="1">
            <a:off x="7189877" y="3689817"/>
            <a:ext cx="2044005" cy="429860"/>
          </a:xfrm>
          <a:prstGeom prst="straightConnector1">
            <a:avLst/>
          </a:prstGeom>
          <a:ln w="38100">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80" name="Rectangle 79">
            <a:extLst>
              <a:ext uri="{FF2B5EF4-FFF2-40B4-BE49-F238E27FC236}">
                <a16:creationId xmlns:a16="http://schemas.microsoft.com/office/drawing/2014/main" id="{2E19F41E-BA3D-44FC-AD4F-266D4C8569C8}"/>
              </a:ext>
            </a:extLst>
          </p:cNvPr>
          <p:cNvSpPr/>
          <p:nvPr/>
        </p:nvSpPr>
        <p:spPr>
          <a:xfrm>
            <a:off x="2862557" y="6193074"/>
            <a:ext cx="4327319" cy="557236"/>
          </a:xfrm>
          <a:prstGeom prst="rect">
            <a:avLst/>
          </a:prstGeom>
          <a:noFill/>
          <a:ln w="444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FFFFFF">
                    <a:lumMod val="75000"/>
                  </a:srgbClr>
                </a:solidFill>
                <a:effectLst/>
                <a:uLnTx/>
                <a:uFillTx/>
                <a:latin typeface="Verdana" charset="0"/>
                <a:ea typeface="Verdana" charset="0"/>
                <a:cs typeface="Verdana" charset="0"/>
              </a:rPr>
              <a:t>TAXONOMY NON EXHAUSTIVE</a:t>
            </a:r>
            <a:endParaRPr kumimoji="0" lang="en-BE" sz="1400" b="1" i="0" u="none" strike="noStrike" kern="1200" cap="none" spc="0" normalizeH="0" baseline="0" noProof="0" dirty="0" err="1">
              <a:ln>
                <a:noFill/>
              </a:ln>
              <a:solidFill>
                <a:srgbClr val="FFFFFF">
                  <a:lumMod val="75000"/>
                </a:srgbClr>
              </a:solidFill>
              <a:effectLst/>
              <a:uLnTx/>
              <a:uFillTx/>
              <a:latin typeface="Verdana" charset="0"/>
              <a:ea typeface="Verdana" charset="0"/>
              <a:cs typeface="Verdana" charset="0"/>
            </a:endParaRPr>
          </a:p>
        </p:txBody>
      </p:sp>
    </p:spTree>
    <p:extLst>
      <p:ext uri="{BB962C8B-B14F-4D97-AF65-F5344CB8AC3E}">
        <p14:creationId xmlns:p14="http://schemas.microsoft.com/office/powerpoint/2010/main" val="41468901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77E5C90-DB2B-424E-9400-CE51780DD13A}"/>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AB09C5-3251-4B47-B002-D03712DC64C3}" type="slidenum">
              <a:rPr kumimoji="0" lang="nl-NL" sz="1000" b="0" i="0" u="none" strike="noStrike" kern="1200" cap="none" spc="0" normalizeH="0" baseline="0" noProof="0" smtClean="0">
                <a:ln>
                  <a:noFill/>
                </a:ln>
                <a:solidFill>
                  <a:srgbClr val="00339F"/>
                </a:solidFill>
                <a:effectLst/>
                <a:uLnTx/>
                <a:uFillTx/>
                <a:latin typeface="Verdana" charset="0"/>
                <a:ea typeface="Verdana" charset="0"/>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nl-NL" sz="1000" b="0" i="0" u="none" strike="noStrike" kern="1200" cap="none" spc="0" normalizeH="0" baseline="0" noProof="0" dirty="0">
              <a:ln>
                <a:noFill/>
              </a:ln>
              <a:solidFill>
                <a:srgbClr val="00339F"/>
              </a:solidFill>
              <a:effectLst/>
              <a:uLnTx/>
              <a:uFillTx/>
              <a:latin typeface="Verdana" charset="0"/>
              <a:ea typeface="Verdana" charset="0"/>
            </a:endParaRPr>
          </a:p>
        </p:txBody>
      </p:sp>
      <p:sp>
        <p:nvSpPr>
          <p:cNvPr id="4" name="Text Placeholder 3">
            <a:extLst>
              <a:ext uri="{FF2B5EF4-FFF2-40B4-BE49-F238E27FC236}">
                <a16:creationId xmlns:a16="http://schemas.microsoft.com/office/drawing/2014/main" id="{9DCD752D-0C4D-45C4-9FE6-3149AE38097A}"/>
              </a:ext>
            </a:extLst>
          </p:cNvPr>
          <p:cNvSpPr>
            <a:spLocks noGrp="1"/>
          </p:cNvSpPr>
          <p:nvPr>
            <p:ph type="body" sz="quarter" idx="13"/>
          </p:nvPr>
        </p:nvSpPr>
        <p:spPr/>
        <p:txBody>
          <a:bodyPr/>
          <a:lstStyle/>
          <a:p>
            <a:endParaRPr lang="en-BE" dirty="0"/>
          </a:p>
        </p:txBody>
      </p:sp>
      <p:sp>
        <p:nvSpPr>
          <p:cNvPr id="5" name="Picture Placeholder 4">
            <a:extLst>
              <a:ext uri="{FF2B5EF4-FFF2-40B4-BE49-F238E27FC236}">
                <a16:creationId xmlns:a16="http://schemas.microsoft.com/office/drawing/2014/main" id="{DEDCF810-87D4-4400-9BBE-09F6617FD09D}"/>
              </a:ext>
            </a:extLst>
          </p:cNvPr>
          <p:cNvSpPr>
            <a:spLocks noGrp="1"/>
          </p:cNvSpPr>
          <p:nvPr>
            <p:ph type="pic" sz="quarter" idx="14"/>
          </p:nvPr>
        </p:nvSpPr>
        <p:spPr/>
      </p:sp>
      <p:sp>
        <p:nvSpPr>
          <p:cNvPr id="6" name="Title 5">
            <a:extLst>
              <a:ext uri="{FF2B5EF4-FFF2-40B4-BE49-F238E27FC236}">
                <a16:creationId xmlns:a16="http://schemas.microsoft.com/office/drawing/2014/main" id="{31F4DF5F-C72E-4262-8CA2-3B7CE2DDC5C0}"/>
              </a:ext>
            </a:extLst>
          </p:cNvPr>
          <p:cNvSpPr>
            <a:spLocks noGrp="1"/>
          </p:cNvSpPr>
          <p:nvPr>
            <p:ph type="title"/>
          </p:nvPr>
        </p:nvSpPr>
        <p:spPr>
          <a:xfrm>
            <a:off x="731838" y="711463"/>
            <a:ext cx="6472523" cy="341050"/>
          </a:xfrm>
        </p:spPr>
        <p:txBody>
          <a:bodyPr/>
          <a:lstStyle/>
          <a:p>
            <a:r>
              <a:rPr lang="en-GB" dirty="0"/>
              <a:t>POLICY DOCUMENTS FROM GOV.FLANDERS</a:t>
            </a:r>
            <a:endParaRPr lang="en-BE" dirty="0"/>
          </a:p>
        </p:txBody>
      </p:sp>
      <p:sp>
        <p:nvSpPr>
          <p:cNvPr id="7" name="Subtitle 6">
            <a:extLst>
              <a:ext uri="{FF2B5EF4-FFF2-40B4-BE49-F238E27FC236}">
                <a16:creationId xmlns:a16="http://schemas.microsoft.com/office/drawing/2014/main" id="{4E281777-8563-4B5A-BF3A-728B0E50C055}"/>
              </a:ext>
            </a:extLst>
          </p:cNvPr>
          <p:cNvSpPr>
            <a:spLocks noGrp="1"/>
          </p:cNvSpPr>
          <p:nvPr>
            <p:ph type="subTitle" idx="1"/>
          </p:nvPr>
        </p:nvSpPr>
        <p:spPr>
          <a:xfrm>
            <a:off x="731838" y="1104151"/>
            <a:ext cx="5845575" cy="335852"/>
          </a:xfrm>
        </p:spPr>
        <p:txBody>
          <a:bodyPr/>
          <a:lstStyle/>
          <a:p>
            <a:r>
              <a:rPr lang="en-GB" dirty="0"/>
              <a:t>COAUTHORSHIPS AMONG CITED PUBLICATIONS</a:t>
            </a:r>
            <a:endParaRPr lang="en-BE" dirty="0"/>
          </a:p>
        </p:txBody>
      </p:sp>
      <p:graphicFrame>
        <p:nvGraphicFramePr>
          <p:cNvPr id="9" name="Table 8">
            <a:extLst>
              <a:ext uri="{FF2B5EF4-FFF2-40B4-BE49-F238E27FC236}">
                <a16:creationId xmlns:a16="http://schemas.microsoft.com/office/drawing/2014/main" id="{9578F624-C420-4D4A-9DFA-BBC461323CE9}"/>
              </a:ext>
            </a:extLst>
          </p:cNvPr>
          <p:cNvGraphicFramePr>
            <a:graphicFrameLocks noGrp="1"/>
          </p:cNvGraphicFramePr>
          <p:nvPr>
            <p:extLst/>
          </p:nvPr>
        </p:nvGraphicFramePr>
        <p:xfrm>
          <a:off x="731837" y="1990139"/>
          <a:ext cx="6472522" cy="3410922"/>
        </p:xfrm>
        <a:graphic>
          <a:graphicData uri="http://schemas.openxmlformats.org/drawingml/2006/table">
            <a:tbl>
              <a:tblPr firstRow="1" firstCol="1" lastRow="1">
                <a:tableStyleId>{5C22544A-7EE6-4342-B048-85BDC9FD1C3A}</a:tableStyleId>
              </a:tblPr>
              <a:tblGrid>
                <a:gridCol w="1976528">
                  <a:extLst>
                    <a:ext uri="{9D8B030D-6E8A-4147-A177-3AD203B41FA5}">
                      <a16:colId xmlns:a16="http://schemas.microsoft.com/office/drawing/2014/main" val="275892160"/>
                    </a:ext>
                  </a:extLst>
                </a:gridCol>
                <a:gridCol w="1259759">
                  <a:extLst>
                    <a:ext uri="{9D8B030D-6E8A-4147-A177-3AD203B41FA5}">
                      <a16:colId xmlns:a16="http://schemas.microsoft.com/office/drawing/2014/main" val="1668614251"/>
                    </a:ext>
                  </a:extLst>
                </a:gridCol>
                <a:gridCol w="647247">
                  <a:extLst>
                    <a:ext uri="{9D8B030D-6E8A-4147-A177-3AD203B41FA5}">
                      <a16:colId xmlns:a16="http://schemas.microsoft.com/office/drawing/2014/main" val="2476347531"/>
                    </a:ext>
                  </a:extLst>
                </a:gridCol>
                <a:gridCol w="647247">
                  <a:extLst>
                    <a:ext uri="{9D8B030D-6E8A-4147-A177-3AD203B41FA5}">
                      <a16:colId xmlns:a16="http://schemas.microsoft.com/office/drawing/2014/main" val="3992189576"/>
                    </a:ext>
                  </a:extLst>
                </a:gridCol>
                <a:gridCol w="647247">
                  <a:extLst>
                    <a:ext uri="{9D8B030D-6E8A-4147-A177-3AD203B41FA5}">
                      <a16:colId xmlns:a16="http://schemas.microsoft.com/office/drawing/2014/main" val="2386824876"/>
                    </a:ext>
                  </a:extLst>
                </a:gridCol>
                <a:gridCol w="647247">
                  <a:extLst>
                    <a:ext uri="{9D8B030D-6E8A-4147-A177-3AD203B41FA5}">
                      <a16:colId xmlns:a16="http://schemas.microsoft.com/office/drawing/2014/main" val="2952073778"/>
                    </a:ext>
                  </a:extLst>
                </a:gridCol>
                <a:gridCol w="647247">
                  <a:extLst>
                    <a:ext uri="{9D8B030D-6E8A-4147-A177-3AD203B41FA5}">
                      <a16:colId xmlns:a16="http://schemas.microsoft.com/office/drawing/2014/main" val="1184974830"/>
                    </a:ext>
                  </a:extLst>
                </a:gridCol>
              </a:tblGrid>
              <a:tr h="559373">
                <a:tc>
                  <a:txBody>
                    <a:bodyPr/>
                    <a:lstStyle/>
                    <a:p>
                      <a:pPr algn="ctr" fontAlgn="b"/>
                      <a:r>
                        <a:rPr lang="en-US" sz="1600" u="none" strike="noStrike" dirty="0">
                          <a:effectLst/>
                        </a:rPr>
                        <a:t>POLICY DOCUMENTS </a:t>
                      </a:r>
                      <a:br>
                        <a:rPr lang="en-US" sz="1600" u="none" strike="noStrike" dirty="0">
                          <a:effectLst/>
                        </a:rPr>
                      </a:br>
                      <a:r>
                        <a:rPr lang="en-US" sz="1600" u="none" strike="noStrike" dirty="0">
                          <a:effectLst/>
                        </a:rPr>
                        <a:t>CITING FLEMISH UNIV</a:t>
                      </a:r>
                      <a:endParaRPr lang="en-US" sz="1600" b="1"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GB" sz="1600" u="none" strike="noStrike" dirty="0">
                          <a:effectLst/>
                        </a:rPr>
                        <a:t>Total</a:t>
                      </a:r>
                      <a:endParaRPr lang="en-GB" sz="1600" b="1"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GB" sz="1600" u="none" strike="noStrike" dirty="0">
                          <a:effectLst/>
                        </a:rPr>
                        <a:t>UG</a:t>
                      </a:r>
                      <a:endParaRPr lang="en-GB" sz="1600" b="1"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GB" sz="1600" u="none" strike="noStrike" dirty="0">
                          <a:effectLst/>
                        </a:rPr>
                        <a:t>KUL</a:t>
                      </a:r>
                      <a:endParaRPr lang="en-GB" sz="1600" b="1"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GB" sz="1600" u="none" strike="noStrike" dirty="0">
                          <a:effectLst/>
                        </a:rPr>
                        <a:t>UA</a:t>
                      </a:r>
                      <a:endParaRPr lang="en-GB" sz="1600" b="1"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GB" sz="1600" u="none" strike="noStrike" dirty="0">
                          <a:effectLst/>
                        </a:rPr>
                        <a:t>VUB</a:t>
                      </a:r>
                      <a:endParaRPr lang="en-GB" sz="1600" b="1"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GB" sz="1600" u="none" strike="noStrike" dirty="0">
                          <a:effectLst/>
                        </a:rPr>
                        <a:t>UH</a:t>
                      </a:r>
                      <a:endParaRPr lang="en-GB" sz="1600" b="1" i="0" u="none" strike="noStrike" dirty="0">
                        <a:solidFill>
                          <a:srgbClr val="000000"/>
                        </a:solidFill>
                        <a:effectLst/>
                        <a:latin typeface="Calibri" panose="020F0502020204030204" pitchFamily="34" charset="0"/>
                      </a:endParaRPr>
                    </a:p>
                  </a:txBody>
                  <a:tcPr marL="7620" marR="7620" marT="7620" marB="0" anchor="ctr"/>
                </a:tc>
                <a:extLst>
                  <a:ext uri="{0D108BD9-81ED-4DB2-BD59-A6C34878D82A}">
                    <a16:rowId xmlns:a16="http://schemas.microsoft.com/office/drawing/2014/main" val="740853522"/>
                  </a:ext>
                </a:extLst>
              </a:tr>
              <a:tr h="449219">
                <a:tc>
                  <a:txBody>
                    <a:bodyPr/>
                    <a:lstStyle/>
                    <a:p>
                      <a:pPr algn="l" fontAlgn="b"/>
                      <a:r>
                        <a:rPr lang="en-GB" sz="1600" u="none" strike="noStrike" dirty="0">
                          <a:effectLst/>
                        </a:rPr>
                        <a:t>Citing 1 Flemish. University</a:t>
                      </a:r>
                      <a:endParaRPr lang="en-GB" sz="1600" b="1"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BE" sz="1600" u="none" strike="noStrike" dirty="0">
                          <a:effectLst/>
                        </a:rPr>
                        <a:t>709</a:t>
                      </a:r>
                      <a:endParaRPr lang="en-BE" sz="1600" b="0" i="0" u="none" strike="noStrike" dirty="0">
                        <a:solidFill>
                          <a:srgbClr val="000000"/>
                        </a:solidFill>
                        <a:effectLst/>
                        <a:latin typeface="Calibri" panose="020F0502020204030204" pitchFamily="34" charset="0"/>
                      </a:endParaRPr>
                    </a:p>
                  </a:txBody>
                  <a:tcPr marL="7620" marR="7620" marT="7620" marB="0" anchor="ctr">
                    <a:solidFill>
                      <a:schemeClr val="accent5">
                        <a:lumMod val="40000"/>
                        <a:lumOff val="60000"/>
                      </a:schemeClr>
                    </a:solidFill>
                  </a:tcPr>
                </a:tc>
                <a:tc>
                  <a:txBody>
                    <a:bodyPr/>
                    <a:lstStyle/>
                    <a:p>
                      <a:pPr algn="ctr" fontAlgn="b"/>
                      <a:r>
                        <a:rPr lang="en-BE" sz="1600" u="none" strike="noStrike" dirty="0">
                          <a:effectLst/>
                        </a:rPr>
                        <a:t>347</a:t>
                      </a:r>
                      <a:endParaRPr lang="en-BE" sz="16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BE" sz="1600" u="none" strike="noStrike" dirty="0">
                          <a:effectLst/>
                        </a:rPr>
                        <a:t>201</a:t>
                      </a:r>
                      <a:endParaRPr lang="en-BE" sz="16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BE" sz="1600" u="none" strike="noStrike" dirty="0">
                          <a:effectLst/>
                        </a:rPr>
                        <a:t>112</a:t>
                      </a:r>
                      <a:endParaRPr lang="en-BE" sz="16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BE" sz="1600" u="none" strike="noStrike" dirty="0">
                          <a:effectLst/>
                        </a:rPr>
                        <a:t>49</a:t>
                      </a:r>
                      <a:endParaRPr lang="en-BE" sz="16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BE" sz="1600" u="none" strike="noStrike" dirty="0">
                          <a:effectLst/>
                        </a:rPr>
                        <a:t>0</a:t>
                      </a:r>
                      <a:endParaRPr lang="en-BE" sz="1600" b="0" i="0" u="none" strike="noStrike" dirty="0">
                        <a:solidFill>
                          <a:srgbClr val="000000"/>
                        </a:solidFill>
                        <a:effectLst/>
                        <a:latin typeface="Calibri" panose="020F0502020204030204" pitchFamily="34" charset="0"/>
                      </a:endParaRPr>
                    </a:p>
                  </a:txBody>
                  <a:tcPr marL="7620" marR="7620" marT="7620" marB="0" anchor="ctr"/>
                </a:tc>
                <a:extLst>
                  <a:ext uri="{0D108BD9-81ED-4DB2-BD59-A6C34878D82A}">
                    <a16:rowId xmlns:a16="http://schemas.microsoft.com/office/drawing/2014/main" val="2421981158"/>
                  </a:ext>
                </a:extLst>
              </a:tr>
              <a:tr h="449219">
                <a:tc>
                  <a:txBody>
                    <a:bodyPr/>
                    <a:lstStyle/>
                    <a:p>
                      <a:pPr algn="l" fontAlgn="b"/>
                      <a:r>
                        <a:rPr lang="en-GB" sz="1600" u="none" strike="noStrike" dirty="0">
                          <a:effectLst/>
                        </a:rPr>
                        <a:t>Citing 2 Fl. Univ. </a:t>
                      </a:r>
                      <a:endParaRPr lang="en-GB" sz="1600" b="1"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BE" sz="1600" u="none" strike="noStrike" dirty="0">
                          <a:effectLst/>
                        </a:rPr>
                        <a:t>283</a:t>
                      </a:r>
                      <a:endParaRPr lang="en-BE" sz="1600" b="0" i="0" u="none" strike="noStrike" dirty="0">
                        <a:solidFill>
                          <a:srgbClr val="000000"/>
                        </a:solidFill>
                        <a:effectLst/>
                        <a:latin typeface="Calibri" panose="020F0502020204030204" pitchFamily="34" charset="0"/>
                      </a:endParaRPr>
                    </a:p>
                  </a:txBody>
                  <a:tcPr marL="7620" marR="7620" marT="7620" marB="0" anchor="ctr">
                    <a:solidFill>
                      <a:schemeClr val="accent5">
                        <a:lumMod val="40000"/>
                        <a:lumOff val="60000"/>
                      </a:schemeClr>
                    </a:solidFill>
                  </a:tcPr>
                </a:tc>
                <a:tc>
                  <a:txBody>
                    <a:bodyPr/>
                    <a:lstStyle/>
                    <a:p>
                      <a:pPr algn="ctr" fontAlgn="b"/>
                      <a:r>
                        <a:rPr lang="en-BE" sz="1600" u="none" strike="noStrike">
                          <a:effectLst/>
                        </a:rPr>
                        <a:t>216</a:t>
                      </a:r>
                      <a:endParaRPr lang="en-BE" sz="16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b"/>
                      <a:r>
                        <a:rPr lang="en-BE" sz="1600" u="none" strike="noStrike" dirty="0">
                          <a:effectLst/>
                        </a:rPr>
                        <a:t>167</a:t>
                      </a:r>
                      <a:endParaRPr lang="en-BE" sz="16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BE" sz="1600" u="none" strike="noStrike" dirty="0">
                          <a:effectLst/>
                        </a:rPr>
                        <a:t>110</a:t>
                      </a:r>
                      <a:endParaRPr lang="en-BE" sz="16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BE" sz="1600" u="none" strike="noStrike">
                          <a:effectLst/>
                        </a:rPr>
                        <a:t>68</a:t>
                      </a:r>
                      <a:endParaRPr lang="en-BE" sz="16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b"/>
                      <a:r>
                        <a:rPr lang="en-BE" sz="1600" u="none" strike="noStrike" dirty="0">
                          <a:effectLst/>
                        </a:rPr>
                        <a:t>5</a:t>
                      </a:r>
                      <a:endParaRPr lang="en-BE" sz="1600" b="0" i="0" u="none" strike="noStrike" dirty="0">
                        <a:solidFill>
                          <a:srgbClr val="000000"/>
                        </a:solidFill>
                        <a:effectLst/>
                        <a:latin typeface="Calibri" panose="020F0502020204030204" pitchFamily="34" charset="0"/>
                      </a:endParaRPr>
                    </a:p>
                  </a:txBody>
                  <a:tcPr marL="7620" marR="7620" marT="7620" marB="0" anchor="ctr"/>
                </a:tc>
                <a:extLst>
                  <a:ext uri="{0D108BD9-81ED-4DB2-BD59-A6C34878D82A}">
                    <a16:rowId xmlns:a16="http://schemas.microsoft.com/office/drawing/2014/main" val="4202467653"/>
                  </a:ext>
                </a:extLst>
              </a:tr>
              <a:tr h="449219">
                <a:tc>
                  <a:txBody>
                    <a:bodyPr/>
                    <a:lstStyle/>
                    <a:p>
                      <a:pPr algn="l" fontAlgn="b"/>
                      <a:r>
                        <a:rPr lang="en-GB" sz="1600" u="none" strike="noStrike" dirty="0">
                          <a:effectLst/>
                        </a:rPr>
                        <a:t>Citing 3 Fl. Univ. </a:t>
                      </a:r>
                      <a:endParaRPr lang="en-GB" sz="1600" b="1"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BE" sz="1600" u="none" strike="noStrike" dirty="0">
                          <a:effectLst/>
                        </a:rPr>
                        <a:t>145</a:t>
                      </a:r>
                      <a:endParaRPr lang="en-BE" sz="1600" b="0" i="0" u="none" strike="noStrike" dirty="0">
                        <a:solidFill>
                          <a:srgbClr val="000000"/>
                        </a:solidFill>
                        <a:effectLst/>
                        <a:latin typeface="Calibri" panose="020F0502020204030204" pitchFamily="34" charset="0"/>
                      </a:endParaRPr>
                    </a:p>
                  </a:txBody>
                  <a:tcPr marL="7620" marR="7620" marT="7620" marB="0" anchor="ctr">
                    <a:solidFill>
                      <a:schemeClr val="accent5">
                        <a:lumMod val="40000"/>
                        <a:lumOff val="60000"/>
                      </a:schemeClr>
                    </a:solidFill>
                  </a:tcPr>
                </a:tc>
                <a:tc>
                  <a:txBody>
                    <a:bodyPr/>
                    <a:lstStyle/>
                    <a:p>
                      <a:pPr algn="ctr" fontAlgn="b"/>
                      <a:r>
                        <a:rPr lang="en-BE" sz="1600" u="none" strike="noStrike">
                          <a:effectLst/>
                        </a:rPr>
                        <a:t>137</a:t>
                      </a:r>
                      <a:endParaRPr lang="en-BE" sz="16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b"/>
                      <a:r>
                        <a:rPr lang="en-BE" sz="1600" u="none" strike="noStrike">
                          <a:effectLst/>
                        </a:rPr>
                        <a:t>100</a:t>
                      </a:r>
                      <a:endParaRPr lang="en-BE" sz="16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b"/>
                      <a:r>
                        <a:rPr lang="en-BE" sz="1600" u="none" strike="noStrike" dirty="0">
                          <a:effectLst/>
                        </a:rPr>
                        <a:t>113</a:t>
                      </a:r>
                      <a:endParaRPr lang="en-BE" sz="16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BE" sz="1600" u="none" strike="noStrike">
                          <a:effectLst/>
                        </a:rPr>
                        <a:t>76</a:t>
                      </a:r>
                      <a:endParaRPr lang="en-BE" sz="16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b"/>
                      <a:r>
                        <a:rPr lang="en-BE" sz="1600" u="none" strike="noStrike" dirty="0">
                          <a:effectLst/>
                        </a:rPr>
                        <a:t>9</a:t>
                      </a:r>
                      <a:endParaRPr lang="en-BE" sz="1600" b="0" i="0" u="none" strike="noStrike" dirty="0">
                        <a:solidFill>
                          <a:srgbClr val="000000"/>
                        </a:solidFill>
                        <a:effectLst/>
                        <a:latin typeface="Calibri" panose="020F0502020204030204" pitchFamily="34" charset="0"/>
                      </a:endParaRPr>
                    </a:p>
                  </a:txBody>
                  <a:tcPr marL="7620" marR="7620" marT="7620" marB="0" anchor="ctr"/>
                </a:tc>
                <a:extLst>
                  <a:ext uri="{0D108BD9-81ED-4DB2-BD59-A6C34878D82A}">
                    <a16:rowId xmlns:a16="http://schemas.microsoft.com/office/drawing/2014/main" val="2774335695"/>
                  </a:ext>
                </a:extLst>
              </a:tr>
              <a:tr h="449219">
                <a:tc>
                  <a:txBody>
                    <a:bodyPr/>
                    <a:lstStyle/>
                    <a:p>
                      <a:pPr algn="l" fontAlgn="b"/>
                      <a:r>
                        <a:rPr lang="en-GB" sz="1600" u="none" strike="noStrike" dirty="0">
                          <a:effectLst/>
                        </a:rPr>
                        <a:t>Citing 4 Fl. Univ. </a:t>
                      </a:r>
                      <a:endParaRPr lang="en-GB" sz="1600" b="1"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BE" sz="1600" u="none" strike="noStrike" dirty="0">
                          <a:effectLst/>
                        </a:rPr>
                        <a:t>56</a:t>
                      </a:r>
                      <a:endParaRPr lang="en-BE" sz="1600" b="0" i="0" u="none" strike="noStrike" dirty="0">
                        <a:solidFill>
                          <a:srgbClr val="000000"/>
                        </a:solidFill>
                        <a:effectLst/>
                        <a:latin typeface="Calibri" panose="020F0502020204030204" pitchFamily="34" charset="0"/>
                      </a:endParaRPr>
                    </a:p>
                  </a:txBody>
                  <a:tcPr marL="7620" marR="7620" marT="7620" marB="0" anchor="ctr">
                    <a:solidFill>
                      <a:schemeClr val="accent5">
                        <a:lumMod val="40000"/>
                        <a:lumOff val="60000"/>
                      </a:schemeClr>
                    </a:solidFill>
                  </a:tcPr>
                </a:tc>
                <a:tc>
                  <a:txBody>
                    <a:bodyPr/>
                    <a:lstStyle/>
                    <a:p>
                      <a:pPr algn="ctr" fontAlgn="b"/>
                      <a:r>
                        <a:rPr lang="en-BE" sz="1600" u="none" strike="noStrike">
                          <a:effectLst/>
                        </a:rPr>
                        <a:t>56</a:t>
                      </a:r>
                      <a:endParaRPr lang="en-BE" sz="16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b"/>
                      <a:r>
                        <a:rPr lang="en-BE" sz="1600" u="none" strike="noStrike">
                          <a:effectLst/>
                        </a:rPr>
                        <a:t>54</a:t>
                      </a:r>
                      <a:endParaRPr lang="en-BE" sz="16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b"/>
                      <a:r>
                        <a:rPr lang="en-BE" sz="1600" u="none" strike="noStrike">
                          <a:effectLst/>
                        </a:rPr>
                        <a:t>55</a:t>
                      </a:r>
                      <a:endParaRPr lang="en-BE" sz="16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b"/>
                      <a:r>
                        <a:rPr lang="en-BE" sz="1600" u="none" strike="noStrike" dirty="0">
                          <a:effectLst/>
                        </a:rPr>
                        <a:t>53</a:t>
                      </a:r>
                      <a:endParaRPr lang="en-BE" sz="16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BE" sz="1600" u="none" strike="noStrike" dirty="0">
                          <a:effectLst/>
                        </a:rPr>
                        <a:t>6</a:t>
                      </a:r>
                      <a:endParaRPr lang="en-BE" sz="1600" b="0" i="0" u="none" strike="noStrike" dirty="0">
                        <a:solidFill>
                          <a:srgbClr val="000000"/>
                        </a:solidFill>
                        <a:effectLst/>
                        <a:latin typeface="Calibri" panose="020F0502020204030204" pitchFamily="34" charset="0"/>
                      </a:endParaRPr>
                    </a:p>
                  </a:txBody>
                  <a:tcPr marL="7620" marR="7620" marT="7620" marB="0" anchor="ctr"/>
                </a:tc>
                <a:extLst>
                  <a:ext uri="{0D108BD9-81ED-4DB2-BD59-A6C34878D82A}">
                    <a16:rowId xmlns:a16="http://schemas.microsoft.com/office/drawing/2014/main" val="639294997"/>
                  </a:ext>
                </a:extLst>
              </a:tr>
              <a:tr h="449219">
                <a:tc>
                  <a:txBody>
                    <a:bodyPr/>
                    <a:lstStyle/>
                    <a:p>
                      <a:pPr algn="l" fontAlgn="b"/>
                      <a:r>
                        <a:rPr lang="en-GB" sz="1600" u="none" strike="noStrike" dirty="0">
                          <a:effectLst/>
                        </a:rPr>
                        <a:t>Citing 5 Univ.</a:t>
                      </a:r>
                      <a:endParaRPr lang="en-GB" sz="1600" b="1"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BE" sz="1600" u="none" strike="noStrike" dirty="0">
                          <a:effectLst/>
                        </a:rPr>
                        <a:t>6</a:t>
                      </a:r>
                      <a:endParaRPr lang="en-BE" sz="1600" b="0" i="0" u="none" strike="noStrike" dirty="0">
                        <a:solidFill>
                          <a:srgbClr val="000000"/>
                        </a:solidFill>
                        <a:effectLst/>
                        <a:latin typeface="Calibri" panose="020F0502020204030204" pitchFamily="34" charset="0"/>
                      </a:endParaRPr>
                    </a:p>
                  </a:txBody>
                  <a:tcPr marL="7620" marR="7620" marT="7620" marB="0" anchor="ctr">
                    <a:solidFill>
                      <a:schemeClr val="accent5">
                        <a:lumMod val="40000"/>
                        <a:lumOff val="60000"/>
                      </a:schemeClr>
                    </a:solidFill>
                  </a:tcPr>
                </a:tc>
                <a:tc>
                  <a:txBody>
                    <a:bodyPr/>
                    <a:lstStyle/>
                    <a:p>
                      <a:pPr algn="ctr" fontAlgn="b"/>
                      <a:r>
                        <a:rPr lang="en-BE" sz="1600" u="none" strike="noStrike">
                          <a:effectLst/>
                        </a:rPr>
                        <a:t>6</a:t>
                      </a:r>
                      <a:endParaRPr lang="en-BE" sz="16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b"/>
                      <a:r>
                        <a:rPr lang="en-BE" sz="1600" u="none" strike="noStrike">
                          <a:effectLst/>
                        </a:rPr>
                        <a:t>6</a:t>
                      </a:r>
                      <a:endParaRPr lang="en-BE" sz="16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b"/>
                      <a:r>
                        <a:rPr lang="en-BE" sz="1600" u="none" strike="noStrike">
                          <a:effectLst/>
                        </a:rPr>
                        <a:t>6</a:t>
                      </a:r>
                      <a:endParaRPr lang="en-BE" sz="16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b"/>
                      <a:r>
                        <a:rPr lang="en-BE" sz="1600" u="none" strike="noStrike" dirty="0">
                          <a:effectLst/>
                        </a:rPr>
                        <a:t>6</a:t>
                      </a:r>
                      <a:endParaRPr lang="en-BE" sz="16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BE" sz="1600" u="none" strike="noStrike" dirty="0">
                          <a:effectLst/>
                        </a:rPr>
                        <a:t>6</a:t>
                      </a:r>
                      <a:endParaRPr lang="en-BE" sz="1600" b="0" i="0" u="none" strike="noStrike" dirty="0">
                        <a:solidFill>
                          <a:srgbClr val="000000"/>
                        </a:solidFill>
                        <a:effectLst/>
                        <a:latin typeface="Calibri" panose="020F0502020204030204" pitchFamily="34" charset="0"/>
                      </a:endParaRPr>
                    </a:p>
                  </a:txBody>
                  <a:tcPr marL="7620" marR="7620" marT="7620" marB="0" anchor="ctr"/>
                </a:tc>
                <a:extLst>
                  <a:ext uri="{0D108BD9-81ED-4DB2-BD59-A6C34878D82A}">
                    <a16:rowId xmlns:a16="http://schemas.microsoft.com/office/drawing/2014/main" val="3542001328"/>
                  </a:ext>
                </a:extLst>
              </a:tr>
              <a:tr h="559373">
                <a:tc>
                  <a:txBody>
                    <a:bodyPr/>
                    <a:lstStyle/>
                    <a:p>
                      <a:pPr algn="l" fontAlgn="b"/>
                      <a:r>
                        <a:rPr lang="en-GB" sz="1600" u="none" strike="noStrike" dirty="0">
                          <a:effectLst/>
                        </a:rPr>
                        <a:t>TOTAL</a:t>
                      </a:r>
                      <a:endParaRPr lang="en-GB" sz="16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BE" sz="1600" u="none" strike="noStrike" dirty="0">
                          <a:effectLst/>
                        </a:rPr>
                        <a:t>1</a:t>
                      </a:r>
                      <a:r>
                        <a:rPr lang="en-GB" sz="1600" u="none" strike="noStrike" dirty="0">
                          <a:effectLst/>
                        </a:rPr>
                        <a:t>,</a:t>
                      </a:r>
                      <a:r>
                        <a:rPr lang="en-BE" sz="1600" u="none" strike="noStrike" dirty="0">
                          <a:effectLst/>
                        </a:rPr>
                        <a:t>199</a:t>
                      </a:r>
                      <a:endParaRPr lang="en-BE" sz="16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BE" sz="1600" u="none" strike="noStrike" dirty="0">
                          <a:effectLst/>
                        </a:rPr>
                        <a:t>762</a:t>
                      </a:r>
                      <a:endParaRPr lang="en-BE" sz="16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BE" sz="1600" u="none" strike="noStrike" dirty="0">
                          <a:effectLst/>
                        </a:rPr>
                        <a:t>528</a:t>
                      </a:r>
                      <a:endParaRPr lang="en-BE" sz="16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BE" sz="1600" u="none" strike="noStrike" dirty="0">
                          <a:effectLst/>
                        </a:rPr>
                        <a:t>396</a:t>
                      </a:r>
                      <a:endParaRPr lang="en-BE" sz="16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BE" sz="1600" u="none" strike="noStrike" dirty="0">
                          <a:effectLst/>
                        </a:rPr>
                        <a:t>252</a:t>
                      </a:r>
                      <a:endParaRPr lang="en-BE" sz="16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BE" sz="1600" u="none" strike="noStrike" dirty="0">
                          <a:effectLst/>
                        </a:rPr>
                        <a:t>26</a:t>
                      </a:r>
                      <a:endParaRPr lang="en-BE" sz="1600" b="0" i="0" u="none" strike="noStrike" dirty="0">
                        <a:solidFill>
                          <a:srgbClr val="000000"/>
                        </a:solidFill>
                        <a:effectLst/>
                        <a:latin typeface="Calibri" panose="020F0502020204030204" pitchFamily="34" charset="0"/>
                      </a:endParaRPr>
                    </a:p>
                  </a:txBody>
                  <a:tcPr marL="7620" marR="7620" marT="7620" marB="0" anchor="ctr"/>
                </a:tc>
                <a:extLst>
                  <a:ext uri="{0D108BD9-81ED-4DB2-BD59-A6C34878D82A}">
                    <a16:rowId xmlns:a16="http://schemas.microsoft.com/office/drawing/2014/main" val="111150553"/>
                  </a:ext>
                </a:extLst>
              </a:tr>
            </a:tbl>
          </a:graphicData>
        </a:graphic>
      </p:graphicFrame>
      <p:graphicFrame>
        <p:nvGraphicFramePr>
          <p:cNvPr id="12" name="Table 11">
            <a:extLst>
              <a:ext uri="{FF2B5EF4-FFF2-40B4-BE49-F238E27FC236}">
                <a16:creationId xmlns:a16="http://schemas.microsoft.com/office/drawing/2014/main" id="{8C0CA99F-D0C6-4609-BEAB-FB1048031115}"/>
              </a:ext>
            </a:extLst>
          </p:cNvPr>
          <p:cNvGraphicFramePr>
            <a:graphicFrameLocks noGrp="1"/>
          </p:cNvGraphicFramePr>
          <p:nvPr>
            <p:extLst/>
          </p:nvPr>
        </p:nvGraphicFramePr>
        <p:xfrm>
          <a:off x="7404847" y="711462"/>
          <a:ext cx="4429191" cy="4750154"/>
        </p:xfrm>
        <a:graphic>
          <a:graphicData uri="http://schemas.openxmlformats.org/drawingml/2006/table">
            <a:tbl>
              <a:tblPr firstRow="1" firstCol="1">
                <a:tableStyleId>{5C22544A-7EE6-4342-B048-85BDC9FD1C3A}</a:tableStyleId>
              </a:tblPr>
              <a:tblGrid>
                <a:gridCol w="467153">
                  <a:extLst>
                    <a:ext uri="{9D8B030D-6E8A-4147-A177-3AD203B41FA5}">
                      <a16:colId xmlns:a16="http://schemas.microsoft.com/office/drawing/2014/main" val="3315327267"/>
                    </a:ext>
                  </a:extLst>
                </a:gridCol>
                <a:gridCol w="668946">
                  <a:extLst>
                    <a:ext uri="{9D8B030D-6E8A-4147-A177-3AD203B41FA5}">
                      <a16:colId xmlns:a16="http://schemas.microsoft.com/office/drawing/2014/main" val="1924868296"/>
                    </a:ext>
                  </a:extLst>
                </a:gridCol>
                <a:gridCol w="823273">
                  <a:extLst>
                    <a:ext uri="{9D8B030D-6E8A-4147-A177-3AD203B41FA5}">
                      <a16:colId xmlns:a16="http://schemas.microsoft.com/office/drawing/2014/main" val="542197112"/>
                    </a:ext>
                  </a:extLst>
                </a:gridCol>
                <a:gridCol w="823273">
                  <a:extLst>
                    <a:ext uri="{9D8B030D-6E8A-4147-A177-3AD203B41FA5}">
                      <a16:colId xmlns:a16="http://schemas.microsoft.com/office/drawing/2014/main" val="1596539622"/>
                    </a:ext>
                  </a:extLst>
                </a:gridCol>
                <a:gridCol w="823273">
                  <a:extLst>
                    <a:ext uri="{9D8B030D-6E8A-4147-A177-3AD203B41FA5}">
                      <a16:colId xmlns:a16="http://schemas.microsoft.com/office/drawing/2014/main" val="2630644116"/>
                    </a:ext>
                  </a:extLst>
                </a:gridCol>
                <a:gridCol w="823273">
                  <a:extLst>
                    <a:ext uri="{9D8B030D-6E8A-4147-A177-3AD203B41FA5}">
                      <a16:colId xmlns:a16="http://schemas.microsoft.com/office/drawing/2014/main" val="3607781208"/>
                    </a:ext>
                  </a:extLst>
                </a:gridCol>
              </a:tblGrid>
              <a:tr h="370889">
                <a:tc gridSpan="6">
                  <a:txBody>
                    <a:bodyPr/>
                    <a:lstStyle/>
                    <a:p>
                      <a:pPr algn="ctr" fontAlgn="b"/>
                      <a:r>
                        <a:rPr lang="en-GB" sz="1200" b="1" u="none" strike="noStrike" kern="1200" dirty="0">
                          <a:solidFill>
                            <a:schemeClr val="lt1"/>
                          </a:solidFill>
                          <a:effectLst/>
                          <a:latin typeface="+mn-lt"/>
                          <a:ea typeface="+mn-ea"/>
                          <a:cs typeface="+mn-cs"/>
                        </a:rPr>
                        <a:t>COAUTHORSHIPS IN CITED/MENTIONED POLICY DOCS</a:t>
                      </a:r>
                    </a:p>
                  </a:txBody>
                  <a:tcPr marL="7620" marR="7620" marT="7620" marB="0" anchor="ctr"/>
                </a:tc>
                <a:tc hMerge="1">
                  <a:txBody>
                    <a:bodyPr/>
                    <a:lstStyle/>
                    <a:p>
                      <a:pPr algn="l" fontAlgn="b"/>
                      <a:endParaRPr lang="en-GB" sz="1600" b="1" u="none" strike="noStrike" kern="1200" dirty="0">
                        <a:solidFill>
                          <a:schemeClr val="lt1"/>
                        </a:solidFill>
                        <a:effectLst/>
                        <a:latin typeface="+mn-lt"/>
                        <a:ea typeface="+mn-ea"/>
                        <a:cs typeface="+mn-cs"/>
                      </a:endParaRPr>
                    </a:p>
                  </a:txBody>
                  <a:tcPr marL="7620" marR="7620" marT="7620" marB="0" anchor="b"/>
                </a:tc>
                <a:tc hMerge="1">
                  <a:txBody>
                    <a:bodyPr/>
                    <a:lstStyle/>
                    <a:p>
                      <a:pPr algn="l" fontAlgn="b"/>
                      <a:endParaRPr lang="en-BE" sz="1600" b="1" u="none" strike="noStrike" kern="1200">
                        <a:solidFill>
                          <a:schemeClr val="lt1"/>
                        </a:solidFill>
                        <a:effectLst/>
                        <a:latin typeface="+mn-lt"/>
                        <a:ea typeface="+mn-ea"/>
                        <a:cs typeface="+mn-cs"/>
                      </a:endParaRPr>
                    </a:p>
                  </a:txBody>
                  <a:tcPr marL="7620" marR="7620" marT="7620" marB="0" anchor="b"/>
                </a:tc>
                <a:tc hMerge="1">
                  <a:txBody>
                    <a:bodyPr/>
                    <a:lstStyle/>
                    <a:p>
                      <a:pPr algn="l" fontAlgn="b"/>
                      <a:endParaRPr lang="en-BE" sz="1600" b="1" u="none" strike="noStrike" kern="1200">
                        <a:solidFill>
                          <a:schemeClr val="lt1"/>
                        </a:solidFill>
                        <a:effectLst/>
                        <a:latin typeface="+mn-lt"/>
                        <a:ea typeface="+mn-ea"/>
                        <a:cs typeface="+mn-cs"/>
                      </a:endParaRPr>
                    </a:p>
                  </a:txBody>
                  <a:tcPr marL="7620" marR="7620" marT="7620" marB="0" anchor="b"/>
                </a:tc>
                <a:tc hMerge="1">
                  <a:txBody>
                    <a:bodyPr/>
                    <a:lstStyle/>
                    <a:p>
                      <a:pPr algn="l" fontAlgn="b"/>
                      <a:endParaRPr lang="en-BE" sz="1600" b="1" u="none" strike="noStrike" kern="1200">
                        <a:solidFill>
                          <a:schemeClr val="lt1"/>
                        </a:solidFill>
                        <a:effectLst/>
                        <a:latin typeface="+mn-lt"/>
                        <a:ea typeface="+mn-ea"/>
                        <a:cs typeface="+mn-cs"/>
                      </a:endParaRPr>
                    </a:p>
                  </a:txBody>
                  <a:tcPr marL="7620" marR="7620" marT="7620" marB="0" anchor="b"/>
                </a:tc>
                <a:tc hMerge="1">
                  <a:txBody>
                    <a:bodyPr/>
                    <a:lstStyle/>
                    <a:p>
                      <a:pPr algn="l" fontAlgn="b"/>
                      <a:endParaRPr lang="en-BE" sz="1600" b="1" u="none" strike="noStrike" kern="1200" dirty="0">
                        <a:solidFill>
                          <a:schemeClr val="lt1"/>
                        </a:solidFill>
                        <a:effectLst/>
                        <a:latin typeface="+mn-lt"/>
                        <a:ea typeface="+mn-ea"/>
                        <a:cs typeface="+mn-cs"/>
                      </a:endParaRPr>
                    </a:p>
                  </a:txBody>
                  <a:tcPr marL="7620" marR="7620" marT="7620" marB="0" anchor="b"/>
                </a:tc>
                <a:extLst>
                  <a:ext uri="{0D108BD9-81ED-4DB2-BD59-A6C34878D82A}">
                    <a16:rowId xmlns:a16="http://schemas.microsoft.com/office/drawing/2014/main" val="344462130"/>
                  </a:ext>
                </a:extLst>
              </a:tr>
              <a:tr h="291951">
                <a:tc>
                  <a:txBody>
                    <a:bodyPr/>
                    <a:lstStyle/>
                    <a:p>
                      <a:pPr algn="l" fontAlgn="b"/>
                      <a:endParaRPr lang="en-BE" sz="1200" b="1" u="none" strike="noStrike" kern="1200" dirty="0">
                        <a:solidFill>
                          <a:schemeClr val="lt1"/>
                        </a:solidFill>
                        <a:effectLst/>
                        <a:latin typeface="+mn-lt"/>
                        <a:ea typeface="+mn-ea"/>
                        <a:cs typeface="+mn-cs"/>
                      </a:endParaRPr>
                    </a:p>
                  </a:txBody>
                  <a:tcPr marL="7620" marR="7620" marT="7620" marB="0" anchor="b">
                    <a:solidFill>
                      <a:srgbClr val="00339F"/>
                    </a:solidFill>
                  </a:tcPr>
                </a:tc>
                <a:tc>
                  <a:txBody>
                    <a:bodyPr/>
                    <a:lstStyle/>
                    <a:p>
                      <a:pPr algn="ctr" fontAlgn="b"/>
                      <a:r>
                        <a:rPr lang="en-GB" sz="1200" b="1" u="none" strike="noStrike" kern="1200" dirty="0">
                          <a:solidFill>
                            <a:schemeClr val="lt1"/>
                          </a:solidFill>
                          <a:effectLst/>
                          <a:latin typeface="+mn-lt"/>
                          <a:ea typeface="+mn-ea"/>
                          <a:cs typeface="+mn-cs"/>
                        </a:rPr>
                        <a:t>UG</a:t>
                      </a:r>
                    </a:p>
                  </a:txBody>
                  <a:tcPr marL="7620" marR="7620" marT="7620" marB="0" anchor="ctr">
                    <a:solidFill>
                      <a:srgbClr val="00339F"/>
                    </a:solidFill>
                  </a:tcPr>
                </a:tc>
                <a:tc>
                  <a:txBody>
                    <a:bodyPr/>
                    <a:lstStyle/>
                    <a:p>
                      <a:pPr algn="ctr" fontAlgn="b"/>
                      <a:r>
                        <a:rPr lang="en-GB" sz="1200" b="1" u="none" strike="noStrike" kern="1200" dirty="0">
                          <a:solidFill>
                            <a:schemeClr val="lt1"/>
                          </a:solidFill>
                          <a:effectLst/>
                          <a:latin typeface="+mn-lt"/>
                          <a:ea typeface="+mn-ea"/>
                          <a:cs typeface="+mn-cs"/>
                        </a:rPr>
                        <a:t>KUL</a:t>
                      </a:r>
                    </a:p>
                  </a:txBody>
                  <a:tcPr marL="7620" marR="7620" marT="7620" marB="0" anchor="ctr">
                    <a:solidFill>
                      <a:srgbClr val="00339F"/>
                    </a:solidFill>
                  </a:tcPr>
                </a:tc>
                <a:tc>
                  <a:txBody>
                    <a:bodyPr/>
                    <a:lstStyle/>
                    <a:p>
                      <a:pPr algn="ctr" fontAlgn="b"/>
                      <a:r>
                        <a:rPr lang="en-GB" sz="1200" b="1" u="none" strike="noStrike" kern="1200" dirty="0">
                          <a:solidFill>
                            <a:schemeClr val="lt1"/>
                          </a:solidFill>
                          <a:effectLst/>
                          <a:latin typeface="+mn-lt"/>
                          <a:ea typeface="+mn-ea"/>
                          <a:cs typeface="+mn-cs"/>
                        </a:rPr>
                        <a:t>UA</a:t>
                      </a:r>
                    </a:p>
                  </a:txBody>
                  <a:tcPr marL="7620" marR="7620" marT="7620" marB="0" anchor="ctr">
                    <a:solidFill>
                      <a:srgbClr val="00339F"/>
                    </a:solidFill>
                  </a:tcPr>
                </a:tc>
                <a:tc>
                  <a:txBody>
                    <a:bodyPr/>
                    <a:lstStyle/>
                    <a:p>
                      <a:pPr algn="ctr" fontAlgn="b"/>
                      <a:r>
                        <a:rPr lang="en-GB" sz="1200" b="1" u="none" strike="noStrike" kern="1200" dirty="0">
                          <a:solidFill>
                            <a:schemeClr val="lt1"/>
                          </a:solidFill>
                          <a:effectLst/>
                          <a:latin typeface="+mn-lt"/>
                          <a:ea typeface="+mn-ea"/>
                          <a:cs typeface="+mn-cs"/>
                        </a:rPr>
                        <a:t>VUB</a:t>
                      </a:r>
                    </a:p>
                  </a:txBody>
                  <a:tcPr marL="7620" marR="7620" marT="7620" marB="0" anchor="ctr">
                    <a:solidFill>
                      <a:srgbClr val="00339F"/>
                    </a:solidFill>
                  </a:tcPr>
                </a:tc>
                <a:tc>
                  <a:txBody>
                    <a:bodyPr/>
                    <a:lstStyle/>
                    <a:p>
                      <a:pPr algn="ctr" fontAlgn="b"/>
                      <a:r>
                        <a:rPr lang="en-GB" sz="1200" b="1" u="none" strike="noStrike" kern="1200" dirty="0">
                          <a:solidFill>
                            <a:schemeClr val="lt1"/>
                          </a:solidFill>
                          <a:effectLst/>
                          <a:latin typeface="+mn-lt"/>
                          <a:ea typeface="+mn-ea"/>
                          <a:cs typeface="+mn-cs"/>
                        </a:rPr>
                        <a:t>UH</a:t>
                      </a:r>
                    </a:p>
                  </a:txBody>
                  <a:tcPr marL="7620" marR="7620" marT="7620" marB="0" anchor="ctr">
                    <a:solidFill>
                      <a:srgbClr val="00339F"/>
                    </a:solidFill>
                  </a:tcPr>
                </a:tc>
                <a:extLst>
                  <a:ext uri="{0D108BD9-81ED-4DB2-BD59-A6C34878D82A}">
                    <a16:rowId xmlns:a16="http://schemas.microsoft.com/office/drawing/2014/main" val="3669029698"/>
                  </a:ext>
                </a:extLst>
              </a:tr>
              <a:tr h="291951">
                <a:tc>
                  <a:txBody>
                    <a:bodyPr/>
                    <a:lstStyle/>
                    <a:p>
                      <a:pPr algn="ctr" fontAlgn="b"/>
                      <a:r>
                        <a:rPr lang="en-GB" sz="1200" u="none" strike="noStrike" dirty="0">
                          <a:effectLst/>
                          <a:latin typeface="Verdana" panose="020B0604030504040204" pitchFamily="34" charset="0"/>
                          <a:ea typeface="Verdana" panose="020B0604030504040204" pitchFamily="34" charset="0"/>
                        </a:rPr>
                        <a:t>UG</a:t>
                      </a:r>
                      <a:endParaRPr lang="en-GB" sz="1200" b="0" i="0" u="none" strike="noStrike" dirty="0">
                        <a:solidFill>
                          <a:srgbClr val="000000"/>
                        </a:solidFill>
                        <a:effectLst/>
                        <a:latin typeface="Verdana" panose="020B0604030504040204" pitchFamily="34" charset="0"/>
                        <a:ea typeface="Verdana" panose="020B0604030504040204" pitchFamily="34" charset="0"/>
                      </a:endParaRPr>
                    </a:p>
                  </a:txBody>
                  <a:tcPr marL="7620" marR="7620" marT="7620" marB="0" anchor="ctr"/>
                </a:tc>
                <a:tc>
                  <a:txBody>
                    <a:bodyPr/>
                    <a:lstStyle/>
                    <a:p>
                      <a:pPr algn="ctr" fontAlgn="b"/>
                      <a:endParaRPr lang="en-BE" sz="1200" b="0" i="0" u="none" strike="noStrike" dirty="0">
                        <a:solidFill>
                          <a:srgbClr val="00339F"/>
                        </a:solidFill>
                        <a:effectLst/>
                        <a:latin typeface="Verdana" panose="020B0604030504040204" pitchFamily="34" charset="0"/>
                        <a:ea typeface="Verdana" panose="020B0604030504040204" pitchFamily="34" charset="0"/>
                      </a:endParaRPr>
                    </a:p>
                  </a:txBody>
                  <a:tcPr marL="7620" marR="7620" marT="7620" marB="0" anchor="ctr"/>
                </a:tc>
                <a:tc>
                  <a:txBody>
                    <a:bodyPr/>
                    <a:lstStyle/>
                    <a:p>
                      <a:pPr algn="ctr" fontAlgn="b"/>
                      <a:r>
                        <a:rPr lang="en-GB" sz="1200" b="0" i="0" u="none" strike="noStrike" dirty="0">
                          <a:solidFill>
                            <a:srgbClr val="00339F"/>
                          </a:solidFill>
                          <a:effectLst/>
                          <a:latin typeface="Verdana" panose="020B0604030504040204" pitchFamily="34" charset="0"/>
                          <a:ea typeface="Verdana" panose="020B0604030504040204" pitchFamily="34" charset="0"/>
                        </a:rPr>
                        <a:t>266</a:t>
                      </a:r>
                      <a:endParaRPr lang="en-BE" sz="1200" b="0" i="0" u="none" strike="noStrike" dirty="0">
                        <a:solidFill>
                          <a:srgbClr val="00339F"/>
                        </a:solidFill>
                        <a:effectLst/>
                        <a:latin typeface="Verdana" panose="020B0604030504040204" pitchFamily="34" charset="0"/>
                        <a:ea typeface="Verdana" panose="020B0604030504040204" pitchFamily="34" charset="0"/>
                      </a:endParaRPr>
                    </a:p>
                  </a:txBody>
                  <a:tcPr marL="7620" marR="7620" marT="7620" marB="0" anchor="ctr"/>
                </a:tc>
                <a:tc>
                  <a:txBody>
                    <a:bodyPr/>
                    <a:lstStyle/>
                    <a:p>
                      <a:pPr algn="ctr" fontAlgn="b"/>
                      <a:r>
                        <a:rPr lang="en-GB" sz="1200" b="0" i="0" u="none" strike="noStrike" dirty="0">
                          <a:solidFill>
                            <a:srgbClr val="00339F"/>
                          </a:solidFill>
                          <a:effectLst/>
                          <a:latin typeface="Verdana" panose="020B0604030504040204" pitchFamily="34" charset="0"/>
                          <a:ea typeface="Verdana" panose="020B0604030504040204" pitchFamily="34" charset="0"/>
                        </a:rPr>
                        <a:t>225</a:t>
                      </a:r>
                      <a:endParaRPr lang="en-BE" sz="1200" b="0" i="0" u="none" strike="noStrike" dirty="0">
                        <a:solidFill>
                          <a:srgbClr val="00339F"/>
                        </a:solidFill>
                        <a:effectLst/>
                        <a:latin typeface="Verdana" panose="020B0604030504040204" pitchFamily="34" charset="0"/>
                        <a:ea typeface="Verdana" panose="020B0604030504040204" pitchFamily="34" charset="0"/>
                      </a:endParaRPr>
                    </a:p>
                  </a:txBody>
                  <a:tcPr marL="7620" marR="7620" marT="7620" marB="0" anchor="ctr"/>
                </a:tc>
                <a:tc>
                  <a:txBody>
                    <a:bodyPr/>
                    <a:lstStyle/>
                    <a:p>
                      <a:pPr algn="ctr" fontAlgn="b"/>
                      <a:r>
                        <a:rPr lang="en-GB" sz="1200" b="0" i="0" u="none" strike="noStrike" dirty="0">
                          <a:solidFill>
                            <a:srgbClr val="00339F"/>
                          </a:solidFill>
                          <a:effectLst/>
                          <a:latin typeface="Verdana" panose="020B0604030504040204" pitchFamily="34" charset="0"/>
                          <a:ea typeface="Verdana" panose="020B0604030504040204" pitchFamily="34" charset="0"/>
                        </a:rPr>
                        <a:t>169</a:t>
                      </a:r>
                      <a:endParaRPr lang="en-BE" sz="1200" b="0" i="0" u="none" strike="noStrike" dirty="0">
                        <a:solidFill>
                          <a:srgbClr val="00339F"/>
                        </a:solidFill>
                        <a:effectLst/>
                        <a:latin typeface="Verdana" panose="020B0604030504040204" pitchFamily="34" charset="0"/>
                        <a:ea typeface="Verdana" panose="020B0604030504040204" pitchFamily="34" charset="0"/>
                      </a:endParaRPr>
                    </a:p>
                  </a:txBody>
                  <a:tcPr marL="7620" marR="7620" marT="7620" marB="0" anchor="ctr"/>
                </a:tc>
                <a:tc>
                  <a:txBody>
                    <a:bodyPr/>
                    <a:lstStyle/>
                    <a:p>
                      <a:pPr algn="ctr" fontAlgn="b"/>
                      <a:r>
                        <a:rPr lang="en-GB" sz="1200" b="0" i="0" u="none" strike="noStrike" dirty="0">
                          <a:solidFill>
                            <a:srgbClr val="00339F"/>
                          </a:solidFill>
                          <a:effectLst/>
                          <a:latin typeface="Verdana" panose="020B0604030504040204" pitchFamily="34" charset="0"/>
                          <a:ea typeface="Verdana" panose="020B0604030504040204" pitchFamily="34" charset="0"/>
                        </a:rPr>
                        <a:t>22</a:t>
                      </a:r>
                      <a:endParaRPr lang="en-BE" sz="1200" b="0" i="0" u="none" strike="noStrike" dirty="0">
                        <a:solidFill>
                          <a:srgbClr val="00339F"/>
                        </a:solidFill>
                        <a:effectLst/>
                        <a:latin typeface="Verdana" panose="020B0604030504040204" pitchFamily="34" charset="0"/>
                        <a:ea typeface="Verdana" panose="020B0604030504040204" pitchFamily="34" charset="0"/>
                      </a:endParaRPr>
                    </a:p>
                  </a:txBody>
                  <a:tcPr marL="7620" marR="7620" marT="7620" marB="0" anchor="ctr"/>
                </a:tc>
                <a:extLst>
                  <a:ext uri="{0D108BD9-81ED-4DB2-BD59-A6C34878D82A}">
                    <a16:rowId xmlns:a16="http://schemas.microsoft.com/office/drawing/2014/main" val="2429258536"/>
                  </a:ext>
                </a:extLst>
              </a:tr>
              <a:tr h="291951">
                <a:tc>
                  <a:txBody>
                    <a:bodyPr/>
                    <a:lstStyle/>
                    <a:p>
                      <a:pPr algn="ctr" fontAlgn="b"/>
                      <a:r>
                        <a:rPr lang="en-GB" sz="1200" u="none" strike="noStrike" dirty="0">
                          <a:effectLst/>
                          <a:latin typeface="Verdana" panose="020B0604030504040204" pitchFamily="34" charset="0"/>
                          <a:ea typeface="Verdana" panose="020B0604030504040204" pitchFamily="34" charset="0"/>
                        </a:rPr>
                        <a:t>KUL</a:t>
                      </a:r>
                      <a:endParaRPr lang="en-GB" sz="1200" b="0" i="0" u="none" strike="noStrike" dirty="0">
                        <a:solidFill>
                          <a:srgbClr val="000000"/>
                        </a:solidFill>
                        <a:effectLst/>
                        <a:latin typeface="Verdana" panose="020B0604030504040204" pitchFamily="34" charset="0"/>
                        <a:ea typeface="Verdana" panose="020B0604030504040204" pitchFamily="34" charset="0"/>
                      </a:endParaRPr>
                    </a:p>
                  </a:txBody>
                  <a:tcPr marL="7620" marR="7620" marT="7620" marB="0" anchor="ctr"/>
                </a:tc>
                <a:tc>
                  <a:txBody>
                    <a:bodyPr/>
                    <a:lstStyle/>
                    <a:p>
                      <a:pPr algn="ctr" fontAlgn="b"/>
                      <a:r>
                        <a:rPr lang="en-BE" sz="1200" u="none" strike="noStrike" dirty="0">
                          <a:solidFill>
                            <a:srgbClr val="00339F"/>
                          </a:solidFill>
                          <a:effectLst/>
                          <a:latin typeface="Verdana" panose="020B0604030504040204" pitchFamily="34" charset="0"/>
                          <a:ea typeface="Verdana" panose="020B0604030504040204" pitchFamily="34" charset="0"/>
                        </a:rPr>
                        <a:t>266</a:t>
                      </a:r>
                      <a:endParaRPr lang="en-BE" sz="1200" b="0" i="0" u="none" strike="noStrike" dirty="0">
                        <a:solidFill>
                          <a:srgbClr val="00339F"/>
                        </a:solidFill>
                        <a:effectLst/>
                        <a:latin typeface="Verdana" panose="020B0604030504040204" pitchFamily="34" charset="0"/>
                        <a:ea typeface="Verdana" panose="020B0604030504040204" pitchFamily="34" charset="0"/>
                      </a:endParaRPr>
                    </a:p>
                  </a:txBody>
                  <a:tcPr marL="7620" marR="7620" marT="7620" marB="0" anchor="ctr"/>
                </a:tc>
                <a:tc>
                  <a:txBody>
                    <a:bodyPr/>
                    <a:lstStyle/>
                    <a:p>
                      <a:pPr algn="ctr" fontAlgn="b"/>
                      <a:endParaRPr lang="en-BE" sz="1200" b="0" i="0" u="none" strike="noStrike">
                        <a:solidFill>
                          <a:srgbClr val="00339F"/>
                        </a:solidFill>
                        <a:effectLst/>
                        <a:latin typeface="Verdana" panose="020B0604030504040204" pitchFamily="34" charset="0"/>
                        <a:ea typeface="Verdana" panose="020B0604030504040204" pitchFamily="34" charset="0"/>
                      </a:endParaRPr>
                    </a:p>
                  </a:txBody>
                  <a:tcPr marL="7620" marR="7620" marT="7620" marB="0" anchor="ctr"/>
                </a:tc>
                <a:tc>
                  <a:txBody>
                    <a:bodyPr/>
                    <a:lstStyle/>
                    <a:p>
                      <a:pPr algn="ctr" fontAlgn="b"/>
                      <a:r>
                        <a:rPr lang="en-GB" sz="1200" b="0" i="0" u="none" strike="noStrike" dirty="0">
                          <a:solidFill>
                            <a:srgbClr val="00339F"/>
                          </a:solidFill>
                          <a:effectLst/>
                          <a:latin typeface="Verdana" panose="020B0604030504040204" pitchFamily="34" charset="0"/>
                          <a:ea typeface="Verdana" panose="020B0604030504040204" pitchFamily="34" charset="0"/>
                        </a:rPr>
                        <a:t>165</a:t>
                      </a:r>
                      <a:endParaRPr lang="en-BE" sz="1200" b="0" i="0" u="none" strike="noStrike" dirty="0">
                        <a:solidFill>
                          <a:srgbClr val="00339F"/>
                        </a:solidFill>
                        <a:effectLst/>
                        <a:latin typeface="Verdana" panose="020B0604030504040204" pitchFamily="34" charset="0"/>
                        <a:ea typeface="Verdana" panose="020B0604030504040204" pitchFamily="34" charset="0"/>
                      </a:endParaRPr>
                    </a:p>
                  </a:txBody>
                  <a:tcPr marL="7620" marR="7620" marT="7620" marB="0" anchor="ctr"/>
                </a:tc>
                <a:tc>
                  <a:txBody>
                    <a:bodyPr/>
                    <a:lstStyle/>
                    <a:p>
                      <a:pPr algn="ctr" fontAlgn="b"/>
                      <a:r>
                        <a:rPr lang="en-GB" sz="1200" b="0" i="0" u="none" strike="noStrike" dirty="0">
                          <a:solidFill>
                            <a:srgbClr val="00339F"/>
                          </a:solidFill>
                          <a:effectLst/>
                          <a:latin typeface="Verdana" panose="020B0604030504040204" pitchFamily="34" charset="0"/>
                          <a:ea typeface="Verdana" panose="020B0604030504040204" pitchFamily="34" charset="0"/>
                        </a:rPr>
                        <a:t>104</a:t>
                      </a:r>
                      <a:endParaRPr lang="en-BE" sz="1200" b="0" i="0" u="none" strike="noStrike" dirty="0">
                        <a:solidFill>
                          <a:srgbClr val="00339F"/>
                        </a:solidFill>
                        <a:effectLst/>
                        <a:latin typeface="Verdana" panose="020B0604030504040204" pitchFamily="34" charset="0"/>
                        <a:ea typeface="Verdana" panose="020B0604030504040204" pitchFamily="34" charset="0"/>
                      </a:endParaRPr>
                    </a:p>
                  </a:txBody>
                  <a:tcPr marL="7620" marR="7620" marT="7620" marB="0" anchor="ctr"/>
                </a:tc>
                <a:tc>
                  <a:txBody>
                    <a:bodyPr/>
                    <a:lstStyle/>
                    <a:p>
                      <a:pPr algn="ctr" fontAlgn="b"/>
                      <a:r>
                        <a:rPr lang="en-GB" sz="1200" b="0" i="0" u="none" strike="noStrike" dirty="0">
                          <a:solidFill>
                            <a:srgbClr val="00339F"/>
                          </a:solidFill>
                          <a:effectLst/>
                          <a:latin typeface="Verdana" panose="020B0604030504040204" pitchFamily="34" charset="0"/>
                          <a:ea typeface="Verdana" panose="020B0604030504040204" pitchFamily="34" charset="0"/>
                        </a:rPr>
                        <a:t>18</a:t>
                      </a:r>
                      <a:endParaRPr lang="en-BE" sz="1200" b="0" i="0" u="none" strike="noStrike" dirty="0">
                        <a:solidFill>
                          <a:srgbClr val="00339F"/>
                        </a:solidFill>
                        <a:effectLst/>
                        <a:latin typeface="Verdana" panose="020B0604030504040204" pitchFamily="34" charset="0"/>
                        <a:ea typeface="Verdana" panose="020B0604030504040204" pitchFamily="34" charset="0"/>
                      </a:endParaRPr>
                    </a:p>
                  </a:txBody>
                  <a:tcPr marL="7620" marR="7620" marT="7620" marB="0" anchor="ctr"/>
                </a:tc>
                <a:extLst>
                  <a:ext uri="{0D108BD9-81ED-4DB2-BD59-A6C34878D82A}">
                    <a16:rowId xmlns:a16="http://schemas.microsoft.com/office/drawing/2014/main" val="2434187325"/>
                  </a:ext>
                </a:extLst>
              </a:tr>
              <a:tr h="291951">
                <a:tc>
                  <a:txBody>
                    <a:bodyPr/>
                    <a:lstStyle/>
                    <a:p>
                      <a:pPr algn="ctr" fontAlgn="b"/>
                      <a:r>
                        <a:rPr lang="en-GB" sz="1200" u="none" strike="noStrike">
                          <a:effectLst/>
                          <a:latin typeface="Verdana" panose="020B0604030504040204" pitchFamily="34" charset="0"/>
                          <a:ea typeface="Verdana" panose="020B0604030504040204" pitchFamily="34" charset="0"/>
                        </a:rPr>
                        <a:t>UA</a:t>
                      </a:r>
                      <a:endParaRPr lang="en-GB" sz="1200" b="0" i="0" u="none" strike="noStrike">
                        <a:solidFill>
                          <a:srgbClr val="000000"/>
                        </a:solidFill>
                        <a:effectLst/>
                        <a:latin typeface="Verdana" panose="020B0604030504040204" pitchFamily="34" charset="0"/>
                        <a:ea typeface="Verdana" panose="020B0604030504040204" pitchFamily="34" charset="0"/>
                      </a:endParaRPr>
                    </a:p>
                  </a:txBody>
                  <a:tcPr marL="7620" marR="7620" marT="7620" marB="0" anchor="ctr"/>
                </a:tc>
                <a:tc>
                  <a:txBody>
                    <a:bodyPr/>
                    <a:lstStyle/>
                    <a:p>
                      <a:pPr algn="ctr" fontAlgn="b"/>
                      <a:r>
                        <a:rPr lang="en-BE" sz="1200" u="none" strike="noStrike">
                          <a:solidFill>
                            <a:srgbClr val="00339F"/>
                          </a:solidFill>
                          <a:effectLst/>
                          <a:latin typeface="Verdana" panose="020B0604030504040204" pitchFamily="34" charset="0"/>
                          <a:ea typeface="Verdana" panose="020B0604030504040204" pitchFamily="34" charset="0"/>
                        </a:rPr>
                        <a:t>225</a:t>
                      </a:r>
                      <a:endParaRPr lang="en-BE" sz="1200" b="0" i="0" u="none" strike="noStrike">
                        <a:solidFill>
                          <a:srgbClr val="00339F"/>
                        </a:solidFill>
                        <a:effectLst/>
                        <a:latin typeface="Verdana" panose="020B0604030504040204" pitchFamily="34" charset="0"/>
                        <a:ea typeface="Verdana" panose="020B0604030504040204" pitchFamily="34" charset="0"/>
                      </a:endParaRPr>
                    </a:p>
                  </a:txBody>
                  <a:tcPr marL="7620" marR="7620" marT="7620" marB="0" anchor="ctr"/>
                </a:tc>
                <a:tc>
                  <a:txBody>
                    <a:bodyPr/>
                    <a:lstStyle/>
                    <a:p>
                      <a:pPr algn="ctr" fontAlgn="b"/>
                      <a:r>
                        <a:rPr lang="en-BE" sz="1200" u="none" strike="noStrike">
                          <a:solidFill>
                            <a:srgbClr val="00339F"/>
                          </a:solidFill>
                          <a:effectLst/>
                          <a:latin typeface="Verdana" panose="020B0604030504040204" pitchFamily="34" charset="0"/>
                          <a:ea typeface="Verdana" panose="020B0604030504040204" pitchFamily="34" charset="0"/>
                        </a:rPr>
                        <a:t>165</a:t>
                      </a:r>
                      <a:endParaRPr lang="en-BE" sz="1200" b="0" i="0" u="none" strike="noStrike">
                        <a:solidFill>
                          <a:srgbClr val="00339F"/>
                        </a:solidFill>
                        <a:effectLst/>
                        <a:latin typeface="Verdana" panose="020B0604030504040204" pitchFamily="34" charset="0"/>
                        <a:ea typeface="Verdana" panose="020B0604030504040204" pitchFamily="34" charset="0"/>
                      </a:endParaRPr>
                    </a:p>
                  </a:txBody>
                  <a:tcPr marL="7620" marR="7620" marT="7620" marB="0" anchor="ctr"/>
                </a:tc>
                <a:tc>
                  <a:txBody>
                    <a:bodyPr/>
                    <a:lstStyle/>
                    <a:p>
                      <a:pPr algn="ctr" fontAlgn="b"/>
                      <a:endParaRPr lang="en-BE" sz="1200" b="0" i="0" u="none" strike="noStrike" dirty="0">
                        <a:solidFill>
                          <a:srgbClr val="00339F"/>
                        </a:solidFill>
                        <a:effectLst/>
                        <a:latin typeface="Verdana" panose="020B0604030504040204" pitchFamily="34" charset="0"/>
                        <a:ea typeface="Verdana" panose="020B0604030504040204" pitchFamily="34" charset="0"/>
                      </a:endParaRPr>
                    </a:p>
                  </a:txBody>
                  <a:tcPr marL="7620" marR="7620" marT="7620" marB="0" anchor="ctr"/>
                </a:tc>
                <a:tc>
                  <a:txBody>
                    <a:bodyPr/>
                    <a:lstStyle/>
                    <a:p>
                      <a:pPr algn="ctr" fontAlgn="b"/>
                      <a:r>
                        <a:rPr lang="en-GB" sz="1200" b="0" i="0" u="none" strike="noStrike" dirty="0">
                          <a:solidFill>
                            <a:srgbClr val="00339F"/>
                          </a:solidFill>
                          <a:effectLst/>
                          <a:latin typeface="Verdana" panose="020B0604030504040204" pitchFamily="34" charset="0"/>
                          <a:ea typeface="Verdana" panose="020B0604030504040204" pitchFamily="34" charset="0"/>
                        </a:rPr>
                        <a:t>120</a:t>
                      </a:r>
                      <a:endParaRPr lang="en-BE" sz="1200" b="0" i="0" u="none" strike="noStrike" dirty="0">
                        <a:solidFill>
                          <a:srgbClr val="00339F"/>
                        </a:solidFill>
                        <a:effectLst/>
                        <a:latin typeface="Verdana" panose="020B0604030504040204" pitchFamily="34" charset="0"/>
                        <a:ea typeface="Verdana" panose="020B0604030504040204" pitchFamily="34" charset="0"/>
                      </a:endParaRPr>
                    </a:p>
                  </a:txBody>
                  <a:tcPr marL="7620" marR="7620" marT="7620" marB="0" anchor="ctr"/>
                </a:tc>
                <a:tc>
                  <a:txBody>
                    <a:bodyPr/>
                    <a:lstStyle/>
                    <a:p>
                      <a:pPr algn="ctr" fontAlgn="b"/>
                      <a:r>
                        <a:rPr lang="en-GB" sz="1200" b="0" i="0" u="none" strike="noStrike" dirty="0">
                          <a:solidFill>
                            <a:srgbClr val="00339F"/>
                          </a:solidFill>
                          <a:effectLst/>
                          <a:latin typeface="Verdana" panose="020B0604030504040204" pitchFamily="34" charset="0"/>
                          <a:ea typeface="Verdana" panose="020B0604030504040204" pitchFamily="34" charset="0"/>
                        </a:rPr>
                        <a:t>15</a:t>
                      </a:r>
                      <a:endParaRPr lang="en-BE" sz="1200" b="0" i="0" u="none" strike="noStrike" dirty="0">
                        <a:solidFill>
                          <a:srgbClr val="00339F"/>
                        </a:solidFill>
                        <a:effectLst/>
                        <a:latin typeface="Verdana" panose="020B0604030504040204" pitchFamily="34" charset="0"/>
                        <a:ea typeface="Verdana" panose="020B0604030504040204" pitchFamily="34" charset="0"/>
                      </a:endParaRPr>
                    </a:p>
                  </a:txBody>
                  <a:tcPr marL="7620" marR="7620" marT="7620" marB="0" anchor="ctr"/>
                </a:tc>
                <a:extLst>
                  <a:ext uri="{0D108BD9-81ED-4DB2-BD59-A6C34878D82A}">
                    <a16:rowId xmlns:a16="http://schemas.microsoft.com/office/drawing/2014/main" val="3635398191"/>
                  </a:ext>
                </a:extLst>
              </a:tr>
              <a:tr h="291951">
                <a:tc>
                  <a:txBody>
                    <a:bodyPr/>
                    <a:lstStyle/>
                    <a:p>
                      <a:pPr algn="ctr" fontAlgn="b"/>
                      <a:r>
                        <a:rPr lang="en-GB" sz="1200" u="none" strike="noStrike">
                          <a:effectLst/>
                          <a:latin typeface="Verdana" panose="020B0604030504040204" pitchFamily="34" charset="0"/>
                          <a:ea typeface="Verdana" panose="020B0604030504040204" pitchFamily="34" charset="0"/>
                        </a:rPr>
                        <a:t>VUB</a:t>
                      </a:r>
                      <a:endParaRPr lang="en-GB" sz="1200" b="0" i="0" u="none" strike="noStrike">
                        <a:solidFill>
                          <a:srgbClr val="000000"/>
                        </a:solidFill>
                        <a:effectLst/>
                        <a:latin typeface="Verdana" panose="020B0604030504040204" pitchFamily="34" charset="0"/>
                        <a:ea typeface="Verdana" panose="020B0604030504040204" pitchFamily="34" charset="0"/>
                      </a:endParaRPr>
                    </a:p>
                  </a:txBody>
                  <a:tcPr marL="7620" marR="7620" marT="7620" marB="0" anchor="ctr"/>
                </a:tc>
                <a:tc>
                  <a:txBody>
                    <a:bodyPr/>
                    <a:lstStyle/>
                    <a:p>
                      <a:pPr algn="ctr" fontAlgn="b"/>
                      <a:r>
                        <a:rPr lang="en-BE" sz="1200" u="none" strike="noStrike">
                          <a:solidFill>
                            <a:srgbClr val="00339F"/>
                          </a:solidFill>
                          <a:effectLst/>
                          <a:latin typeface="Verdana" panose="020B0604030504040204" pitchFamily="34" charset="0"/>
                          <a:ea typeface="Verdana" panose="020B0604030504040204" pitchFamily="34" charset="0"/>
                        </a:rPr>
                        <a:t>169</a:t>
                      </a:r>
                      <a:endParaRPr lang="en-BE" sz="1200" b="0" i="0" u="none" strike="noStrike">
                        <a:solidFill>
                          <a:srgbClr val="00339F"/>
                        </a:solidFill>
                        <a:effectLst/>
                        <a:latin typeface="Verdana" panose="020B0604030504040204" pitchFamily="34" charset="0"/>
                        <a:ea typeface="Verdana" panose="020B0604030504040204" pitchFamily="34" charset="0"/>
                      </a:endParaRPr>
                    </a:p>
                  </a:txBody>
                  <a:tcPr marL="7620" marR="7620" marT="7620" marB="0" anchor="ctr"/>
                </a:tc>
                <a:tc>
                  <a:txBody>
                    <a:bodyPr/>
                    <a:lstStyle/>
                    <a:p>
                      <a:pPr algn="ctr" fontAlgn="b"/>
                      <a:r>
                        <a:rPr lang="en-BE" sz="1200" u="none" strike="noStrike">
                          <a:solidFill>
                            <a:srgbClr val="00339F"/>
                          </a:solidFill>
                          <a:effectLst/>
                          <a:latin typeface="Verdana" panose="020B0604030504040204" pitchFamily="34" charset="0"/>
                          <a:ea typeface="Verdana" panose="020B0604030504040204" pitchFamily="34" charset="0"/>
                        </a:rPr>
                        <a:t>104</a:t>
                      </a:r>
                      <a:endParaRPr lang="en-BE" sz="1200" b="0" i="0" u="none" strike="noStrike">
                        <a:solidFill>
                          <a:srgbClr val="00339F"/>
                        </a:solidFill>
                        <a:effectLst/>
                        <a:latin typeface="Verdana" panose="020B0604030504040204" pitchFamily="34" charset="0"/>
                        <a:ea typeface="Verdana" panose="020B0604030504040204" pitchFamily="34" charset="0"/>
                      </a:endParaRPr>
                    </a:p>
                  </a:txBody>
                  <a:tcPr marL="7620" marR="7620" marT="7620" marB="0" anchor="ctr"/>
                </a:tc>
                <a:tc>
                  <a:txBody>
                    <a:bodyPr/>
                    <a:lstStyle/>
                    <a:p>
                      <a:pPr algn="ctr" fontAlgn="b"/>
                      <a:r>
                        <a:rPr lang="en-BE" sz="1200" u="none" strike="noStrike" dirty="0">
                          <a:solidFill>
                            <a:srgbClr val="00339F"/>
                          </a:solidFill>
                          <a:effectLst/>
                          <a:latin typeface="Verdana" panose="020B0604030504040204" pitchFamily="34" charset="0"/>
                          <a:ea typeface="Verdana" panose="020B0604030504040204" pitchFamily="34" charset="0"/>
                        </a:rPr>
                        <a:t>120</a:t>
                      </a:r>
                      <a:endParaRPr lang="en-BE" sz="1200" b="0" i="0" u="none" strike="noStrike" dirty="0">
                        <a:solidFill>
                          <a:srgbClr val="00339F"/>
                        </a:solidFill>
                        <a:effectLst/>
                        <a:latin typeface="Verdana" panose="020B0604030504040204" pitchFamily="34" charset="0"/>
                        <a:ea typeface="Verdana" panose="020B0604030504040204" pitchFamily="34" charset="0"/>
                      </a:endParaRPr>
                    </a:p>
                  </a:txBody>
                  <a:tcPr marL="7620" marR="7620" marT="7620" marB="0" anchor="ctr"/>
                </a:tc>
                <a:tc>
                  <a:txBody>
                    <a:bodyPr/>
                    <a:lstStyle/>
                    <a:p>
                      <a:pPr algn="ctr" fontAlgn="b"/>
                      <a:endParaRPr lang="en-BE" sz="1200" b="0" i="0" u="none" strike="noStrike" dirty="0">
                        <a:solidFill>
                          <a:srgbClr val="00339F"/>
                        </a:solidFill>
                        <a:effectLst/>
                        <a:latin typeface="Verdana" panose="020B0604030504040204" pitchFamily="34" charset="0"/>
                        <a:ea typeface="Verdana" panose="020B0604030504040204" pitchFamily="34" charset="0"/>
                      </a:endParaRPr>
                    </a:p>
                  </a:txBody>
                  <a:tcPr marL="7620" marR="7620" marT="7620" marB="0" anchor="ctr"/>
                </a:tc>
                <a:tc>
                  <a:txBody>
                    <a:bodyPr/>
                    <a:lstStyle/>
                    <a:p>
                      <a:pPr algn="ctr" fontAlgn="b"/>
                      <a:r>
                        <a:rPr lang="en-GB" sz="1200" b="0" i="0" u="none" strike="noStrike" dirty="0">
                          <a:solidFill>
                            <a:srgbClr val="00339F"/>
                          </a:solidFill>
                          <a:effectLst/>
                          <a:latin typeface="Verdana" panose="020B0604030504040204" pitchFamily="34" charset="0"/>
                          <a:ea typeface="Verdana" panose="020B0604030504040204" pitchFamily="34" charset="0"/>
                        </a:rPr>
                        <a:t>10</a:t>
                      </a:r>
                      <a:endParaRPr lang="en-BE" sz="1200" b="0" i="0" u="none" strike="noStrike" dirty="0">
                        <a:solidFill>
                          <a:srgbClr val="00339F"/>
                        </a:solidFill>
                        <a:effectLst/>
                        <a:latin typeface="Verdana" panose="020B0604030504040204" pitchFamily="34" charset="0"/>
                        <a:ea typeface="Verdana" panose="020B0604030504040204" pitchFamily="34" charset="0"/>
                      </a:endParaRPr>
                    </a:p>
                  </a:txBody>
                  <a:tcPr marL="7620" marR="7620" marT="7620" marB="0" anchor="ctr"/>
                </a:tc>
                <a:extLst>
                  <a:ext uri="{0D108BD9-81ED-4DB2-BD59-A6C34878D82A}">
                    <a16:rowId xmlns:a16="http://schemas.microsoft.com/office/drawing/2014/main" val="255202895"/>
                  </a:ext>
                </a:extLst>
              </a:tr>
              <a:tr h="291951">
                <a:tc>
                  <a:txBody>
                    <a:bodyPr/>
                    <a:lstStyle/>
                    <a:p>
                      <a:pPr algn="ctr" fontAlgn="b"/>
                      <a:r>
                        <a:rPr lang="en-GB" sz="1200" u="none" strike="noStrike" dirty="0">
                          <a:effectLst/>
                          <a:latin typeface="Verdana" panose="020B0604030504040204" pitchFamily="34" charset="0"/>
                          <a:ea typeface="Verdana" panose="020B0604030504040204" pitchFamily="34" charset="0"/>
                        </a:rPr>
                        <a:t>UH</a:t>
                      </a:r>
                      <a:endParaRPr lang="en-GB" sz="1200" b="0" i="0" u="none" strike="noStrike" dirty="0">
                        <a:solidFill>
                          <a:srgbClr val="000000"/>
                        </a:solidFill>
                        <a:effectLst/>
                        <a:latin typeface="Verdana" panose="020B0604030504040204" pitchFamily="34" charset="0"/>
                        <a:ea typeface="Verdana" panose="020B0604030504040204" pitchFamily="34" charset="0"/>
                      </a:endParaRPr>
                    </a:p>
                  </a:txBody>
                  <a:tcPr marL="7620" marR="7620" marT="7620" marB="0" anchor="ctr"/>
                </a:tc>
                <a:tc>
                  <a:txBody>
                    <a:bodyPr/>
                    <a:lstStyle/>
                    <a:p>
                      <a:pPr algn="ctr" fontAlgn="b"/>
                      <a:r>
                        <a:rPr lang="en-BE" sz="1200" u="none" strike="noStrike">
                          <a:solidFill>
                            <a:srgbClr val="00339F"/>
                          </a:solidFill>
                          <a:effectLst/>
                          <a:latin typeface="Verdana" panose="020B0604030504040204" pitchFamily="34" charset="0"/>
                          <a:ea typeface="Verdana" panose="020B0604030504040204" pitchFamily="34" charset="0"/>
                        </a:rPr>
                        <a:t>22</a:t>
                      </a:r>
                      <a:endParaRPr lang="en-BE" sz="1200" b="0" i="0" u="none" strike="noStrike">
                        <a:solidFill>
                          <a:srgbClr val="00339F"/>
                        </a:solidFill>
                        <a:effectLst/>
                        <a:latin typeface="Verdana" panose="020B0604030504040204" pitchFamily="34" charset="0"/>
                        <a:ea typeface="Verdana" panose="020B0604030504040204" pitchFamily="34" charset="0"/>
                      </a:endParaRPr>
                    </a:p>
                  </a:txBody>
                  <a:tcPr marL="7620" marR="7620" marT="7620" marB="0" anchor="ctr"/>
                </a:tc>
                <a:tc>
                  <a:txBody>
                    <a:bodyPr/>
                    <a:lstStyle/>
                    <a:p>
                      <a:pPr algn="ctr" fontAlgn="b"/>
                      <a:r>
                        <a:rPr lang="en-BE" sz="1200" u="none" strike="noStrike">
                          <a:solidFill>
                            <a:srgbClr val="00339F"/>
                          </a:solidFill>
                          <a:effectLst/>
                          <a:latin typeface="Verdana" panose="020B0604030504040204" pitchFamily="34" charset="0"/>
                          <a:ea typeface="Verdana" panose="020B0604030504040204" pitchFamily="34" charset="0"/>
                        </a:rPr>
                        <a:t>18</a:t>
                      </a:r>
                      <a:endParaRPr lang="en-BE" sz="1200" b="0" i="0" u="none" strike="noStrike">
                        <a:solidFill>
                          <a:srgbClr val="00339F"/>
                        </a:solidFill>
                        <a:effectLst/>
                        <a:latin typeface="Verdana" panose="020B0604030504040204" pitchFamily="34" charset="0"/>
                        <a:ea typeface="Verdana" panose="020B0604030504040204" pitchFamily="34" charset="0"/>
                      </a:endParaRPr>
                    </a:p>
                  </a:txBody>
                  <a:tcPr marL="7620" marR="7620" marT="7620" marB="0" anchor="ctr"/>
                </a:tc>
                <a:tc>
                  <a:txBody>
                    <a:bodyPr/>
                    <a:lstStyle/>
                    <a:p>
                      <a:pPr algn="ctr" fontAlgn="b"/>
                      <a:r>
                        <a:rPr lang="en-BE" sz="1200" u="none" strike="noStrike">
                          <a:solidFill>
                            <a:srgbClr val="00339F"/>
                          </a:solidFill>
                          <a:effectLst/>
                          <a:latin typeface="Verdana" panose="020B0604030504040204" pitchFamily="34" charset="0"/>
                          <a:ea typeface="Verdana" panose="020B0604030504040204" pitchFamily="34" charset="0"/>
                        </a:rPr>
                        <a:t>15</a:t>
                      </a:r>
                      <a:endParaRPr lang="en-BE" sz="1200" b="0" i="0" u="none" strike="noStrike">
                        <a:solidFill>
                          <a:srgbClr val="00339F"/>
                        </a:solidFill>
                        <a:effectLst/>
                        <a:latin typeface="Verdana" panose="020B0604030504040204" pitchFamily="34" charset="0"/>
                        <a:ea typeface="Verdana" panose="020B0604030504040204" pitchFamily="34" charset="0"/>
                      </a:endParaRPr>
                    </a:p>
                  </a:txBody>
                  <a:tcPr marL="7620" marR="7620" marT="7620" marB="0" anchor="ctr"/>
                </a:tc>
                <a:tc>
                  <a:txBody>
                    <a:bodyPr/>
                    <a:lstStyle/>
                    <a:p>
                      <a:pPr algn="ctr" fontAlgn="b"/>
                      <a:r>
                        <a:rPr lang="en-BE" sz="1200" u="none" strike="noStrike">
                          <a:solidFill>
                            <a:srgbClr val="00339F"/>
                          </a:solidFill>
                          <a:effectLst/>
                          <a:latin typeface="Verdana" panose="020B0604030504040204" pitchFamily="34" charset="0"/>
                          <a:ea typeface="Verdana" panose="020B0604030504040204" pitchFamily="34" charset="0"/>
                        </a:rPr>
                        <a:t>10</a:t>
                      </a:r>
                      <a:endParaRPr lang="en-BE" sz="1200" b="0" i="0" u="none" strike="noStrike">
                        <a:solidFill>
                          <a:srgbClr val="00339F"/>
                        </a:solidFill>
                        <a:effectLst/>
                        <a:latin typeface="Verdana" panose="020B0604030504040204" pitchFamily="34" charset="0"/>
                        <a:ea typeface="Verdana" panose="020B0604030504040204" pitchFamily="34" charset="0"/>
                      </a:endParaRPr>
                    </a:p>
                  </a:txBody>
                  <a:tcPr marL="7620" marR="7620" marT="7620" marB="0" anchor="ctr"/>
                </a:tc>
                <a:tc>
                  <a:txBody>
                    <a:bodyPr/>
                    <a:lstStyle/>
                    <a:p>
                      <a:pPr algn="ctr" fontAlgn="b"/>
                      <a:endParaRPr lang="en-BE" sz="1200" b="0" i="0" u="none" strike="noStrike">
                        <a:solidFill>
                          <a:srgbClr val="00339F"/>
                        </a:solidFill>
                        <a:effectLst/>
                        <a:latin typeface="Verdana" panose="020B0604030504040204" pitchFamily="34" charset="0"/>
                        <a:ea typeface="Verdana" panose="020B0604030504040204" pitchFamily="34" charset="0"/>
                      </a:endParaRPr>
                    </a:p>
                  </a:txBody>
                  <a:tcPr marL="7620" marR="7620" marT="7620" marB="0" anchor="ctr"/>
                </a:tc>
                <a:extLst>
                  <a:ext uri="{0D108BD9-81ED-4DB2-BD59-A6C34878D82A}">
                    <a16:rowId xmlns:a16="http://schemas.microsoft.com/office/drawing/2014/main" val="4232221768"/>
                  </a:ext>
                </a:extLst>
              </a:tr>
              <a:tr h="291951">
                <a:tc>
                  <a:txBody>
                    <a:bodyPr/>
                    <a:lstStyle/>
                    <a:p>
                      <a:pPr algn="ctr" fontAlgn="b"/>
                      <a:endParaRPr lang="en-BE" sz="1200" b="0" i="0" u="none" strike="noStrike" dirty="0">
                        <a:solidFill>
                          <a:srgbClr val="000000"/>
                        </a:solidFill>
                        <a:effectLst/>
                        <a:latin typeface="Verdana" panose="020B0604030504040204" pitchFamily="34" charset="0"/>
                        <a:ea typeface="Verdana" panose="020B0604030504040204" pitchFamily="34" charset="0"/>
                      </a:endParaRPr>
                    </a:p>
                  </a:txBody>
                  <a:tcPr marL="7620" marR="7620" marT="7620" marB="0" anchor="ctr"/>
                </a:tc>
                <a:tc>
                  <a:txBody>
                    <a:bodyPr/>
                    <a:lstStyle/>
                    <a:p>
                      <a:pPr algn="ctr" fontAlgn="b"/>
                      <a:r>
                        <a:rPr lang="en-BE" sz="1200" u="none" strike="noStrike" dirty="0">
                          <a:solidFill>
                            <a:srgbClr val="00339F"/>
                          </a:solidFill>
                          <a:effectLst/>
                          <a:latin typeface="Verdana" panose="020B0604030504040204" pitchFamily="34" charset="0"/>
                          <a:ea typeface="Verdana" panose="020B0604030504040204" pitchFamily="34" charset="0"/>
                        </a:rPr>
                        <a:t>682</a:t>
                      </a:r>
                      <a:endParaRPr lang="en-BE" sz="1200" b="0" i="0" u="none" strike="noStrike" dirty="0">
                        <a:solidFill>
                          <a:srgbClr val="00339F"/>
                        </a:solidFill>
                        <a:effectLst/>
                        <a:latin typeface="Verdana" panose="020B0604030504040204" pitchFamily="34" charset="0"/>
                        <a:ea typeface="Verdana" panose="020B0604030504040204" pitchFamily="34" charset="0"/>
                      </a:endParaRPr>
                    </a:p>
                  </a:txBody>
                  <a:tcPr marL="7620" marR="7620" marT="7620" marB="0" anchor="ctr">
                    <a:solidFill>
                      <a:schemeClr val="accent5">
                        <a:lumMod val="60000"/>
                        <a:lumOff val="40000"/>
                      </a:schemeClr>
                    </a:solidFill>
                  </a:tcPr>
                </a:tc>
                <a:tc>
                  <a:txBody>
                    <a:bodyPr/>
                    <a:lstStyle/>
                    <a:p>
                      <a:pPr algn="ctr" fontAlgn="b"/>
                      <a:r>
                        <a:rPr lang="en-BE" sz="1200" u="none" strike="noStrike" dirty="0">
                          <a:solidFill>
                            <a:srgbClr val="00339F"/>
                          </a:solidFill>
                          <a:effectLst/>
                          <a:latin typeface="Verdana" panose="020B0604030504040204" pitchFamily="34" charset="0"/>
                          <a:ea typeface="Verdana" panose="020B0604030504040204" pitchFamily="34" charset="0"/>
                        </a:rPr>
                        <a:t>553</a:t>
                      </a:r>
                      <a:endParaRPr lang="en-BE" sz="1200" b="0" i="0" u="none" strike="noStrike" dirty="0">
                        <a:solidFill>
                          <a:srgbClr val="00339F"/>
                        </a:solidFill>
                        <a:effectLst/>
                        <a:latin typeface="Verdana" panose="020B0604030504040204" pitchFamily="34" charset="0"/>
                        <a:ea typeface="Verdana" panose="020B0604030504040204" pitchFamily="34" charset="0"/>
                      </a:endParaRPr>
                    </a:p>
                  </a:txBody>
                  <a:tcPr marL="7620" marR="7620" marT="7620" marB="0" anchor="ctr">
                    <a:solidFill>
                      <a:schemeClr val="accent5">
                        <a:lumMod val="60000"/>
                        <a:lumOff val="40000"/>
                      </a:schemeClr>
                    </a:solidFill>
                  </a:tcPr>
                </a:tc>
                <a:tc>
                  <a:txBody>
                    <a:bodyPr/>
                    <a:lstStyle/>
                    <a:p>
                      <a:pPr algn="ctr" fontAlgn="b"/>
                      <a:r>
                        <a:rPr lang="en-BE" sz="1200" u="none" strike="noStrike" dirty="0">
                          <a:solidFill>
                            <a:srgbClr val="00339F"/>
                          </a:solidFill>
                          <a:effectLst/>
                          <a:latin typeface="Verdana" panose="020B0604030504040204" pitchFamily="34" charset="0"/>
                          <a:ea typeface="Verdana" panose="020B0604030504040204" pitchFamily="34" charset="0"/>
                        </a:rPr>
                        <a:t>525</a:t>
                      </a:r>
                      <a:endParaRPr lang="en-BE" sz="1200" b="0" i="0" u="none" strike="noStrike" dirty="0">
                        <a:solidFill>
                          <a:srgbClr val="00339F"/>
                        </a:solidFill>
                        <a:effectLst/>
                        <a:latin typeface="Verdana" panose="020B0604030504040204" pitchFamily="34" charset="0"/>
                        <a:ea typeface="Verdana" panose="020B0604030504040204" pitchFamily="34" charset="0"/>
                      </a:endParaRPr>
                    </a:p>
                  </a:txBody>
                  <a:tcPr marL="7620" marR="7620" marT="7620" marB="0" anchor="ctr">
                    <a:solidFill>
                      <a:schemeClr val="accent5">
                        <a:lumMod val="60000"/>
                        <a:lumOff val="40000"/>
                      </a:schemeClr>
                    </a:solidFill>
                  </a:tcPr>
                </a:tc>
                <a:tc>
                  <a:txBody>
                    <a:bodyPr/>
                    <a:lstStyle/>
                    <a:p>
                      <a:pPr algn="ctr" fontAlgn="b"/>
                      <a:r>
                        <a:rPr lang="en-BE" sz="1200" u="none" strike="noStrike" dirty="0">
                          <a:solidFill>
                            <a:srgbClr val="00339F"/>
                          </a:solidFill>
                          <a:effectLst/>
                          <a:latin typeface="Verdana" panose="020B0604030504040204" pitchFamily="34" charset="0"/>
                          <a:ea typeface="Verdana" panose="020B0604030504040204" pitchFamily="34" charset="0"/>
                        </a:rPr>
                        <a:t>403</a:t>
                      </a:r>
                      <a:endParaRPr lang="en-BE" sz="1200" b="0" i="0" u="none" strike="noStrike" dirty="0">
                        <a:solidFill>
                          <a:srgbClr val="00339F"/>
                        </a:solidFill>
                        <a:effectLst/>
                        <a:latin typeface="Verdana" panose="020B0604030504040204" pitchFamily="34" charset="0"/>
                        <a:ea typeface="Verdana" panose="020B0604030504040204" pitchFamily="34" charset="0"/>
                      </a:endParaRPr>
                    </a:p>
                  </a:txBody>
                  <a:tcPr marL="7620" marR="7620" marT="7620" marB="0" anchor="ctr">
                    <a:solidFill>
                      <a:schemeClr val="accent5">
                        <a:lumMod val="60000"/>
                        <a:lumOff val="40000"/>
                      </a:schemeClr>
                    </a:solidFill>
                  </a:tcPr>
                </a:tc>
                <a:tc>
                  <a:txBody>
                    <a:bodyPr/>
                    <a:lstStyle/>
                    <a:p>
                      <a:pPr algn="ctr" fontAlgn="b"/>
                      <a:r>
                        <a:rPr lang="en-BE" sz="1200" u="none" strike="noStrike" dirty="0">
                          <a:solidFill>
                            <a:srgbClr val="00339F"/>
                          </a:solidFill>
                          <a:effectLst/>
                          <a:latin typeface="Verdana" panose="020B0604030504040204" pitchFamily="34" charset="0"/>
                          <a:ea typeface="Verdana" panose="020B0604030504040204" pitchFamily="34" charset="0"/>
                        </a:rPr>
                        <a:t>65</a:t>
                      </a:r>
                      <a:endParaRPr lang="en-BE" sz="1200" b="0" i="0" u="none" strike="noStrike" dirty="0">
                        <a:solidFill>
                          <a:srgbClr val="00339F"/>
                        </a:solidFill>
                        <a:effectLst/>
                        <a:latin typeface="Verdana" panose="020B0604030504040204" pitchFamily="34" charset="0"/>
                        <a:ea typeface="Verdana" panose="020B0604030504040204" pitchFamily="34" charset="0"/>
                      </a:endParaRPr>
                    </a:p>
                  </a:txBody>
                  <a:tcPr marL="7620" marR="7620" marT="7620" marB="0" anchor="ctr">
                    <a:solidFill>
                      <a:schemeClr val="accent5">
                        <a:lumMod val="60000"/>
                        <a:lumOff val="40000"/>
                      </a:schemeClr>
                    </a:solidFill>
                  </a:tcPr>
                </a:tc>
                <a:extLst>
                  <a:ext uri="{0D108BD9-81ED-4DB2-BD59-A6C34878D82A}">
                    <a16:rowId xmlns:a16="http://schemas.microsoft.com/office/drawing/2014/main" val="2453616793"/>
                  </a:ext>
                </a:extLst>
              </a:tr>
              <a:tr h="291951">
                <a:tc>
                  <a:txBody>
                    <a:bodyPr/>
                    <a:lstStyle/>
                    <a:p>
                      <a:pPr algn="ctr" fontAlgn="b"/>
                      <a:endParaRPr lang="en-BE" sz="1200" b="0" i="0" u="none" strike="noStrike">
                        <a:solidFill>
                          <a:srgbClr val="000000"/>
                        </a:solidFill>
                        <a:effectLst/>
                        <a:latin typeface="Verdana" panose="020B0604030504040204" pitchFamily="34" charset="0"/>
                        <a:ea typeface="Verdana" panose="020B0604030504040204" pitchFamily="34" charset="0"/>
                      </a:endParaRPr>
                    </a:p>
                  </a:txBody>
                  <a:tcPr marL="7620" marR="7620" marT="7620" marB="0" anchor="ctr"/>
                </a:tc>
                <a:tc>
                  <a:txBody>
                    <a:bodyPr/>
                    <a:lstStyle/>
                    <a:p>
                      <a:pPr algn="ctr" fontAlgn="b"/>
                      <a:endParaRPr lang="en-BE" sz="1200" b="0" i="0" u="none" strike="noStrike">
                        <a:solidFill>
                          <a:srgbClr val="00339F"/>
                        </a:solidFill>
                        <a:effectLst/>
                        <a:latin typeface="Verdana" panose="020B0604030504040204" pitchFamily="34" charset="0"/>
                        <a:ea typeface="Verdana" panose="020B0604030504040204" pitchFamily="34" charset="0"/>
                      </a:endParaRPr>
                    </a:p>
                  </a:txBody>
                  <a:tcPr marL="7620" marR="7620" marT="7620" marB="0" anchor="ctr"/>
                </a:tc>
                <a:tc>
                  <a:txBody>
                    <a:bodyPr/>
                    <a:lstStyle/>
                    <a:p>
                      <a:pPr algn="ctr" fontAlgn="b"/>
                      <a:endParaRPr lang="en-BE" sz="1200" b="0" i="0" u="none" strike="noStrike">
                        <a:solidFill>
                          <a:srgbClr val="00339F"/>
                        </a:solidFill>
                        <a:effectLst/>
                        <a:latin typeface="Verdana" panose="020B0604030504040204" pitchFamily="34" charset="0"/>
                        <a:ea typeface="Verdana" panose="020B0604030504040204" pitchFamily="34" charset="0"/>
                      </a:endParaRPr>
                    </a:p>
                  </a:txBody>
                  <a:tcPr marL="7620" marR="7620" marT="7620" marB="0" anchor="ctr"/>
                </a:tc>
                <a:tc>
                  <a:txBody>
                    <a:bodyPr/>
                    <a:lstStyle/>
                    <a:p>
                      <a:pPr algn="ctr" fontAlgn="b"/>
                      <a:endParaRPr lang="en-BE" sz="1200" b="0" i="0" u="none" strike="noStrike">
                        <a:solidFill>
                          <a:srgbClr val="00339F"/>
                        </a:solidFill>
                        <a:effectLst/>
                        <a:latin typeface="Verdana" panose="020B0604030504040204" pitchFamily="34" charset="0"/>
                        <a:ea typeface="Verdana" panose="020B0604030504040204" pitchFamily="34" charset="0"/>
                      </a:endParaRPr>
                    </a:p>
                  </a:txBody>
                  <a:tcPr marL="7620" marR="7620" marT="7620" marB="0" anchor="ctr"/>
                </a:tc>
                <a:tc>
                  <a:txBody>
                    <a:bodyPr/>
                    <a:lstStyle/>
                    <a:p>
                      <a:pPr algn="ctr" fontAlgn="b"/>
                      <a:endParaRPr lang="en-BE" sz="1200" b="0" i="0" u="none" strike="noStrike">
                        <a:solidFill>
                          <a:srgbClr val="00339F"/>
                        </a:solidFill>
                        <a:effectLst/>
                        <a:latin typeface="Verdana" panose="020B0604030504040204" pitchFamily="34" charset="0"/>
                        <a:ea typeface="Verdana" panose="020B0604030504040204" pitchFamily="34" charset="0"/>
                      </a:endParaRPr>
                    </a:p>
                  </a:txBody>
                  <a:tcPr marL="7620" marR="7620" marT="7620" marB="0" anchor="ctr"/>
                </a:tc>
                <a:tc>
                  <a:txBody>
                    <a:bodyPr/>
                    <a:lstStyle/>
                    <a:p>
                      <a:pPr algn="ctr" fontAlgn="b"/>
                      <a:endParaRPr lang="en-BE" sz="1200" b="0" i="0" u="none" strike="noStrike" dirty="0">
                        <a:solidFill>
                          <a:srgbClr val="00339F"/>
                        </a:solidFill>
                        <a:effectLst/>
                        <a:latin typeface="Verdana" panose="020B0604030504040204" pitchFamily="34" charset="0"/>
                        <a:ea typeface="Verdana" panose="020B0604030504040204" pitchFamily="34" charset="0"/>
                      </a:endParaRPr>
                    </a:p>
                  </a:txBody>
                  <a:tcPr marL="7620" marR="7620" marT="7620" marB="0" anchor="ctr"/>
                </a:tc>
                <a:extLst>
                  <a:ext uri="{0D108BD9-81ED-4DB2-BD59-A6C34878D82A}">
                    <a16:rowId xmlns:a16="http://schemas.microsoft.com/office/drawing/2014/main" val="1080638363"/>
                  </a:ext>
                </a:extLst>
              </a:tr>
              <a:tr h="291951">
                <a:tc>
                  <a:txBody>
                    <a:bodyPr/>
                    <a:lstStyle/>
                    <a:p>
                      <a:pPr algn="ctr" fontAlgn="b"/>
                      <a:endParaRPr lang="en-BE" sz="1200" b="0" i="0" u="none" strike="noStrike">
                        <a:solidFill>
                          <a:srgbClr val="000000"/>
                        </a:solidFill>
                        <a:effectLst/>
                        <a:latin typeface="Verdana" panose="020B0604030504040204" pitchFamily="34" charset="0"/>
                        <a:ea typeface="Verdana" panose="020B0604030504040204" pitchFamily="34" charset="0"/>
                      </a:endParaRPr>
                    </a:p>
                  </a:txBody>
                  <a:tcPr marL="7620" marR="7620" marT="7620" marB="0" anchor="ctr"/>
                </a:tc>
                <a:tc>
                  <a:txBody>
                    <a:bodyPr/>
                    <a:lstStyle/>
                    <a:p>
                      <a:pPr marL="0" algn="ctr" defTabSz="914377" rtl="0" eaLnBrk="1" fontAlgn="b" latinLnBrk="0" hangingPunct="1"/>
                      <a:r>
                        <a:rPr lang="en-GB" sz="1200" b="1" u="none" strike="noStrike" kern="1200" dirty="0">
                          <a:solidFill>
                            <a:schemeClr val="lt1"/>
                          </a:solidFill>
                          <a:effectLst/>
                          <a:latin typeface="+mn-lt"/>
                          <a:ea typeface="+mn-ea"/>
                          <a:cs typeface="+mn-cs"/>
                        </a:rPr>
                        <a:t>UG</a:t>
                      </a:r>
                    </a:p>
                  </a:txBody>
                  <a:tcPr marL="7620" marR="7620" marT="7620" marB="0" anchor="ctr">
                    <a:solidFill>
                      <a:srgbClr val="00339F"/>
                    </a:solidFill>
                  </a:tcPr>
                </a:tc>
                <a:tc>
                  <a:txBody>
                    <a:bodyPr/>
                    <a:lstStyle/>
                    <a:p>
                      <a:pPr marL="0" algn="ctr" defTabSz="914377" rtl="0" eaLnBrk="1" fontAlgn="b" latinLnBrk="0" hangingPunct="1"/>
                      <a:r>
                        <a:rPr lang="en-GB" sz="1200" b="1" u="none" strike="noStrike" kern="1200" dirty="0">
                          <a:solidFill>
                            <a:schemeClr val="lt1"/>
                          </a:solidFill>
                          <a:effectLst/>
                          <a:latin typeface="+mn-lt"/>
                          <a:ea typeface="+mn-ea"/>
                          <a:cs typeface="+mn-cs"/>
                        </a:rPr>
                        <a:t>KUL</a:t>
                      </a:r>
                    </a:p>
                  </a:txBody>
                  <a:tcPr marL="7620" marR="7620" marT="7620" marB="0" anchor="ctr">
                    <a:solidFill>
                      <a:srgbClr val="00339F"/>
                    </a:solidFill>
                  </a:tcPr>
                </a:tc>
                <a:tc>
                  <a:txBody>
                    <a:bodyPr/>
                    <a:lstStyle/>
                    <a:p>
                      <a:pPr marL="0" algn="ctr" defTabSz="914377" rtl="0" eaLnBrk="1" fontAlgn="b" latinLnBrk="0" hangingPunct="1"/>
                      <a:r>
                        <a:rPr lang="en-GB" sz="1200" b="1" u="none" strike="noStrike" kern="1200" dirty="0">
                          <a:solidFill>
                            <a:schemeClr val="lt1"/>
                          </a:solidFill>
                          <a:effectLst/>
                          <a:latin typeface="+mn-lt"/>
                          <a:ea typeface="+mn-ea"/>
                          <a:cs typeface="+mn-cs"/>
                        </a:rPr>
                        <a:t>UA</a:t>
                      </a:r>
                    </a:p>
                  </a:txBody>
                  <a:tcPr marL="7620" marR="7620" marT="7620" marB="0" anchor="ctr">
                    <a:solidFill>
                      <a:srgbClr val="00339F"/>
                    </a:solidFill>
                  </a:tcPr>
                </a:tc>
                <a:tc>
                  <a:txBody>
                    <a:bodyPr/>
                    <a:lstStyle/>
                    <a:p>
                      <a:pPr marL="0" algn="ctr" defTabSz="914377" rtl="0" eaLnBrk="1" fontAlgn="b" latinLnBrk="0" hangingPunct="1"/>
                      <a:r>
                        <a:rPr lang="en-GB" sz="1200" b="1" u="none" strike="noStrike" kern="1200" dirty="0">
                          <a:solidFill>
                            <a:schemeClr val="lt1"/>
                          </a:solidFill>
                          <a:effectLst/>
                          <a:latin typeface="+mn-lt"/>
                          <a:ea typeface="+mn-ea"/>
                          <a:cs typeface="+mn-cs"/>
                        </a:rPr>
                        <a:t>VUB</a:t>
                      </a:r>
                    </a:p>
                  </a:txBody>
                  <a:tcPr marL="7620" marR="7620" marT="7620" marB="0" anchor="ctr">
                    <a:solidFill>
                      <a:srgbClr val="00339F"/>
                    </a:solidFill>
                  </a:tcPr>
                </a:tc>
                <a:tc>
                  <a:txBody>
                    <a:bodyPr/>
                    <a:lstStyle/>
                    <a:p>
                      <a:pPr marL="0" algn="ctr" defTabSz="914377" rtl="0" eaLnBrk="1" fontAlgn="b" latinLnBrk="0" hangingPunct="1"/>
                      <a:r>
                        <a:rPr lang="en-GB" sz="1200" b="1" u="none" strike="noStrike" kern="1200" dirty="0">
                          <a:solidFill>
                            <a:schemeClr val="lt1"/>
                          </a:solidFill>
                          <a:effectLst/>
                          <a:latin typeface="+mn-lt"/>
                          <a:ea typeface="+mn-ea"/>
                          <a:cs typeface="+mn-cs"/>
                        </a:rPr>
                        <a:t>UH</a:t>
                      </a:r>
                    </a:p>
                  </a:txBody>
                  <a:tcPr marL="7620" marR="7620" marT="7620" marB="0" anchor="ctr">
                    <a:solidFill>
                      <a:srgbClr val="00339F"/>
                    </a:solidFill>
                  </a:tcPr>
                </a:tc>
                <a:extLst>
                  <a:ext uri="{0D108BD9-81ED-4DB2-BD59-A6C34878D82A}">
                    <a16:rowId xmlns:a16="http://schemas.microsoft.com/office/drawing/2014/main" val="2621104921"/>
                  </a:ext>
                </a:extLst>
              </a:tr>
              <a:tr h="291951">
                <a:tc>
                  <a:txBody>
                    <a:bodyPr/>
                    <a:lstStyle/>
                    <a:p>
                      <a:pPr algn="ctr" fontAlgn="b"/>
                      <a:r>
                        <a:rPr lang="en-GB" sz="1200" u="none" strike="noStrike">
                          <a:effectLst/>
                          <a:latin typeface="Verdana" panose="020B0604030504040204" pitchFamily="34" charset="0"/>
                          <a:ea typeface="Verdana" panose="020B0604030504040204" pitchFamily="34" charset="0"/>
                        </a:rPr>
                        <a:t>UG</a:t>
                      </a:r>
                      <a:endParaRPr lang="en-GB" sz="1200" b="0" i="0" u="none" strike="noStrike">
                        <a:solidFill>
                          <a:srgbClr val="000000"/>
                        </a:solidFill>
                        <a:effectLst/>
                        <a:latin typeface="Verdana" panose="020B0604030504040204" pitchFamily="34" charset="0"/>
                        <a:ea typeface="Verdana" panose="020B0604030504040204" pitchFamily="34" charset="0"/>
                      </a:endParaRPr>
                    </a:p>
                  </a:txBody>
                  <a:tcPr marL="7620" marR="7620" marT="7620" marB="0" anchor="ctr"/>
                </a:tc>
                <a:tc>
                  <a:txBody>
                    <a:bodyPr/>
                    <a:lstStyle/>
                    <a:p>
                      <a:pPr algn="ctr" fontAlgn="b"/>
                      <a:endParaRPr lang="en-BE" sz="1200" b="0" i="0" u="none" strike="noStrike">
                        <a:solidFill>
                          <a:srgbClr val="00339F"/>
                        </a:solidFill>
                        <a:effectLst/>
                        <a:latin typeface="Verdana" panose="020B0604030504040204" pitchFamily="34" charset="0"/>
                        <a:ea typeface="Verdana" panose="020B0604030504040204" pitchFamily="34" charset="0"/>
                      </a:endParaRPr>
                    </a:p>
                  </a:txBody>
                  <a:tcPr marL="7620" marR="7620" marT="7620" marB="0" anchor="ctr"/>
                </a:tc>
                <a:tc>
                  <a:txBody>
                    <a:bodyPr/>
                    <a:lstStyle/>
                    <a:p>
                      <a:pPr algn="ctr" fontAlgn="b"/>
                      <a:r>
                        <a:rPr lang="en-BE" sz="1200" u="none" strike="noStrike">
                          <a:solidFill>
                            <a:srgbClr val="00339F"/>
                          </a:solidFill>
                          <a:effectLst/>
                          <a:latin typeface="Verdana" panose="020B0604030504040204" pitchFamily="34" charset="0"/>
                          <a:ea typeface="Verdana" panose="020B0604030504040204" pitchFamily="34" charset="0"/>
                        </a:rPr>
                        <a:t>48%</a:t>
                      </a:r>
                      <a:endParaRPr lang="en-BE" sz="1200" b="0" i="0" u="none" strike="noStrike">
                        <a:solidFill>
                          <a:srgbClr val="00339F"/>
                        </a:solidFill>
                        <a:effectLst/>
                        <a:latin typeface="Verdana" panose="020B0604030504040204" pitchFamily="34" charset="0"/>
                        <a:ea typeface="Verdana" panose="020B0604030504040204" pitchFamily="34" charset="0"/>
                      </a:endParaRPr>
                    </a:p>
                  </a:txBody>
                  <a:tcPr marL="7620" marR="7620" marT="7620" marB="0" anchor="ctr"/>
                </a:tc>
                <a:tc>
                  <a:txBody>
                    <a:bodyPr/>
                    <a:lstStyle/>
                    <a:p>
                      <a:pPr algn="ctr" fontAlgn="b"/>
                      <a:r>
                        <a:rPr lang="en-BE" sz="1200" u="none" strike="noStrike">
                          <a:solidFill>
                            <a:srgbClr val="00339F"/>
                          </a:solidFill>
                          <a:effectLst/>
                          <a:latin typeface="Verdana" panose="020B0604030504040204" pitchFamily="34" charset="0"/>
                          <a:ea typeface="Verdana" panose="020B0604030504040204" pitchFamily="34" charset="0"/>
                        </a:rPr>
                        <a:t>43%</a:t>
                      </a:r>
                      <a:endParaRPr lang="en-BE" sz="1200" b="0" i="0" u="none" strike="noStrike">
                        <a:solidFill>
                          <a:srgbClr val="00339F"/>
                        </a:solidFill>
                        <a:effectLst/>
                        <a:latin typeface="Verdana" panose="020B0604030504040204" pitchFamily="34" charset="0"/>
                        <a:ea typeface="Verdana" panose="020B0604030504040204" pitchFamily="34" charset="0"/>
                      </a:endParaRPr>
                    </a:p>
                  </a:txBody>
                  <a:tcPr marL="7620" marR="7620" marT="7620" marB="0" anchor="ctr"/>
                </a:tc>
                <a:tc>
                  <a:txBody>
                    <a:bodyPr/>
                    <a:lstStyle/>
                    <a:p>
                      <a:pPr algn="ctr" fontAlgn="b"/>
                      <a:r>
                        <a:rPr lang="en-BE" sz="1200" u="none" strike="noStrike">
                          <a:solidFill>
                            <a:srgbClr val="00339F"/>
                          </a:solidFill>
                          <a:effectLst/>
                          <a:latin typeface="Verdana" panose="020B0604030504040204" pitchFamily="34" charset="0"/>
                          <a:ea typeface="Verdana" panose="020B0604030504040204" pitchFamily="34" charset="0"/>
                        </a:rPr>
                        <a:t>42%</a:t>
                      </a:r>
                      <a:endParaRPr lang="en-BE" sz="1200" b="0" i="0" u="none" strike="noStrike">
                        <a:solidFill>
                          <a:srgbClr val="00339F"/>
                        </a:solidFill>
                        <a:effectLst/>
                        <a:latin typeface="Verdana" panose="020B0604030504040204" pitchFamily="34" charset="0"/>
                        <a:ea typeface="Verdana" panose="020B0604030504040204" pitchFamily="34" charset="0"/>
                      </a:endParaRPr>
                    </a:p>
                  </a:txBody>
                  <a:tcPr marL="7620" marR="7620" marT="7620" marB="0" anchor="ctr"/>
                </a:tc>
                <a:tc>
                  <a:txBody>
                    <a:bodyPr/>
                    <a:lstStyle/>
                    <a:p>
                      <a:pPr algn="ctr" fontAlgn="b"/>
                      <a:r>
                        <a:rPr lang="en-BE" sz="1200" u="none" strike="noStrike">
                          <a:solidFill>
                            <a:srgbClr val="00339F"/>
                          </a:solidFill>
                          <a:effectLst/>
                          <a:latin typeface="Verdana" panose="020B0604030504040204" pitchFamily="34" charset="0"/>
                          <a:ea typeface="Verdana" panose="020B0604030504040204" pitchFamily="34" charset="0"/>
                        </a:rPr>
                        <a:t>34%</a:t>
                      </a:r>
                      <a:endParaRPr lang="en-BE" sz="1200" b="0" i="0" u="none" strike="noStrike">
                        <a:solidFill>
                          <a:srgbClr val="00339F"/>
                        </a:solidFill>
                        <a:effectLst/>
                        <a:latin typeface="Verdana" panose="020B0604030504040204" pitchFamily="34" charset="0"/>
                        <a:ea typeface="Verdana" panose="020B0604030504040204" pitchFamily="34" charset="0"/>
                      </a:endParaRPr>
                    </a:p>
                  </a:txBody>
                  <a:tcPr marL="7620" marR="7620" marT="7620" marB="0" anchor="ctr"/>
                </a:tc>
                <a:extLst>
                  <a:ext uri="{0D108BD9-81ED-4DB2-BD59-A6C34878D82A}">
                    <a16:rowId xmlns:a16="http://schemas.microsoft.com/office/drawing/2014/main" val="779184751"/>
                  </a:ext>
                </a:extLst>
              </a:tr>
              <a:tr h="291951">
                <a:tc>
                  <a:txBody>
                    <a:bodyPr/>
                    <a:lstStyle/>
                    <a:p>
                      <a:pPr algn="ctr" fontAlgn="b"/>
                      <a:r>
                        <a:rPr lang="en-GB" sz="1200" u="none" strike="noStrike">
                          <a:effectLst/>
                          <a:latin typeface="Verdana" panose="020B0604030504040204" pitchFamily="34" charset="0"/>
                          <a:ea typeface="Verdana" panose="020B0604030504040204" pitchFamily="34" charset="0"/>
                        </a:rPr>
                        <a:t>KUL</a:t>
                      </a:r>
                      <a:endParaRPr lang="en-GB" sz="1200" b="0" i="0" u="none" strike="noStrike">
                        <a:solidFill>
                          <a:srgbClr val="000000"/>
                        </a:solidFill>
                        <a:effectLst/>
                        <a:latin typeface="Verdana" panose="020B0604030504040204" pitchFamily="34" charset="0"/>
                        <a:ea typeface="Verdana" panose="020B0604030504040204" pitchFamily="34" charset="0"/>
                      </a:endParaRPr>
                    </a:p>
                  </a:txBody>
                  <a:tcPr marL="7620" marR="7620" marT="7620" marB="0" anchor="ctr"/>
                </a:tc>
                <a:tc>
                  <a:txBody>
                    <a:bodyPr/>
                    <a:lstStyle/>
                    <a:p>
                      <a:pPr algn="ctr" fontAlgn="b"/>
                      <a:r>
                        <a:rPr lang="en-BE" sz="1200" u="none" strike="noStrike">
                          <a:solidFill>
                            <a:srgbClr val="00339F"/>
                          </a:solidFill>
                          <a:effectLst/>
                          <a:latin typeface="Verdana" panose="020B0604030504040204" pitchFamily="34" charset="0"/>
                          <a:ea typeface="Verdana" panose="020B0604030504040204" pitchFamily="34" charset="0"/>
                        </a:rPr>
                        <a:t>39%</a:t>
                      </a:r>
                      <a:endParaRPr lang="en-BE" sz="1200" b="0" i="0" u="none" strike="noStrike">
                        <a:solidFill>
                          <a:srgbClr val="00339F"/>
                        </a:solidFill>
                        <a:effectLst/>
                        <a:latin typeface="Verdana" panose="020B0604030504040204" pitchFamily="34" charset="0"/>
                        <a:ea typeface="Verdana" panose="020B0604030504040204" pitchFamily="34" charset="0"/>
                      </a:endParaRPr>
                    </a:p>
                  </a:txBody>
                  <a:tcPr marL="7620" marR="7620" marT="7620" marB="0" anchor="ctr"/>
                </a:tc>
                <a:tc>
                  <a:txBody>
                    <a:bodyPr/>
                    <a:lstStyle/>
                    <a:p>
                      <a:pPr algn="ctr" fontAlgn="b"/>
                      <a:endParaRPr lang="en-BE" sz="1200" b="0" i="0" u="none" strike="noStrike">
                        <a:solidFill>
                          <a:srgbClr val="00339F"/>
                        </a:solidFill>
                        <a:effectLst/>
                        <a:latin typeface="Verdana" panose="020B0604030504040204" pitchFamily="34" charset="0"/>
                        <a:ea typeface="Verdana" panose="020B0604030504040204" pitchFamily="34" charset="0"/>
                      </a:endParaRPr>
                    </a:p>
                  </a:txBody>
                  <a:tcPr marL="7620" marR="7620" marT="7620" marB="0" anchor="ctr"/>
                </a:tc>
                <a:tc>
                  <a:txBody>
                    <a:bodyPr/>
                    <a:lstStyle/>
                    <a:p>
                      <a:pPr algn="ctr" fontAlgn="b"/>
                      <a:r>
                        <a:rPr lang="en-BE" sz="1200" u="none" strike="noStrike">
                          <a:solidFill>
                            <a:srgbClr val="00339F"/>
                          </a:solidFill>
                          <a:effectLst/>
                          <a:latin typeface="Verdana" panose="020B0604030504040204" pitchFamily="34" charset="0"/>
                          <a:ea typeface="Verdana" panose="020B0604030504040204" pitchFamily="34" charset="0"/>
                        </a:rPr>
                        <a:t>31%</a:t>
                      </a:r>
                      <a:endParaRPr lang="en-BE" sz="1200" b="0" i="0" u="none" strike="noStrike">
                        <a:solidFill>
                          <a:srgbClr val="00339F"/>
                        </a:solidFill>
                        <a:effectLst/>
                        <a:latin typeface="Verdana" panose="020B0604030504040204" pitchFamily="34" charset="0"/>
                        <a:ea typeface="Verdana" panose="020B0604030504040204" pitchFamily="34" charset="0"/>
                      </a:endParaRPr>
                    </a:p>
                  </a:txBody>
                  <a:tcPr marL="7620" marR="7620" marT="7620" marB="0" anchor="ctr"/>
                </a:tc>
                <a:tc>
                  <a:txBody>
                    <a:bodyPr/>
                    <a:lstStyle/>
                    <a:p>
                      <a:pPr algn="ctr" fontAlgn="b"/>
                      <a:r>
                        <a:rPr lang="en-BE" sz="1200" u="none" strike="noStrike">
                          <a:solidFill>
                            <a:srgbClr val="00339F"/>
                          </a:solidFill>
                          <a:effectLst/>
                          <a:latin typeface="Verdana" panose="020B0604030504040204" pitchFamily="34" charset="0"/>
                          <a:ea typeface="Verdana" panose="020B0604030504040204" pitchFamily="34" charset="0"/>
                        </a:rPr>
                        <a:t>26%</a:t>
                      </a:r>
                      <a:endParaRPr lang="en-BE" sz="1200" b="0" i="0" u="none" strike="noStrike">
                        <a:solidFill>
                          <a:srgbClr val="00339F"/>
                        </a:solidFill>
                        <a:effectLst/>
                        <a:latin typeface="Verdana" panose="020B0604030504040204" pitchFamily="34" charset="0"/>
                        <a:ea typeface="Verdana" panose="020B0604030504040204" pitchFamily="34" charset="0"/>
                      </a:endParaRPr>
                    </a:p>
                  </a:txBody>
                  <a:tcPr marL="7620" marR="7620" marT="7620" marB="0" anchor="ctr"/>
                </a:tc>
                <a:tc>
                  <a:txBody>
                    <a:bodyPr/>
                    <a:lstStyle/>
                    <a:p>
                      <a:pPr algn="ctr" fontAlgn="b"/>
                      <a:r>
                        <a:rPr lang="en-BE" sz="1200" u="none" strike="noStrike">
                          <a:solidFill>
                            <a:srgbClr val="00339F"/>
                          </a:solidFill>
                          <a:effectLst/>
                          <a:latin typeface="Verdana" panose="020B0604030504040204" pitchFamily="34" charset="0"/>
                          <a:ea typeface="Verdana" panose="020B0604030504040204" pitchFamily="34" charset="0"/>
                        </a:rPr>
                        <a:t>28%</a:t>
                      </a:r>
                      <a:endParaRPr lang="en-BE" sz="1200" b="0" i="0" u="none" strike="noStrike">
                        <a:solidFill>
                          <a:srgbClr val="00339F"/>
                        </a:solidFill>
                        <a:effectLst/>
                        <a:latin typeface="Verdana" panose="020B0604030504040204" pitchFamily="34" charset="0"/>
                        <a:ea typeface="Verdana" panose="020B0604030504040204" pitchFamily="34" charset="0"/>
                      </a:endParaRPr>
                    </a:p>
                  </a:txBody>
                  <a:tcPr marL="7620" marR="7620" marT="7620" marB="0" anchor="ctr"/>
                </a:tc>
                <a:extLst>
                  <a:ext uri="{0D108BD9-81ED-4DB2-BD59-A6C34878D82A}">
                    <a16:rowId xmlns:a16="http://schemas.microsoft.com/office/drawing/2014/main" val="2940694969"/>
                  </a:ext>
                </a:extLst>
              </a:tr>
              <a:tr h="291951">
                <a:tc>
                  <a:txBody>
                    <a:bodyPr/>
                    <a:lstStyle/>
                    <a:p>
                      <a:pPr algn="ctr" fontAlgn="b"/>
                      <a:r>
                        <a:rPr lang="en-GB" sz="1200" u="none" strike="noStrike">
                          <a:effectLst/>
                          <a:latin typeface="Verdana" panose="020B0604030504040204" pitchFamily="34" charset="0"/>
                          <a:ea typeface="Verdana" panose="020B0604030504040204" pitchFamily="34" charset="0"/>
                        </a:rPr>
                        <a:t>UA</a:t>
                      </a:r>
                      <a:endParaRPr lang="en-GB" sz="1200" b="0" i="0" u="none" strike="noStrike">
                        <a:solidFill>
                          <a:srgbClr val="000000"/>
                        </a:solidFill>
                        <a:effectLst/>
                        <a:latin typeface="Verdana" panose="020B0604030504040204" pitchFamily="34" charset="0"/>
                        <a:ea typeface="Verdana" panose="020B0604030504040204" pitchFamily="34" charset="0"/>
                      </a:endParaRPr>
                    </a:p>
                  </a:txBody>
                  <a:tcPr marL="7620" marR="7620" marT="7620" marB="0" anchor="ctr"/>
                </a:tc>
                <a:tc>
                  <a:txBody>
                    <a:bodyPr/>
                    <a:lstStyle/>
                    <a:p>
                      <a:pPr algn="ctr" fontAlgn="b"/>
                      <a:r>
                        <a:rPr lang="en-BE" sz="1200" u="none" strike="noStrike">
                          <a:solidFill>
                            <a:srgbClr val="00339F"/>
                          </a:solidFill>
                          <a:effectLst/>
                          <a:latin typeface="Verdana" panose="020B0604030504040204" pitchFamily="34" charset="0"/>
                          <a:ea typeface="Verdana" panose="020B0604030504040204" pitchFamily="34" charset="0"/>
                        </a:rPr>
                        <a:t>33%</a:t>
                      </a:r>
                      <a:endParaRPr lang="en-BE" sz="1200" b="0" i="0" u="none" strike="noStrike">
                        <a:solidFill>
                          <a:srgbClr val="00339F"/>
                        </a:solidFill>
                        <a:effectLst/>
                        <a:latin typeface="Verdana" panose="020B0604030504040204" pitchFamily="34" charset="0"/>
                        <a:ea typeface="Verdana" panose="020B0604030504040204" pitchFamily="34" charset="0"/>
                      </a:endParaRPr>
                    </a:p>
                  </a:txBody>
                  <a:tcPr marL="7620" marR="7620" marT="7620" marB="0" anchor="ctr"/>
                </a:tc>
                <a:tc>
                  <a:txBody>
                    <a:bodyPr/>
                    <a:lstStyle/>
                    <a:p>
                      <a:pPr algn="ctr" fontAlgn="b"/>
                      <a:r>
                        <a:rPr lang="en-BE" sz="1200" u="none" strike="noStrike">
                          <a:solidFill>
                            <a:srgbClr val="00339F"/>
                          </a:solidFill>
                          <a:effectLst/>
                          <a:latin typeface="Verdana" panose="020B0604030504040204" pitchFamily="34" charset="0"/>
                          <a:ea typeface="Verdana" panose="020B0604030504040204" pitchFamily="34" charset="0"/>
                        </a:rPr>
                        <a:t>30%</a:t>
                      </a:r>
                      <a:endParaRPr lang="en-BE" sz="1200" b="0" i="0" u="none" strike="noStrike">
                        <a:solidFill>
                          <a:srgbClr val="00339F"/>
                        </a:solidFill>
                        <a:effectLst/>
                        <a:latin typeface="Verdana" panose="020B0604030504040204" pitchFamily="34" charset="0"/>
                        <a:ea typeface="Verdana" panose="020B0604030504040204" pitchFamily="34" charset="0"/>
                      </a:endParaRPr>
                    </a:p>
                  </a:txBody>
                  <a:tcPr marL="7620" marR="7620" marT="7620" marB="0" anchor="ctr"/>
                </a:tc>
                <a:tc>
                  <a:txBody>
                    <a:bodyPr/>
                    <a:lstStyle/>
                    <a:p>
                      <a:pPr algn="ctr" fontAlgn="b"/>
                      <a:endParaRPr lang="en-BE" sz="1200" b="0" i="0" u="none" strike="noStrike">
                        <a:solidFill>
                          <a:srgbClr val="00339F"/>
                        </a:solidFill>
                        <a:effectLst/>
                        <a:latin typeface="Verdana" panose="020B0604030504040204" pitchFamily="34" charset="0"/>
                        <a:ea typeface="Verdana" panose="020B0604030504040204" pitchFamily="34" charset="0"/>
                      </a:endParaRPr>
                    </a:p>
                  </a:txBody>
                  <a:tcPr marL="7620" marR="7620" marT="7620" marB="0" anchor="ctr"/>
                </a:tc>
                <a:tc>
                  <a:txBody>
                    <a:bodyPr/>
                    <a:lstStyle/>
                    <a:p>
                      <a:pPr algn="ctr" fontAlgn="b"/>
                      <a:r>
                        <a:rPr lang="en-BE" sz="1200" u="none" strike="noStrike">
                          <a:solidFill>
                            <a:srgbClr val="00339F"/>
                          </a:solidFill>
                          <a:effectLst/>
                          <a:latin typeface="Verdana" panose="020B0604030504040204" pitchFamily="34" charset="0"/>
                          <a:ea typeface="Verdana" panose="020B0604030504040204" pitchFamily="34" charset="0"/>
                        </a:rPr>
                        <a:t>30%</a:t>
                      </a:r>
                      <a:endParaRPr lang="en-BE" sz="1200" b="0" i="0" u="none" strike="noStrike">
                        <a:solidFill>
                          <a:srgbClr val="00339F"/>
                        </a:solidFill>
                        <a:effectLst/>
                        <a:latin typeface="Verdana" panose="020B0604030504040204" pitchFamily="34" charset="0"/>
                        <a:ea typeface="Verdana" panose="020B0604030504040204" pitchFamily="34" charset="0"/>
                      </a:endParaRPr>
                    </a:p>
                  </a:txBody>
                  <a:tcPr marL="7620" marR="7620" marT="7620" marB="0" anchor="ctr"/>
                </a:tc>
                <a:tc>
                  <a:txBody>
                    <a:bodyPr/>
                    <a:lstStyle/>
                    <a:p>
                      <a:pPr algn="ctr" fontAlgn="b"/>
                      <a:r>
                        <a:rPr lang="en-BE" sz="1200" u="none" strike="noStrike">
                          <a:solidFill>
                            <a:srgbClr val="00339F"/>
                          </a:solidFill>
                          <a:effectLst/>
                          <a:latin typeface="Verdana" panose="020B0604030504040204" pitchFamily="34" charset="0"/>
                          <a:ea typeface="Verdana" panose="020B0604030504040204" pitchFamily="34" charset="0"/>
                        </a:rPr>
                        <a:t>23%</a:t>
                      </a:r>
                      <a:endParaRPr lang="en-BE" sz="1200" b="0" i="0" u="none" strike="noStrike">
                        <a:solidFill>
                          <a:srgbClr val="00339F"/>
                        </a:solidFill>
                        <a:effectLst/>
                        <a:latin typeface="Verdana" panose="020B0604030504040204" pitchFamily="34" charset="0"/>
                        <a:ea typeface="Verdana" panose="020B0604030504040204" pitchFamily="34" charset="0"/>
                      </a:endParaRPr>
                    </a:p>
                  </a:txBody>
                  <a:tcPr marL="7620" marR="7620" marT="7620" marB="0" anchor="ctr"/>
                </a:tc>
                <a:extLst>
                  <a:ext uri="{0D108BD9-81ED-4DB2-BD59-A6C34878D82A}">
                    <a16:rowId xmlns:a16="http://schemas.microsoft.com/office/drawing/2014/main" val="2692414136"/>
                  </a:ext>
                </a:extLst>
              </a:tr>
              <a:tr h="291951">
                <a:tc>
                  <a:txBody>
                    <a:bodyPr/>
                    <a:lstStyle/>
                    <a:p>
                      <a:pPr algn="ctr" fontAlgn="b"/>
                      <a:r>
                        <a:rPr lang="en-GB" sz="1200" u="none" strike="noStrike">
                          <a:effectLst/>
                          <a:latin typeface="Verdana" panose="020B0604030504040204" pitchFamily="34" charset="0"/>
                          <a:ea typeface="Verdana" panose="020B0604030504040204" pitchFamily="34" charset="0"/>
                        </a:rPr>
                        <a:t>VUB</a:t>
                      </a:r>
                      <a:endParaRPr lang="en-GB" sz="1200" b="0" i="0" u="none" strike="noStrike">
                        <a:solidFill>
                          <a:srgbClr val="000000"/>
                        </a:solidFill>
                        <a:effectLst/>
                        <a:latin typeface="Verdana" panose="020B0604030504040204" pitchFamily="34" charset="0"/>
                        <a:ea typeface="Verdana" panose="020B0604030504040204" pitchFamily="34" charset="0"/>
                      </a:endParaRPr>
                    </a:p>
                  </a:txBody>
                  <a:tcPr marL="7620" marR="7620" marT="7620" marB="0" anchor="ctr"/>
                </a:tc>
                <a:tc>
                  <a:txBody>
                    <a:bodyPr/>
                    <a:lstStyle/>
                    <a:p>
                      <a:pPr algn="ctr" fontAlgn="b"/>
                      <a:r>
                        <a:rPr lang="en-BE" sz="1200" u="none" strike="noStrike">
                          <a:solidFill>
                            <a:srgbClr val="00339F"/>
                          </a:solidFill>
                          <a:effectLst/>
                          <a:latin typeface="Verdana" panose="020B0604030504040204" pitchFamily="34" charset="0"/>
                          <a:ea typeface="Verdana" panose="020B0604030504040204" pitchFamily="34" charset="0"/>
                        </a:rPr>
                        <a:t>25%</a:t>
                      </a:r>
                      <a:endParaRPr lang="en-BE" sz="1200" b="0" i="0" u="none" strike="noStrike">
                        <a:solidFill>
                          <a:srgbClr val="00339F"/>
                        </a:solidFill>
                        <a:effectLst/>
                        <a:latin typeface="Verdana" panose="020B0604030504040204" pitchFamily="34" charset="0"/>
                        <a:ea typeface="Verdana" panose="020B0604030504040204" pitchFamily="34" charset="0"/>
                      </a:endParaRPr>
                    </a:p>
                  </a:txBody>
                  <a:tcPr marL="7620" marR="7620" marT="7620" marB="0" anchor="ctr"/>
                </a:tc>
                <a:tc>
                  <a:txBody>
                    <a:bodyPr/>
                    <a:lstStyle/>
                    <a:p>
                      <a:pPr algn="ctr" fontAlgn="b"/>
                      <a:r>
                        <a:rPr lang="en-BE" sz="1200" u="none" strike="noStrike">
                          <a:solidFill>
                            <a:srgbClr val="00339F"/>
                          </a:solidFill>
                          <a:effectLst/>
                          <a:latin typeface="Verdana" panose="020B0604030504040204" pitchFamily="34" charset="0"/>
                          <a:ea typeface="Verdana" panose="020B0604030504040204" pitchFamily="34" charset="0"/>
                        </a:rPr>
                        <a:t>19%</a:t>
                      </a:r>
                      <a:endParaRPr lang="en-BE" sz="1200" b="0" i="0" u="none" strike="noStrike">
                        <a:solidFill>
                          <a:srgbClr val="00339F"/>
                        </a:solidFill>
                        <a:effectLst/>
                        <a:latin typeface="Verdana" panose="020B0604030504040204" pitchFamily="34" charset="0"/>
                        <a:ea typeface="Verdana" panose="020B0604030504040204" pitchFamily="34" charset="0"/>
                      </a:endParaRPr>
                    </a:p>
                  </a:txBody>
                  <a:tcPr marL="7620" marR="7620" marT="7620" marB="0" anchor="ctr"/>
                </a:tc>
                <a:tc>
                  <a:txBody>
                    <a:bodyPr/>
                    <a:lstStyle/>
                    <a:p>
                      <a:pPr algn="ctr" fontAlgn="b"/>
                      <a:r>
                        <a:rPr lang="en-BE" sz="1200" u="none" strike="noStrike">
                          <a:solidFill>
                            <a:srgbClr val="00339F"/>
                          </a:solidFill>
                          <a:effectLst/>
                          <a:latin typeface="Verdana" panose="020B0604030504040204" pitchFamily="34" charset="0"/>
                          <a:ea typeface="Verdana" panose="020B0604030504040204" pitchFamily="34" charset="0"/>
                        </a:rPr>
                        <a:t>23%</a:t>
                      </a:r>
                      <a:endParaRPr lang="en-BE" sz="1200" b="0" i="0" u="none" strike="noStrike">
                        <a:solidFill>
                          <a:srgbClr val="00339F"/>
                        </a:solidFill>
                        <a:effectLst/>
                        <a:latin typeface="Verdana" panose="020B0604030504040204" pitchFamily="34" charset="0"/>
                        <a:ea typeface="Verdana" panose="020B0604030504040204" pitchFamily="34" charset="0"/>
                      </a:endParaRPr>
                    </a:p>
                  </a:txBody>
                  <a:tcPr marL="7620" marR="7620" marT="7620" marB="0" anchor="ctr"/>
                </a:tc>
                <a:tc>
                  <a:txBody>
                    <a:bodyPr/>
                    <a:lstStyle/>
                    <a:p>
                      <a:pPr algn="ctr" fontAlgn="b"/>
                      <a:endParaRPr lang="en-BE" sz="1200" b="0" i="0" u="none" strike="noStrike">
                        <a:solidFill>
                          <a:srgbClr val="00339F"/>
                        </a:solidFill>
                        <a:effectLst/>
                        <a:latin typeface="Verdana" panose="020B0604030504040204" pitchFamily="34" charset="0"/>
                        <a:ea typeface="Verdana" panose="020B0604030504040204" pitchFamily="34" charset="0"/>
                      </a:endParaRPr>
                    </a:p>
                  </a:txBody>
                  <a:tcPr marL="7620" marR="7620" marT="7620" marB="0" anchor="ctr"/>
                </a:tc>
                <a:tc>
                  <a:txBody>
                    <a:bodyPr/>
                    <a:lstStyle/>
                    <a:p>
                      <a:pPr algn="ctr" fontAlgn="b"/>
                      <a:r>
                        <a:rPr lang="en-BE" sz="1200" u="none" strike="noStrike">
                          <a:solidFill>
                            <a:srgbClr val="00339F"/>
                          </a:solidFill>
                          <a:effectLst/>
                          <a:latin typeface="Verdana" panose="020B0604030504040204" pitchFamily="34" charset="0"/>
                          <a:ea typeface="Verdana" panose="020B0604030504040204" pitchFamily="34" charset="0"/>
                        </a:rPr>
                        <a:t>15%</a:t>
                      </a:r>
                      <a:endParaRPr lang="en-BE" sz="1200" b="0" i="0" u="none" strike="noStrike">
                        <a:solidFill>
                          <a:srgbClr val="00339F"/>
                        </a:solidFill>
                        <a:effectLst/>
                        <a:latin typeface="Verdana" panose="020B0604030504040204" pitchFamily="34" charset="0"/>
                        <a:ea typeface="Verdana" panose="020B0604030504040204" pitchFamily="34" charset="0"/>
                      </a:endParaRPr>
                    </a:p>
                  </a:txBody>
                  <a:tcPr marL="7620" marR="7620" marT="7620" marB="0" anchor="ctr"/>
                </a:tc>
                <a:extLst>
                  <a:ext uri="{0D108BD9-81ED-4DB2-BD59-A6C34878D82A}">
                    <a16:rowId xmlns:a16="http://schemas.microsoft.com/office/drawing/2014/main" val="992360189"/>
                  </a:ext>
                </a:extLst>
              </a:tr>
              <a:tr h="291951">
                <a:tc>
                  <a:txBody>
                    <a:bodyPr/>
                    <a:lstStyle/>
                    <a:p>
                      <a:pPr algn="ctr" fontAlgn="b"/>
                      <a:r>
                        <a:rPr lang="en-GB" sz="1200" u="none" strike="noStrike" dirty="0">
                          <a:effectLst/>
                          <a:latin typeface="Verdana" panose="020B0604030504040204" pitchFamily="34" charset="0"/>
                          <a:ea typeface="Verdana" panose="020B0604030504040204" pitchFamily="34" charset="0"/>
                        </a:rPr>
                        <a:t>UH</a:t>
                      </a:r>
                      <a:endParaRPr lang="en-GB" sz="1200" b="0" i="0" u="none" strike="noStrike" dirty="0">
                        <a:solidFill>
                          <a:srgbClr val="000000"/>
                        </a:solidFill>
                        <a:effectLst/>
                        <a:latin typeface="Verdana" panose="020B0604030504040204" pitchFamily="34" charset="0"/>
                        <a:ea typeface="Verdana" panose="020B0604030504040204" pitchFamily="34" charset="0"/>
                      </a:endParaRPr>
                    </a:p>
                  </a:txBody>
                  <a:tcPr marL="7620" marR="7620" marT="7620" marB="0" anchor="ctr"/>
                </a:tc>
                <a:tc>
                  <a:txBody>
                    <a:bodyPr/>
                    <a:lstStyle/>
                    <a:p>
                      <a:pPr algn="ctr" fontAlgn="b"/>
                      <a:r>
                        <a:rPr lang="en-BE" sz="1200" u="none" strike="noStrike">
                          <a:solidFill>
                            <a:srgbClr val="00339F"/>
                          </a:solidFill>
                          <a:effectLst/>
                          <a:latin typeface="Verdana" panose="020B0604030504040204" pitchFamily="34" charset="0"/>
                          <a:ea typeface="Verdana" panose="020B0604030504040204" pitchFamily="34" charset="0"/>
                        </a:rPr>
                        <a:t>3%</a:t>
                      </a:r>
                      <a:endParaRPr lang="en-BE" sz="1200" b="0" i="0" u="none" strike="noStrike">
                        <a:solidFill>
                          <a:srgbClr val="00339F"/>
                        </a:solidFill>
                        <a:effectLst/>
                        <a:latin typeface="Verdana" panose="020B0604030504040204" pitchFamily="34" charset="0"/>
                        <a:ea typeface="Verdana" panose="020B0604030504040204" pitchFamily="34" charset="0"/>
                      </a:endParaRPr>
                    </a:p>
                  </a:txBody>
                  <a:tcPr marL="7620" marR="7620" marT="7620" marB="0" anchor="ctr"/>
                </a:tc>
                <a:tc>
                  <a:txBody>
                    <a:bodyPr/>
                    <a:lstStyle/>
                    <a:p>
                      <a:pPr algn="ctr" fontAlgn="b"/>
                      <a:r>
                        <a:rPr lang="en-BE" sz="1200" u="none" strike="noStrike">
                          <a:solidFill>
                            <a:srgbClr val="00339F"/>
                          </a:solidFill>
                          <a:effectLst/>
                          <a:latin typeface="Verdana" panose="020B0604030504040204" pitchFamily="34" charset="0"/>
                          <a:ea typeface="Verdana" panose="020B0604030504040204" pitchFamily="34" charset="0"/>
                        </a:rPr>
                        <a:t>3%</a:t>
                      </a:r>
                      <a:endParaRPr lang="en-BE" sz="1200" b="0" i="0" u="none" strike="noStrike">
                        <a:solidFill>
                          <a:srgbClr val="00339F"/>
                        </a:solidFill>
                        <a:effectLst/>
                        <a:latin typeface="Verdana" panose="020B0604030504040204" pitchFamily="34" charset="0"/>
                        <a:ea typeface="Verdana" panose="020B0604030504040204" pitchFamily="34" charset="0"/>
                      </a:endParaRPr>
                    </a:p>
                  </a:txBody>
                  <a:tcPr marL="7620" marR="7620" marT="7620" marB="0" anchor="ctr"/>
                </a:tc>
                <a:tc>
                  <a:txBody>
                    <a:bodyPr/>
                    <a:lstStyle/>
                    <a:p>
                      <a:pPr algn="ctr" fontAlgn="b"/>
                      <a:r>
                        <a:rPr lang="en-BE" sz="1200" u="none" strike="noStrike">
                          <a:solidFill>
                            <a:srgbClr val="00339F"/>
                          </a:solidFill>
                          <a:effectLst/>
                          <a:latin typeface="Verdana" panose="020B0604030504040204" pitchFamily="34" charset="0"/>
                          <a:ea typeface="Verdana" panose="020B0604030504040204" pitchFamily="34" charset="0"/>
                        </a:rPr>
                        <a:t>3%</a:t>
                      </a:r>
                      <a:endParaRPr lang="en-BE" sz="1200" b="0" i="0" u="none" strike="noStrike">
                        <a:solidFill>
                          <a:srgbClr val="00339F"/>
                        </a:solidFill>
                        <a:effectLst/>
                        <a:latin typeface="Verdana" panose="020B0604030504040204" pitchFamily="34" charset="0"/>
                        <a:ea typeface="Verdana" panose="020B0604030504040204" pitchFamily="34" charset="0"/>
                      </a:endParaRPr>
                    </a:p>
                  </a:txBody>
                  <a:tcPr marL="7620" marR="7620" marT="7620" marB="0" anchor="ctr"/>
                </a:tc>
                <a:tc>
                  <a:txBody>
                    <a:bodyPr/>
                    <a:lstStyle/>
                    <a:p>
                      <a:pPr algn="ctr" fontAlgn="b"/>
                      <a:r>
                        <a:rPr lang="en-BE" sz="1200" u="none" strike="noStrike">
                          <a:solidFill>
                            <a:srgbClr val="00339F"/>
                          </a:solidFill>
                          <a:effectLst/>
                          <a:latin typeface="Verdana" panose="020B0604030504040204" pitchFamily="34" charset="0"/>
                          <a:ea typeface="Verdana" panose="020B0604030504040204" pitchFamily="34" charset="0"/>
                        </a:rPr>
                        <a:t>2%</a:t>
                      </a:r>
                      <a:endParaRPr lang="en-BE" sz="1200" b="0" i="0" u="none" strike="noStrike">
                        <a:solidFill>
                          <a:srgbClr val="00339F"/>
                        </a:solidFill>
                        <a:effectLst/>
                        <a:latin typeface="Verdana" panose="020B0604030504040204" pitchFamily="34" charset="0"/>
                        <a:ea typeface="Verdana" panose="020B0604030504040204" pitchFamily="34" charset="0"/>
                      </a:endParaRPr>
                    </a:p>
                  </a:txBody>
                  <a:tcPr marL="7620" marR="7620" marT="7620" marB="0" anchor="ctr"/>
                </a:tc>
                <a:tc>
                  <a:txBody>
                    <a:bodyPr/>
                    <a:lstStyle/>
                    <a:p>
                      <a:pPr algn="ctr" fontAlgn="b"/>
                      <a:endParaRPr lang="en-BE" sz="1200" b="0" i="0" u="none" strike="noStrike">
                        <a:solidFill>
                          <a:srgbClr val="00339F"/>
                        </a:solidFill>
                        <a:effectLst/>
                        <a:latin typeface="Verdana" panose="020B0604030504040204" pitchFamily="34" charset="0"/>
                        <a:ea typeface="Verdana" panose="020B0604030504040204" pitchFamily="34" charset="0"/>
                      </a:endParaRPr>
                    </a:p>
                  </a:txBody>
                  <a:tcPr marL="7620" marR="7620" marT="7620" marB="0" anchor="ctr"/>
                </a:tc>
                <a:extLst>
                  <a:ext uri="{0D108BD9-81ED-4DB2-BD59-A6C34878D82A}">
                    <a16:rowId xmlns:a16="http://schemas.microsoft.com/office/drawing/2014/main" val="1711329227"/>
                  </a:ext>
                </a:extLst>
              </a:tr>
              <a:tr h="291951">
                <a:tc>
                  <a:txBody>
                    <a:bodyPr/>
                    <a:lstStyle/>
                    <a:p>
                      <a:pPr algn="l" fontAlgn="b"/>
                      <a:endParaRPr lang="en-BE" sz="1200" b="0" i="0" u="none" strike="noStrike">
                        <a:solidFill>
                          <a:srgbClr val="000000"/>
                        </a:solidFill>
                        <a:effectLst/>
                        <a:latin typeface="Verdana" panose="020B0604030504040204" pitchFamily="34" charset="0"/>
                        <a:ea typeface="Verdana" panose="020B0604030504040204" pitchFamily="34" charset="0"/>
                      </a:endParaRPr>
                    </a:p>
                  </a:txBody>
                  <a:tcPr marL="7620" marR="7620" marT="7620" marB="0" anchor="b"/>
                </a:tc>
                <a:tc>
                  <a:txBody>
                    <a:bodyPr/>
                    <a:lstStyle/>
                    <a:p>
                      <a:pPr algn="ctr" fontAlgn="b"/>
                      <a:r>
                        <a:rPr lang="en-BE" sz="1200" u="none" strike="noStrike" dirty="0">
                          <a:solidFill>
                            <a:srgbClr val="00339F"/>
                          </a:solidFill>
                          <a:effectLst/>
                          <a:latin typeface="Verdana" panose="020B0604030504040204" pitchFamily="34" charset="0"/>
                          <a:ea typeface="Verdana" panose="020B0604030504040204" pitchFamily="34" charset="0"/>
                        </a:rPr>
                        <a:t>100%</a:t>
                      </a:r>
                      <a:endParaRPr lang="en-BE" sz="1200" b="0" i="0" u="none" strike="noStrike" dirty="0">
                        <a:solidFill>
                          <a:srgbClr val="00339F"/>
                        </a:solidFill>
                        <a:effectLst/>
                        <a:latin typeface="Verdana" panose="020B0604030504040204" pitchFamily="34" charset="0"/>
                        <a:ea typeface="Verdana" panose="020B0604030504040204" pitchFamily="34" charset="0"/>
                      </a:endParaRPr>
                    </a:p>
                  </a:txBody>
                  <a:tcPr marL="7620" marR="7620" marT="7620" marB="0" anchor="ctr">
                    <a:solidFill>
                      <a:schemeClr val="accent5">
                        <a:lumMod val="60000"/>
                        <a:lumOff val="40000"/>
                      </a:schemeClr>
                    </a:solidFill>
                  </a:tcPr>
                </a:tc>
                <a:tc>
                  <a:txBody>
                    <a:bodyPr/>
                    <a:lstStyle/>
                    <a:p>
                      <a:pPr algn="ctr" fontAlgn="b"/>
                      <a:r>
                        <a:rPr lang="en-BE" sz="1200" u="none" strike="noStrike" dirty="0">
                          <a:solidFill>
                            <a:srgbClr val="00339F"/>
                          </a:solidFill>
                          <a:effectLst/>
                          <a:latin typeface="Verdana" panose="020B0604030504040204" pitchFamily="34" charset="0"/>
                          <a:ea typeface="Verdana" panose="020B0604030504040204" pitchFamily="34" charset="0"/>
                        </a:rPr>
                        <a:t>100%</a:t>
                      </a:r>
                      <a:endParaRPr lang="en-BE" sz="1200" b="0" i="0" u="none" strike="noStrike" dirty="0">
                        <a:solidFill>
                          <a:srgbClr val="00339F"/>
                        </a:solidFill>
                        <a:effectLst/>
                        <a:latin typeface="Verdana" panose="020B0604030504040204" pitchFamily="34" charset="0"/>
                        <a:ea typeface="Verdana" panose="020B0604030504040204" pitchFamily="34" charset="0"/>
                      </a:endParaRPr>
                    </a:p>
                  </a:txBody>
                  <a:tcPr marL="7620" marR="7620" marT="7620" marB="0" anchor="ctr">
                    <a:solidFill>
                      <a:schemeClr val="accent5">
                        <a:lumMod val="60000"/>
                        <a:lumOff val="40000"/>
                      </a:schemeClr>
                    </a:solidFill>
                  </a:tcPr>
                </a:tc>
                <a:tc>
                  <a:txBody>
                    <a:bodyPr/>
                    <a:lstStyle/>
                    <a:p>
                      <a:pPr algn="ctr" fontAlgn="b"/>
                      <a:r>
                        <a:rPr lang="en-BE" sz="1200" u="none" strike="noStrike" dirty="0">
                          <a:solidFill>
                            <a:srgbClr val="00339F"/>
                          </a:solidFill>
                          <a:effectLst/>
                          <a:latin typeface="Verdana" panose="020B0604030504040204" pitchFamily="34" charset="0"/>
                          <a:ea typeface="Verdana" panose="020B0604030504040204" pitchFamily="34" charset="0"/>
                        </a:rPr>
                        <a:t>100%</a:t>
                      </a:r>
                      <a:endParaRPr lang="en-BE" sz="1200" b="0" i="0" u="none" strike="noStrike" dirty="0">
                        <a:solidFill>
                          <a:srgbClr val="00339F"/>
                        </a:solidFill>
                        <a:effectLst/>
                        <a:latin typeface="Verdana" panose="020B0604030504040204" pitchFamily="34" charset="0"/>
                        <a:ea typeface="Verdana" panose="020B0604030504040204" pitchFamily="34" charset="0"/>
                      </a:endParaRPr>
                    </a:p>
                  </a:txBody>
                  <a:tcPr marL="7620" marR="7620" marT="7620" marB="0" anchor="ctr">
                    <a:solidFill>
                      <a:schemeClr val="accent5">
                        <a:lumMod val="60000"/>
                        <a:lumOff val="40000"/>
                      </a:schemeClr>
                    </a:solidFill>
                  </a:tcPr>
                </a:tc>
                <a:tc>
                  <a:txBody>
                    <a:bodyPr/>
                    <a:lstStyle/>
                    <a:p>
                      <a:pPr algn="ctr" fontAlgn="b"/>
                      <a:r>
                        <a:rPr lang="en-BE" sz="1200" u="none" strike="noStrike" dirty="0">
                          <a:solidFill>
                            <a:srgbClr val="00339F"/>
                          </a:solidFill>
                          <a:effectLst/>
                          <a:latin typeface="Verdana" panose="020B0604030504040204" pitchFamily="34" charset="0"/>
                          <a:ea typeface="Verdana" panose="020B0604030504040204" pitchFamily="34" charset="0"/>
                        </a:rPr>
                        <a:t>100%</a:t>
                      </a:r>
                      <a:endParaRPr lang="en-BE" sz="1200" b="0" i="0" u="none" strike="noStrike" dirty="0">
                        <a:solidFill>
                          <a:srgbClr val="00339F"/>
                        </a:solidFill>
                        <a:effectLst/>
                        <a:latin typeface="Verdana" panose="020B0604030504040204" pitchFamily="34" charset="0"/>
                        <a:ea typeface="Verdana" panose="020B0604030504040204" pitchFamily="34" charset="0"/>
                      </a:endParaRPr>
                    </a:p>
                  </a:txBody>
                  <a:tcPr marL="7620" marR="7620" marT="7620" marB="0" anchor="ctr">
                    <a:solidFill>
                      <a:schemeClr val="accent5">
                        <a:lumMod val="60000"/>
                        <a:lumOff val="40000"/>
                      </a:schemeClr>
                    </a:solidFill>
                  </a:tcPr>
                </a:tc>
                <a:tc>
                  <a:txBody>
                    <a:bodyPr/>
                    <a:lstStyle/>
                    <a:p>
                      <a:pPr algn="ctr" fontAlgn="b"/>
                      <a:r>
                        <a:rPr lang="en-BE" sz="1200" u="none" strike="noStrike" dirty="0">
                          <a:solidFill>
                            <a:srgbClr val="00339F"/>
                          </a:solidFill>
                          <a:effectLst/>
                          <a:latin typeface="Verdana" panose="020B0604030504040204" pitchFamily="34" charset="0"/>
                          <a:ea typeface="Verdana" panose="020B0604030504040204" pitchFamily="34" charset="0"/>
                        </a:rPr>
                        <a:t>100%</a:t>
                      </a:r>
                      <a:endParaRPr lang="en-BE" sz="1200" b="0" i="0" u="none" strike="noStrike" dirty="0">
                        <a:solidFill>
                          <a:srgbClr val="00339F"/>
                        </a:solidFill>
                        <a:effectLst/>
                        <a:latin typeface="Verdana" panose="020B0604030504040204" pitchFamily="34" charset="0"/>
                        <a:ea typeface="Verdana" panose="020B0604030504040204" pitchFamily="34" charset="0"/>
                      </a:endParaRPr>
                    </a:p>
                  </a:txBody>
                  <a:tcPr marL="7620" marR="7620" marT="7620" marB="0" anchor="ctr">
                    <a:solidFill>
                      <a:schemeClr val="accent5">
                        <a:lumMod val="60000"/>
                        <a:lumOff val="40000"/>
                      </a:schemeClr>
                    </a:solidFill>
                  </a:tcPr>
                </a:tc>
                <a:extLst>
                  <a:ext uri="{0D108BD9-81ED-4DB2-BD59-A6C34878D82A}">
                    <a16:rowId xmlns:a16="http://schemas.microsoft.com/office/drawing/2014/main" val="2701897790"/>
                  </a:ext>
                </a:extLst>
              </a:tr>
            </a:tbl>
          </a:graphicData>
        </a:graphic>
      </p:graphicFrame>
      <p:sp>
        <p:nvSpPr>
          <p:cNvPr id="10" name="Rectangle: Diagonal Corners Rounded 9">
            <a:extLst>
              <a:ext uri="{FF2B5EF4-FFF2-40B4-BE49-F238E27FC236}">
                <a16:creationId xmlns:a16="http://schemas.microsoft.com/office/drawing/2014/main" id="{E6CADF58-775B-45DE-94A7-3B246B00BB2B}"/>
              </a:ext>
            </a:extLst>
          </p:cNvPr>
          <p:cNvSpPr/>
          <p:nvPr/>
        </p:nvSpPr>
        <p:spPr>
          <a:xfrm>
            <a:off x="8610600" y="3672561"/>
            <a:ext cx="3223438" cy="333382"/>
          </a:xfrm>
          <a:prstGeom prst="round2Diag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BE" sz="1600" b="0" i="0" u="none" strike="noStrike" kern="1200" cap="none" spc="0" normalizeH="0" baseline="0" noProof="0" dirty="0" err="1">
              <a:ln>
                <a:noFill/>
              </a:ln>
              <a:solidFill>
                <a:srgbClr val="0033A0"/>
              </a:solidFill>
              <a:effectLst/>
              <a:uLnTx/>
              <a:uFillTx/>
              <a:latin typeface="Verdana" charset="0"/>
              <a:ea typeface="Verdana" charset="0"/>
              <a:cs typeface="Verdana" charset="0"/>
            </a:endParaRPr>
          </a:p>
        </p:txBody>
      </p:sp>
      <p:sp>
        <p:nvSpPr>
          <p:cNvPr id="11" name="Rectangle: Diagonal Corners Rounded 10">
            <a:extLst>
              <a:ext uri="{FF2B5EF4-FFF2-40B4-BE49-F238E27FC236}">
                <a16:creationId xmlns:a16="http://schemas.microsoft.com/office/drawing/2014/main" id="{A46143FC-31F2-4208-9650-184ED96833EB}"/>
              </a:ext>
            </a:extLst>
          </p:cNvPr>
          <p:cNvSpPr/>
          <p:nvPr/>
        </p:nvSpPr>
        <p:spPr>
          <a:xfrm>
            <a:off x="634795" y="2527082"/>
            <a:ext cx="3305834" cy="505387"/>
          </a:xfrm>
          <a:prstGeom prst="round2DiagRect">
            <a:avLst/>
          </a:prstGeom>
          <a:noFill/>
          <a:ln w="76200">
            <a:solidFill>
              <a:srgbClr val="FF5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BE" sz="1600" b="0" i="0" u="none" strike="noStrike" kern="1200" cap="none" spc="0" normalizeH="0" baseline="0" noProof="0" dirty="0" err="1">
              <a:ln>
                <a:noFill/>
              </a:ln>
              <a:solidFill>
                <a:srgbClr val="0033A0"/>
              </a:solidFill>
              <a:effectLst/>
              <a:uLnTx/>
              <a:uFillTx/>
              <a:latin typeface="Verdana" charset="0"/>
              <a:ea typeface="Verdana" charset="0"/>
              <a:cs typeface="Verdana" charset="0"/>
            </a:endParaRPr>
          </a:p>
        </p:txBody>
      </p:sp>
      <p:sp>
        <p:nvSpPr>
          <p:cNvPr id="13" name="Rectangle: Diagonal Corners Rounded 12">
            <a:extLst>
              <a:ext uri="{FF2B5EF4-FFF2-40B4-BE49-F238E27FC236}">
                <a16:creationId xmlns:a16="http://schemas.microsoft.com/office/drawing/2014/main" id="{E8D69E5A-5BBB-445E-9D3D-5B00270AEE9B}"/>
              </a:ext>
            </a:extLst>
          </p:cNvPr>
          <p:cNvSpPr/>
          <p:nvPr/>
        </p:nvSpPr>
        <p:spPr>
          <a:xfrm>
            <a:off x="2670424" y="3086539"/>
            <a:ext cx="1270205" cy="1714061"/>
          </a:xfrm>
          <a:prstGeom prst="round2Diag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BE" sz="1600" b="0" i="0" u="none" strike="noStrike" kern="1200" cap="none" spc="0" normalizeH="0" baseline="0" noProof="0" dirty="0" err="1">
              <a:ln>
                <a:noFill/>
              </a:ln>
              <a:solidFill>
                <a:srgbClr val="0033A0"/>
              </a:solidFill>
              <a:effectLst/>
              <a:uLnTx/>
              <a:uFillTx/>
              <a:latin typeface="Verdana" charset="0"/>
              <a:ea typeface="Verdana" charset="0"/>
              <a:cs typeface="Verdana" charset="0"/>
            </a:endParaRPr>
          </a:p>
        </p:txBody>
      </p:sp>
      <p:sp>
        <p:nvSpPr>
          <p:cNvPr id="2" name="Arrow: Right 1">
            <a:extLst>
              <a:ext uri="{FF2B5EF4-FFF2-40B4-BE49-F238E27FC236}">
                <a16:creationId xmlns:a16="http://schemas.microsoft.com/office/drawing/2014/main" id="{DB07615D-EB00-44DC-AE6B-47FC6DC2F082}"/>
              </a:ext>
            </a:extLst>
          </p:cNvPr>
          <p:cNvSpPr/>
          <p:nvPr/>
        </p:nvSpPr>
        <p:spPr>
          <a:xfrm>
            <a:off x="4212771" y="3541852"/>
            <a:ext cx="3223438" cy="717631"/>
          </a:xfrm>
          <a:prstGeom prst="rightArrow">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BE" sz="1600" b="0" i="0" u="none" strike="noStrike" kern="1200" cap="none" spc="0" normalizeH="0" baseline="0" noProof="0" dirty="0" err="1">
              <a:ln>
                <a:noFill/>
              </a:ln>
              <a:solidFill>
                <a:srgbClr val="0033A0"/>
              </a:solidFill>
              <a:effectLst/>
              <a:uLnTx/>
              <a:uFillTx/>
              <a:latin typeface="Verdana" charset="0"/>
              <a:ea typeface="Verdana" charset="0"/>
              <a:cs typeface="Verdana" charset="0"/>
            </a:endParaRPr>
          </a:p>
        </p:txBody>
      </p:sp>
    </p:spTree>
    <p:extLst>
      <p:ext uri="{BB962C8B-B14F-4D97-AF65-F5344CB8AC3E}">
        <p14:creationId xmlns:p14="http://schemas.microsoft.com/office/powerpoint/2010/main" val="550952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left)">
                                      <p:cBhvr>
                                        <p:cTn id="11" dur="500"/>
                                        <p:tgtEl>
                                          <p:spTgt spid="12"/>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left)">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wipe(left)">
                                      <p:cBhvr>
                                        <p:cTn id="21" dur="500"/>
                                        <p:tgtEl>
                                          <p:spTgt spid="13"/>
                                        </p:tgtEl>
                                      </p:cBhvr>
                                    </p:animEffect>
                                  </p:childTnLst>
                                </p:cTn>
                              </p:par>
                            </p:childTnLst>
                          </p:cTn>
                        </p:par>
                        <p:par>
                          <p:cTn id="22" fill="hold">
                            <p:stCondLst>
                              <p:cond delay="500"/>
                            </p:stCondLst>
                            <p:childTnLst>
                              <p:par>
                                <p:cTn id="23" presetID="22" presetClass="entr" presetSubtype="8" fill="hold" grpId="0" nodeType="after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wipe(left)">
                                      <p:cBhvr>
                                        <p:cTn id="25" dur="500"/>
                                        <p:tgtEl>
                                          <p:spTgt spid="2"/>
                                        </p:tgtEl>
                                      </p:cBhvr>
                                    </p:animEffect>
                                  </p:childTnLst>
                                </p:cTn>
                              </p:par>
                            </p:childTnLst>
                          </p:cTn>
                        </p:par>
                        <p:par>
                          <p:cTn id="26" fill="hold">
                            <p:stCondLst>
                              <p:cond delay="1000"/>
                            </p:stCondLst>
                            <p:childTnLst>
                              <p:par>
                                <p:cTn id="27" presetID="22" presetClass="entr" presetSubtype="8" fill="hold" grpId="0" nodeType="after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wipe(left)">
                                      <p:cBhvr>
                                        <p:cTn id="2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3" grpId="0" animBg="1"/>
      <p:bldP spid="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E033CAD-D108-471A-8B10-3E96FA348074}"/>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AB09C5-3251-4B47-B002-D03712DC64C3}" type="slidenum">
              <a:rPr kumimoji="0" lang="nl-NL" sz="1000" b="0" i="0" u="none" strike="noStrike" kern="1200" cap="none" spc="0" normalizeH="0" baseline="0" noProof="0" smtClean="0">
                <a:ln>
                  <a:noFill/>
                </a:ln>
                <a:solidFill>
                  <a:srgbClr val="00339F"/>
                </a:solidFill>
                <a:effectLst/>
                <a:uLnTx/>
                <a:uFillTx/>
                <a:latin typeface="Verdana" charset="0"/>
                <a:ea typeface="Verdana" charset="0"/>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nl-NL" sz="1000" b="0" i="0" u="none" strike="noStrike" kern="1200" cap="none" spc="0" normalizeH="0" baseline="0" noProof="0" dirty="0">
              <a:ln>
                <a:noFill/>
              </a:ln>
              <a:solidFill>
                <a:srgbClr val="00339F"/>
              </a:solidFill>
              <a:effectLst/>
              <a:uLnTx/>
              <a:uFillTx/>
              <a:latin typeface="Verdana" charset="0"/>
              <a:ea typeface="Verdana" charset="0"/>
            </a:endParaRPr>
          </a:p>
        </p:txBody>
      </p:sp>
      <p:pic>
        <p:nvPicPr>
          <p:cNvPr id="21" name="Picture 20" descr="Map&#10;&#10;Description automatically generated">
            <a:extLst>
              <a:ext uri="{FF2B5EF4-FFF2-40B4-BE49-F238E27FC236}">
                <a16:creationId xmlns:a16="http://schemas.microsoft.com/office/drawing/2014/main" id="{BDFB2702-84FE-4E2C-B4B3-0F20B44E9417}"/>
              </a:ext>
            </a:extLst>
          </p:cNvPr>
          <p:cNvPicPr>
            <a:picLocks noChangeAspect="1"/>
          </p:cNvPicPr>
          <p:nvPr/>
        </p:nvPicPr>
        <p:blipFill>
          <a:blip r:embed="rId3"/>
          <a:stretch>
            <a:fillRect/>
          </a:stretch>
        </p:blipFill>
        <p:spPr>
          <a:xfrm>
            <a:off x="5859285" y="2459342"/>
            <a:ext cx="7363534" cy="4397530"/>
          </a:xfrm>
          <a:prstGeom prst="rect">
            <a:avLst/>
          </a:prstGeom>
        </p:spPr>
      </p:pic>
      <p:sp>
        <p:nvSpPr>
          <p:cNvPr id="6" name="Title 5">
            <a:extLst>
              <a:ext uri="{FF2B5EF4-FFF2-40B4-BE49-F238E27FC236}">
                <a16:creationId xmlns:a16="http://schemas.microsoft.com/office/drawing/2014/main" id="{F5FE8D19-30CC-4165-967D-26F500B0C8D0}"/>
              </a:ext>
            </a:extLst>
          </p:cNvPr>
          <p:cNvSpPr>
            <a:spLocks noGrp="1"/>
          </p:cNvSpPr>
          <p:nvPr>
            <p:ph type="title"/>
          </p:nvPr>
        </p:nvSpPr>
        <p:spPr>
          <a:xfrm>
            <a:off x="731838" y="711463"/>
            <a:ext cx="10916047" cy="341050"/>
          </a:xfrm>
        </p:spPr>
        <p:txBody>
          <a:bodyPr/>
          <a:lstStyle/>
          <a:p>
            <a:r>
              <a:rPr lang="en-GB" dirty="0"/>
              <a:t>ACTIVE FLEMISH SCHOLARS CITED IN DOCUMENTS FROM GOV.FLANDERS</a:t>
            </a:r>
            <a:endParaRPr lang="en-BE" dirty="0"/>
          </a:p>
        </p:txBody>
      </p:sp>
      <p:sp>
        <p:nvSpPr>
          <p:cNvPr id="7" name="Subtitle 6">
            <a:extLst>
              <a:ext uri="{FF2B5EF4-FFF2-40B4-BE49-F238E27FC236}">
                <a16:creationId xmlns:a16="http://schemas.microsoft.com/office/drawing/2014/main" id="{FF12D5F9-8ED6-4B7D-A508-20EB7799418C}"/>
              </a:ext>
            </a:extLst>
          </p:cNvPr>
          <p:cNvSpPr>
            <a:spLocks noGrp="1"/>
          </p:cNvSpPr>
          <p:nvPr>
            <p:ph type="subTitle" idx="1"/>
          </p:nvPr>
        </p:nvSpPr>
        <p:spPr>
          <a:xfrm>
            <a:off x="731838" y="1104151"/>
            <a:ext cx="3355214" cy="335852"/>
          </a:xfrm>
        </p:spPr>
        <p:txBody>
          <a:bodyPr/>
          <a:lstStyle/>
          <a:p>
            <a:r>
              <a:rPr lang="en-GB" dirty="0"/>
              <a:t>COAUTHORSHIP NETWORK</a:t>
            </a:r>
            <a:endParaRPr lang="en-BE" dirty="0"/>
          </a:p>
        </p:txBody>
      </p:sp>
      <p:pic>
        <p:nvPicPr>
          <p:cNvPr id="19" name="Picture 18" descr="Map&#10;&#10;Description automatically generated">
            <a:extLst>
              <a:ext uri="{FF2B5EF4-FFF2-40B4-BE49-F238E27FC236}">
                <a16:creationId xmlns:a16="http://schemas.microsoft.com/office/drawing/2014/main" id="{139ED657-C480-4480-BC0B-642C87961E36}"/>
              </a:ext>
            </a:extLst>
          </p:cNvPr>
          <p:cNvPicPr>
            <a:picLocks noChangeAspect="1"/>
          </p:cNvPicPr>
          <p:nvPr/>
        </p:nvPicPr>
        <p:blipFill>
          <a:blip r:embed="rId4"/>
          <a:stretch>
            <a:fillRect/>
          </a:stretch>
        </p:blipFill>
        <p:spPr>
          <a:xfrm>
            <a:off x="731838" y="1689307"/>
            <a:ext cx="6211887" cy="3709763"/>
          </a:xfrm>
          <a:prstGeom prst="rect">
            <a:avLst/>
          </a:prstGeom>
          <a:ln>
            <a:solidFill>
              <a:srgbClr val="00339F"/>
            </a:solidFill>
          </a:ln>
        </p:spPr>
      </p:pic>
    </p:spTree>
    <p:extLst>
      <p:ext uri="{BB962C8B-B14F-4D97-AF65-F5344CB8AC3E}">
        <p14:creationId xmlns:p14="http://schemas.microsoft.com/office/powerpoint/2010/main" val="1240897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right)">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25C7168-7B85-4772-A61C-E31B3DC2B605}"/>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AB09C5-3251-4B47-B002-D03712DC64C3}" type="slidenum">
              <a:rPr kumimoji="0" lang="nl-NL" sz="1000" b="0" i="0" u="none" strike="noStrike" kern="1200" cap="none" spc="0" normalizeH="0" baseline="0" noProof="0" smtClean="0">
                <a:ln>
                  <a:noFill/>
                </a:ln>
                <a:solidFill>
                  <a:srgbClr val="00339F"/>
                </a:solidFill>
                <a:effectLst/>
                <a:uLnTx/>
                <a:uFillTx/>
                <a:latin typeface="Verdana" charset="0"/>
                <a:ea typeface="Verdana" charset="0"/>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nl-NL" sz="1000" b="0" i="0" u="none" strike="noStrike" kern="1200" cap="none" spc="0" normalizeH="0" baseline="0" noProof="0" dirty="0">
              <a:ln>
                <a:noFill/>
              </a:ln>
              <a:solidFill>
                <a:srgbClr val="00339F"/>
              </a:solidFill>
              <a:effectLst/>
              <a:uLnTx/>
              <a:uFillTx/>
              <a:latin typeface="Verdana" charset="0"/>
              <a:ea typeface="Verdana" charset="0"/>
            </a:endParaRPr>
          </a:p>
        </p:txBody>
      </p:sp>
      <p:sp>
        <p:nvSpPr>
          <p:cNvPr id="6" name="Title 5">
            <a:extLst>
              <a:ext uri="{FF2B5EF4-FFF2-40B4-BE49-F238E27FC236}">
                <a16:creationId xmlns:a16="http://schemas.microsoft.com/office/drawing/2014/main" id="{0E7EC006-6C08-4E95-A034-EC7D41940275}"/>
              </a:ext>
            </a:extLst>
          </p:cNvPr>
          <p:cNvSpPr>
            <a:spLocks noGrp="1"/>
          </p:cNvSpPr>
          <p:nvPr>
            <p:ph type="title"/>
          </p:nvPr>
        </p:nvSpPr>
        <p:spPr>
          <a:xfrm>
            <a:off x="731838" y="711463"/>
            <a:ext cx="6472523" cy="341050"/>
          </a:xfrm>
        </p:spPr>
        <p:txBody>
          <a:bodyPr/>
          <a:lstStyle/>
          <a:p>
            <a:r>
              <a:rPr lang="en-GB" dirty="0"/>
              <a:t>POLICY DOCUMENTS FROM GOV.FLANDERS</a:t>
            </a:r>
            <a:endParaRPr lang="en-BE" dirty="0"/>
          </a:p>
        </p:txBody>
      </p:sp>
      <p:sp>
        <p:nvSpPr>
          <p:cNvPr id="7" name="Subtitle 6">
            <a:extLst>
              <a:ext uri="{FF2B5EF4-FFF2-40B4-BE49-F238E27FC236}">
                <a16:creationId xmlns:a16="http://schemas.microsoft.com/office/drawing/2014/main" id="{5099BD2D-85D4-431A-8F24-A3DDCAB5C09D}"/>
              </a:ext>
            </a:extLst>
          </p:cNvPr>
          <p:cNvSpPr>
            <a:spLocks noGrp="1"/>
          </p:cNvSpPr>
          <p:nvPr>
            <p:ph type="subTitle" idx="1"/>
          </p:nvPr>
        </p:nvSpPr>
        <p:spPr>
          <a:xfrm>
            <a:off x="731838" y="1104151"/>
            <a:ext cx="4554004" cy="335852"/>
          </a:xfrm>
        </p:spPr>
        <p:txBody>
          <a:bodyPr/>
          <a:lstStyle/>
          <a:p>
            <a:r>
              <a:rPr lang="en-GB" dirty="0"/>
              <a:t>TRACKING OF CITATIONS/MENTIONS</a:t>
            </a:r>
            <a:endParaRPr lang="en-BE" dirty="0"/>
          </a:p>
        </p:txBody>
      </p:sp>
      <p:sp>
        <p:nvSpPr>
          <p:cNvPr id="8" name="Rectangle 7">
            <a:extLst>
              <a:ext uri="{FF2B5EF4-FFF2-40B4-BE49-F238E27FC236}">
                <a16:creationId xmlns:a16="http://schemas.microsoft.com/office/drawing/2014/main" id="{984CFF2A-6616-460B-B8D9-13B8AE833619}"/>
              </a:ext>
            </a:extLst>
          </p:cNvPr>
          <p:cNvSpPr/>
          <p:nvPr/>
        </p:nvSpPr>
        <p:spPr>
          <a:xfrm>
            <a:off x="716592" y="2501746"/>
            <a:ext cx="4554004" cy="863652"/>
          </a:xfrm>
          <a:prstGeom prst="rect">
            <a:avLst/>
          </a:prstGeom>
          <a:solidFill>
            <a:srgbClr val="00339F"/>
          </a:solidFill>
          <a:ln w="444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FFFFFF"/>
                </a:solidFill>
                <a:effectLst/>
                <a:uLnTx/>
                <a:uFillTx/>
                <a:latin typeface="Verdana" charset="0"/>
                <a:ea typeface="Verdana" charset="0"/>
                <a:cs typeface="Verdana" charset="0"/>
              </a:rPr>
              <a:t>GOV.FLANDERS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FFFFFF"/>
                </a:solidFill>
                <a:effectLst/>
                <a:uLnTx/>
                <a:uFillTx/>
                <a:latin typeface="Verdana" charset="0"/>
                <a:ea typeface="Verdana" charset="0"/>
                <a:cs typeface="Verdana" charset="0"/>
              </a:rPr>
              <a:t>POLICY DOCUMENTS</a:t>
            </a:r>
            <a:endParaRPr kumimoji="0" lang="en-BE" sz="1600" b="1" i="0" u="none" strike="noStrike" kern="1200" cap="none" spc="0" normalizeH="0" baseline="0" noProof="0" dirty="0" err="1">
              <a:ln>
                <a:noFill/>
              </a:ln>
              <a:solidFill>
                <a:srgbClr val="FFFFFF"/>
              </a:solidFill>
              <a:effectLst/>
              <a:uLnTx/>
              <a:uFillTx/>
              <a:latin typeface="Verdana" charset="0"/>
              <a:ea typeface="Verdana" charset="0"/>
              <a:cs typeface="Verdana" charset="0"/>
            </a:endParaRPr>
          </a:p>
        </p:txBody>
      </p:sp>
      <p:sp>
        <p:nvSpPr>
          <p:cNvPr id="9" name="Rectangle 8">
            <a:extLst>
              <a:ext uri="{FF2B5EF4-FFF2-40B4-BE49-F238E27FC236}">
                <a16:creationId xmlns:a16="http://schemas.microsoft.com/office/drawing/2014/main" id="{05243631-FA60-48D3-8DDF-7729ACC40739}"/>
              </a:ext>
            </a:extLst>
          </p:cNvPr>
          <p:cNvSpPr/>
          <p:nvPr/>
        </p:nvSpPr>
        <p:spPr>
          <a:xfrm>
            <a:off x="5698330" y="2627572"/>
            <a:ext cx="1980000" cy="612000"/>
          </a:xfrm>
          <a:prstGeom prst="rect">
            <a:avLst/>
          </a:prstGeom>
          <a:solidFill>
            <a:srgbClr val="FF5000"/>
          </a:solidFill>
          <a:ln w="444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FFFFFF"/>
                </a:solidFill>
                <a:effectLst/>
                <a:uLnTx/>
                <a:uFillTx/>
                <a:latin typeface="Verdana" charset="0"/>
                <a:ea typeface="Verdana" charset="0"/>
                <a:cs typeface="Verdana" charset="0"/>
              </a:rPr>
              <a:t>SCHOLARS IN FLEMISH UNIV.</a:t>
            </a:r>
            <a:endParaRPr kumimoji="0" lang="en-BE" sz="1200" b="1" i="0" u="none" strike="noStrike" kern="1200" cap="none" spc="0" normalizeH="0" baseline="0" noProof="0" dirty="0" err="1">
              <a:ln>
                <a:noFill/>
              </a:ln>
              <a:solidFill>
                <a:srgbClr val="FFFFFF"/>
              </a:solidFill>
              <a:effectLst/>
              <a:uLnTx/>
              <a:uFillTx/>
              <a:latin typeface="Verdana" charset="0"/>
              <a:ea typeface="Verdana" charset="0"/>
              <a:cs typeface="Verdana" charset="0"/>
            </a:endParaRPr>
          </a:p>
        </p:txBody>
      </p:sp>
      <p:cxnSp>
        <p:nvCxnSpPr>
          <p:cNvPr id="21" name="Straight Arrow Connector 20">
            <a:extLst>
              <a:ext uri="{FF2B5EF4-FFF2-40B4-BE49-F238E27FC236}">
                <a16:creationId xmlns:a16="http://schemas.microsoft.com/office/drawing/2014/main" id="{BC226C6C-45D2-4F46-B6F1-0747A879574D}"/>
              </a:ext>
            </a:extLst>
          </p:cNvPr>
          <p:cNvCxnSpPr>
            <a:cxnSpLocks/>
            <a:stCxn id="8" idx="3"/>
            <a:endCxn id="9" idx="1"/>
          </p:cNvCxnSpPr>
          <p:nvPr/>
        </p:nvCxnSpPr>
        <p:spPr>
          <a:xfrm>
            <a:off x="5270596" y="2933572"/>
            <a:ext cx="427734" cy="0"/>
          </a:xfrm>
          <a:prstGeom prst="straightConnector1">
            <a:avLst/>
          </a:prstGeom>
          <a:ln w="38100">
            <a:solidFill>
              <a:srgbClr val="00339F"/>
            </a:solidFill>
            <a:tailEnd type="triangle"/>
          </a:ln>
        </p:spPr>
        <p:style>
          <a:lnRef idx="1">
            <a:schemeClr val="accent1"/>
          </a:lnRef>
          <a:fillRef idx="0">
            <a:schemeClr val="accent1"/>
          </a:fillRef>
          <a:effectRef idx="0">
            <a:schemeClr val="accent1"/>
          </a:effectRef>
          <a:fontRef idx="minor">
            <a:schemeClr val="tx1"/>
          </a:fontRef>
        </p:style>
      </p:cxnSp>
      <p:pic>
        <p:nvPicPr>
          <p:cNvPr id="49" name="Picture Placeholder 8" descr="Document">
            <a:extLst>
              <a:ext uri="{FF2B5EF4-FFF2-40B4-BE49-F238E27FC236}">
                <a16:creationId xmlns:a16="http://schemas.microsoft.com/office/drawing/2014/main" id="{F064203E-0EF0-41E9-83C7-ED7AEC31BCF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31838" y="2503052"/>
            <a:ext cx="768206" cy="768206"/>
          </a:xfrm>
          <a:prstGeom prst="rect">
            <a:avLst/>
          </a:prstGeom>
          <a:solidFill>
            <a:schemeClr val="accent1"/>
          </a:solidFill>
        </p:spPr>
      </p:pic>
      <p:sp>
        <p:nvSpPr>
          <p:cNvPr id="40" name="Rectangle 39">
            <a:extLst>
              <a:ext uri="{FF2B5EF4-FFF2-40B4-BE49-F238E27FC236}">
                <a16:creationId xmlns:a16="http://schemas.microsoft.com/office/drawing/2014/main" id="{C2D4A048-7297-45F6-A160-A56281FBE2D8}"/>
              </a:ext>
            </a:extLst>
          </p:cNvPr>
          <p:cNvSpPr/>
          <p:nvPr/>
        </p:nvSpPr>
        <p:spPr>
          <a:xfrm>
            <a:off x="609600" y="2159922"/>
            <a:ext cx="7217229" cy="2645858"/>
          </a:xfrm>
          <a:prstGeom prst="rect">
            <a:avLst/>
          </a:prstGeom>
          <a:noFill/>
          <a:ln w="44450">
            <a:solidFill>
              <a:srgbClr val="0033A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33A0"/>
                </a:solidFill>
                <a:effectLst/>
                <a:uLnTx/>
                <a:uFillTx/>
                <a:latin typeface="Verdana" charset="0"/>
                <a:ea typeface="Verdana" charset="0"/>
                <a:cs typeface="Verdana" charset="0"/>
              </a:rPr>
              <a:t>OVERTON.io</a:t>
            </a:r>
            <a:endParaRPr kumimoji="0" lang="en-BE" sz="1600" b="0" i="0" u="none" strike="noStrike" kern="1200" cap="none" spc="0" normalizeH="0" baseline="0" noProof="0" dirty="0" err="1">
              <a:ln>
                <a:noFill/>
              </a:ln>
              <a:solidFill>
                <a:srgbClr val="0033A0"/>
              </a:solidFill>
              <a:effectLst/>
              <a:uLnTx/>
              <a:uFillTx/>
              <a:latin typeface="Verdana" charset="0"/>
              <a:ea typeface="Verdana" charset="0"/>
              <a:cs typeface="Verdana" charset="0"/>
            </a:endParaRPr>
          </a:p>
        </p:txBody>
      </p:sp>
      <p:sp>
        <p:nvSpPr>
          <p:cNvPr id="53" name="Rectangle 52">
            <a:extLst>
              <a:ext uri="{FF2B5EF4-FFF2-40B4-BE49-F238E27FC236}">
                <a16:creationId xmlns:a16="http://schemas.microsoft.com/office/drawing/2014/main" id="{4A8ADF26-EC35-4EDA-BE08-4CCBB0925AB9}"/>
              </a:ext>
            </a:extLst>
          </p:cNvPr>
          <p:cNvSpPr/>
          <p:nvPr/>
        </p:nvSpPr>
        <p:spPr>
          <a:xfrm>
            <a:off x="5580568" y="1772433"/>
            <a:ext cx="6472523" cy="2162490"/>
          </a:xfrm>
          <a:prstGeom prst="rect">
            <a:avLst/>
          </a:prstGeom>
          <a:noFill/>
          <a:ln w="44450">
            <a:solidFill>
              <a:srgbClr val="FF5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FF5000"/>
                </a:solidFill>
                <a:effectLst/>
                <a:uLnTx/>
                <a:uFillTx/>
                <a:latin typeface="Verdana" charset="0"/>
                <a:ea typeface="Verdana" charset="0"/>
                <a:cs typeface="Verdana" charset="0"/>
              </a:rPr>
              <a:t>FRIS</a:t>
            </a:r>
            <a:endParaRPr kumimoji="0" lang="en-BE" sz="1600" b="0" i="0" u="none" strike="noStrike" kern="1200" cap="none" spc="0" normalizeH="0" baseline="0" noProof="0" dirty="0" err="1">
              <a:ln>
                <a:noFill/>
              </a:ln>
              <a:solidFill>
                <a:srgbClr val="FF5000"/>
              </a:solidFill>
              <a:effectLst/>
              <a:uLnTx/>
              <a:uFillTx/>
              <a:latin typeface="Verdana" charset="0"/>
              <a:ea typeface="Verdana" charset="0"/>
              <a:cs typeface="Verdana" charset="0"/>
            </a:endParaRPr>
          </a:p>
        </p:txBody>
      </p:sp>
      <p:cxnSp>
        <p:nvCxnSpPr>
          <p:cNvPr id="56" name="Straight Arrow Connector 55">
            <a:extLst>
              <a:ext uri="{FF2B5EF4-FFF2-40B4-BE49-F238E27FC236}">
                <a16:creationId xmlns:a16="http://schemas.microsoft.com/office/drawing/2014/main" id="{80929564-0311-4A7C-BE6A-E60F2F5F0491}"/>
              </a:ext>
            </a:extLst>
          </p:cNvPr>
          <p:cNvCxnSpPr>
            <a:cxnSpLocks/>
          </p:cNvCxnSpPr>
          <p:nvPr/>
        </p:nvCxnSpPr>
        <p:spPr>
          <a:xfrm>
            <a:off x="7678330" y="2933572"/>
            <a:ext cx="758099" cy="0"/>
          </a:xfrm>
          <a:prstGeom prst="straightConnector1">
            <a:avLst/>
          </a:prstGeom>
          <a:ln w="38100">
            <a:solidFill>
              <a:srgbClr val="FF5000"/>
            </a:solidFill>
            <a:tailEnd type="triangle"/>
          </a:ln>
        </p:spPr>
        <p:style>
          <a:lnRef idx="1">
            <a:schemeClr val="accent1"/>
          </a:lnRef>
          <a:fillRef idx="0">
            <a:schemeClr val="accent1"/>
          </a:fillRef>
          <a:effectRef idx="0">
            <a:schemeClr val="accent1"/>
          </a:effectRef>
          <a:fontRef idx="minor">
            <a:schemeClr val="tx1"/>
          </a:fontRef>
        </p:style>
      </p:cxnSp>
      <p:sp>
        <p:nvSpPr>
          <p:cNvPr id="59" name="Rectangle 58">
            <a:extLst>
              <a:ext uri="{FF2B5EF4-FFF2-40B4-BE49-F238E27FC236}">
                <a16:creationId xmlns:a16="http://schemas.microsoft.com/office/drawing/2014/main" id="{9795E0E6-CF55-4742-AAB3-3AED5032CB63}"/>
              </a:ext>
            </a:extLst>
          </p:cNvPr>
          <p:cNvSpPr/>
          <p:nvPr/>
        </p:nvSpPr>
        <p:spPr>
          <a:xfrm>
            <a:off x="8436428" y="2278356"/>
            <a:ext cx="2917371" cy="1310431"/>
          </a:xfrm>
          <a:prstGeom prst="rect">
            <a:avLst/>
          </a:prstGeom>
          <a:solidFill>
            <a:srgbClr val="FF5000"/>
          </a:solidFill>
          <a:ln w="444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FFFFFF"/>
                </a:solidFill>
                <a:effectLst/>
                <a:uLnTx/>
                <a:uFillTx/>
                <a:latin typeface="Verdana" charset="0"/>
                <a:ea typeface="Verdana" charset="0"/>
                <a:cs typeface="Verdana" charset="0"/>
              </a:rPr>
              <a:t>INSTITUTIONAL AFFILIATION OF </a:t>
            </a:r>
            <a:r>
              <a:rPr kumimoji="0" lang="en-GB" sz="1200" b="1" i="0" u="sng" strike="noStrike" kern="1200" cap="none" spc="0" normalizeH="0" baseline="0" noProof="0" dirty="0">
                <a:ln>
                  <a:noFill/>
                </a:ln>
                <a:solidFill>
                  <a:srgbClr val="FFFFFF"/>
                </a:solidFill>
                <a:effectLst/>
                <a:uLnTx/>
                <a:uFillTx/>
                <a:latin typeface="Verdana" charset="0"/>
                <a:ea typeface="Verdana" charset="0"/>
                <a:cs typeface="Verdana" charset="0"/>
              </a:rPr>
              <a:t>ACTIVE</a:t>
            </a:r>
            <a:r>
              <a:rPr kumimoji="0" lang="en-GB" sz="1200" b="1" i="0" u="none" strike="noStrike" kern="1200" cap="none" spc="0" normalizeH="0" baseline="0" noProof="0" dirty="0">
                <a:ln>
                  <a:noFill/>
                </a:ln>
                <a:solidFill>
                  <a:srgbClr val="FFFFFF"/>
                </a:solidFill>
                <a:effectLst/>
                <a:uLnTx/>
                <a:uFillTx/>
                <a:latin typeface="Verdana" charset="0"/>
                <a:ea typeface="Verdana" charset="0"/>
                <a:cs typeface="Verdana" charset="0"/>
              </a:rPr>
              <a:t> SCHOLARS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FFFFFF"/>
                </a:solidFill>
                <a:effectLst/>
                <a:uLnTx/>
                <a:uFillTx/>
                <a:latin typeface="Verdana" charset="0"/>
                <a:ea typeface="Verdana" charset="0"/>
                <a:cs typeface="Verdana" charset="0"/>
              </a:rPr>
              <a:t>(Dept.)</a:t>
            </a:r>
            <a:endParaRPr kumimoji="0" lang="en-BE" sz="1200" b="1" i="0" u="none" strike="noStrike" kern="1200" cap="none" spc="0" normalizeH="0" baseline="0" noProof="0" dirty="0" err="1">
              <a:ln>
                <a:noFill/>
              </a:ln>
              <a:solidFill>
                <a:srgbClr val="FFFFFF"/>
              </a:solidFill>
              <a:effectLst/>
              <a:uLnTx/>
              <a:uFillTx/>
              <a:latin typeface="Verdana" charset="0"/>
              <a:ea typeface="Verdana" charset="0"/>
              <a:cs typeface="Verdana" charset="0"/>
            </a:endParaRPr>
          </a:p>
        </p:txBody>
      </p:sp>
      <p:cxnSp>
        <p:nvCxnSpPr>
          <p:cNvPr id="61" name="Straight Arrow Connector 60">
            <a:extLst>
              <a:ext uri="{FF2B5EF4-FFF2-40B4-BE49-F238E27FC236}">
                <a16:creationId xmlns:a16="http://schemas.microsoft.com/office/drawing/2014/main" id="{BF83E878-8AC3-453B-96F5-3A6542905278}"/>
              </a:ext>
            </a:extLst>
          </p:cNvPr>
          <p:cNvCxnSpPr>
            <a:cxnSpLocks/>
            <a:stCxn id="59" idx="2"/>
          </p:cNvCxnSpPr>
          <p:nvPr/>
        </p:nvCxnSpPr>
        <p:spPr>
          <a:xfrm>
            <a:off x="9895114" y="3588787"/>
            <a:ext cx="0" cy="1129907"/>
          </a:xfrm>
          <a:prstGeom prst="straightConnector1">
            <a:avLst/>
          </a:prstGeom>
          <a:ln w="38100">
            <a:solidFill>
              <a:srgbClr val="FF5000"/>
            </a:solidFill>
            <a:tailEnd type="triangle"/>
          </a:ln>
        </p:spPr>
        <p:style>
          <a:lnRef idx="1">
            <a:schemeClr val="accent1"/>
          </a:lnRef>
          <a:fillRef idx="0">
            <a:schemeClr val="accent1"/>
          </a:fillRef>
          <a:effectRef idx="0">
            <a:schemeClr val="accent1"/>
          </a:effectRef>
          <a:fontRef idx="minor">
            <a:schemeClr val="tx1"/>
          </a:fontRef>
        </p:style>
      </p:cxnSp>
      <p:sp>
        <p:nvSpPr>
          <p:cNvPr id="64" name="Rectangle 63">
            <a:extLst>
              <a:ext uri="{FF2B5EF4-FFF2-40B4-BE49-F238E27FC236}">
                <a16:creationId xmlns:a16="http://schemas.microsoft.com/office/drawing/2014/main" id="{21F3DF46-A995-4880-B883-AF036870B370}"/>
              </a:ext>
            </a:extLst>
          </p:cNvPr>
          <p:cNvSpPr/>
          <p:nvPr/>
        </p:nvSpPr>
        <p:spPr>
          <a:xfrm>
            <a:off x="8436427" y="4735932"/>
            <a:ext cx="2917371" cy="1058223"/>
          </a:xfrm>
          <a:prstGeom prst="rect">
            <a:avLst/>
          </a:prstGeom>
          <a:noFill/>
          <a:ln w="44450">
            <a:solidFill>
              <a:srgbClr val="FF5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FF5000"/>
                </a:solidFill>
                <a:effectLst/>
                <a:uLnTx/>
                <a:uFillTx/>
                <a:latin typeface="Verdana" charset="0"/>
                <a:ea typeface="Verdana" charset="0"/>
                <a:cs typeface="Verdana" charset="0"/>
              </a:rPr>
              <a:t>DISCIPLINARY CLASSIFICATION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dirty="0">
                <a:ln>
                  <a:noFill/>
                </a:ln>
                <a:solidFill>
                  <a:srgbClr val="FF5000"/>
                </a:solidFill>
                <a:effectLst/>
                <a:uLnTx/>
                <a:uFillTx/>
                <a:latin typeface="Verdana" charset="0"/>
                <a:ea typeface="Verdana" charset="0"/>
                <a:cs typeface="Verdana" charset="0"/>
              </a:rPr>
              <a:t>(adapted from </a:t>
            </a:r>
            <a:r>
              <a:rPr kumimoji="0" lang="en-GB" sz="1100" b="1" i="0" u="none" strike="noStrike" kern="1200" cap="none" spc="0" normalizeH="0" baseline="0" noProof="0" dirty="0" err="1">
                <a:ln>
                  <a:noFill/>
                </a:ln>
                <a:solidFill>
                  <a:srgbClr val="FF5000"/>
                </a:solidFill>
                <a:effectLst/>
                <a:uLnTx/>
                <a:uFillTx/>
                <a:latin typeface="Verdana" charset="0"/>
                <a:ea typeface="Verdana" charset="0"/>
                <a:cs typeface="Verdana" charset="0"/>
              </a:rPr>
              <a:t>Glanzel</a:t>
            </a:r>
            <a:r>
              <a:rPr kumimoji="0" lang="en-GB" sz="1100" b="1" i="0" u="none" strike="noStrike" kern="1200" cap="none" spc="0" normalizeH="0" baseline="0" noProof="0" dirty="0">
                <a:ln>
                  <a:noFill/>
                </a:ln>
                <a:solidFill>
                  <a:srgbClr val="FF5000"/>
                </a:solidFill>
                <a:effectLst/>
                <a:uLnTx/>
                <a:uFillTx/>
                <a:latin typeface="Verdana" charset="0"/>
                <a:ea typeface="Verdana" charset="0"/>
                <a:cs typeface="Verdana" charset="0"/>
              </a:rPr>
              <a:t> &amp; Schubert 203)</a:t>
            </a:r>
            <a:endParaRPr kumimoji="0" lang="en-BE" sz="1100" b="1" i="0" u="none" strike="noStrike" kern="1200" cap="none" spc="0" normalizeH="0" baseline="0" noProof="0" dirty="0" err="1">
              <a:ln>
                <a:noFill/>
              </a:ln>
              <a:solidFill>
                <a:srgbClr val="FF5000"/>
              </a:solidFill>
              <a:effectLst/>
              <a:uLnTx/>
              <a:uFillTx/>
              <a:latin typeface="Verdana" charset="0"/>
              <a:ea typeface="Verdana" charset="0"/>
              <a:cs typeface="Verdana" charset="0"/>
            </a:endParaRPr>
          </a:p>
        </p:txBody>
      </p:sp>
      <p:cxnSp>
        <p:nvCxnSpPr>
          <p:cNvPr id="66" name="Straight Arrow Connector 65">
            <a:extLst>
              <a:ext uri="{FF2B5EF4-FFF2-40B4-BE49-F238E27FC236}">
                <a16:creationId xmlns:a16="http://schemas.microsoft.com/office/drawing/2014/main" id="{D606035E-1898-4D6D-BE7B-758F5D901FE2}"/>
              </a:ext>
            </a:extLst>
          </p:cNvPr>
          <p:cNvCxnSpPr>
            <a:cxnSpLocks/>
            <a:stCxn id="64" idx="1"/>
            <a:endCxn id="9" idx="2"/>
          </p:cNvCxnSpPr>
          <p:nvPr/>
        </p:nvCxnSpPr>
        <p:spPr>
          <a:xfrm flipH="1" flipV="1">
            <a:off x="6688330" y="3239572"/>
            <a:ext cx="1748097" cy="2025472"/>
          </a:xfrm>
          <a:prstGeom prst="straightConnector1">
            <a:avLst/>
          </a:prstGeom>
          <a:ln w="38100">
            <a:solidFill>
              <a:srgbClr val="FF5000"/>
            </a:solidFill>
            <a:prstDash val="dash"/>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32301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wipe(left)">
                                      <p:cBhvr>
                                        <p:cTn id="11" dur="500"/>
                                        <p:tgtEl>
                                          <p:spTgt spid="21"/>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left)">
                                      <p:cBhvr>
                                        <p:cTn id="15" dur="500"/>
                                        <p:tgtEl>
                                          <p:spTgt spid="9"/>
                                        </p:tgtEl>
                                      </p:cBhvr>
                                    </p:animEffect>
                                  </p:childTnLst>
                                </p:cTn>
                              </p:par>
                            </p:childTnLst>
                          </p:cTn>
                        </p:par>
                        <p:par>
                          <p:cTn id="16" fill="hold">
                            <p:stCondLst>
                              <p:cond delay="1500"/>
                            </p:stCondLst>
                            <p:childTnLst>
                              <p:par>
                                <p:cTn id="17" presetID="22" presetClass="entr" presetSubtype="1" fill="hold" grpId="0" nodeType="afterEffect">
                                  <p:stCondLst>
                                    <p:cond delay="0"/>
                                  </p:stCondLst>
                                  <p:childTnLst>
                                    <p:set>
                                      <p:cBhvr>
                                        <p:cTn id="18" dur="1" fill="hold">
                                          <p:stCondLst>
                                            <p:cond delay="0"/>
                                          </p:stCondLst>
                                        </p:cTn>
                                        <p:tgtEl>
                                          <p:spTgt spid="40"/>
                                        </p:tgtEl>
                                        <p:attrNameLst>
                                          <p:attrName>style.visibility</p:attrName>
                                        </p:attrNameLst>
                                      </p:cBhvr>
                                      <p:to>
                                        <p:strVal val="visible"/>
                                      </p:to>
                                    </p:set>
                                    <p:animEffect transition="in" filter="wipe(up)">
                                      <p:cBhvr>
                                        <p:cTn id="19" dur="500"/>
                                        <p:tgtEl>
                                          <p:spTgt spid="40"/>
                                        </p:tgtEl>
                                      </p:cBhvr>
                                    </p:animEffect>
                                  </p:childTnLst>
                                </p:cTn>
                              </p:par>
                            </p:childTnLst>
                          </p:cTn>
                        </p:par>
                        <p:par>
                          <p:cTn id="20" fill="hold">
                            <p:stCondLst>
                              <p:cond delay="2000"/>
                            </p:stCondLst>
                            <p:childTnLst>
                              <p:par>
                                <p:cTn id="21" presetID="22" presetClass="entr" presetSubtype="1" fill="hold" grpId="0" nodeType="afterEffect">
                                  <p:stCondLst>
                                    <p:cond delay="0"/>
                                  </p:stCondLst>
                                  <p:childTnLst>
                                    <p:set>
                                      <p:cBhvr>
                                        <p:cTn id="22" dur="1" fill="hold">
                                          <p:stCondLst>
                                            <p:cond delay="0"/>
                                          </p:stCondLst>
                                        </p:cTn>
                                        <p:tgtEl>
                                          <p:spTgt spid="53"/>
                                        </p:tgtEl>
                                        <p:attrNameLst>
                                          <p:attrName>style.visibility</p:attrName>
                                        </p:attrNameLst>
                                      </p:cBhvr>
                                      <p:to>
                                        <p:strVal val="visible"/>
                                      </p:to>
                                    </p:set>
                                    <p:animEffect transition="in" filter="wipe(up)">
                                      <p:cBhvr>
                                        <p:cTn id="23" dur="500"/>
                                        <p:tgtEl>
                                          <p:spTgt spid="53"/>
                                        </p:tgtEl>
                                      </p:cBhvr>
                                    </p:animEffect>
                                  </p:childTnLst>
                                </p:cTn>
                              </p:par>
                            </p:childTnLst>
                          </p:cTn>
                        </p:par>
                        <p:par>
                          <p:cTn id="24" fill="hold">
                            <p:stCondLst>
                              <p:cond delay="2500"/>
                            </p:stCondLst>
                            <p:childTnLst>
                              <p:par>
                                <p:cTn id="25" presetID="22" presetClass="entr" presetSubtype="8" fill="hold" nodeType="afterEffect">
                                  <p:stCondLst>
                                    <p:cond delay="0"/>
                                  </p:stCondLst>
                                  <p:childTnLst>
                                    <p:set>
                                      <p:cBhvr>
                                        <p:cTn id="26" dur="1" fill="hold">
                                          <p:stCondLst>
                                            <p:cond delay="0"/>
                                          </p:stCondLst>
                                        </p:cTn>
                                        <p:tgtEl>
                                          <p:spTgt spid="56"/>
                                        </p:tgtEl>
                                        <p:attrNameLst>
                                          <p:attrName>style.visibility</p:attrName>
                                        </p:attrNameLst>
                                      </p:cBhvr>
                                      <p:to>
                                        <p:strVal val="visible"/>
                                      </p:to>
                                    </p:set>
                                    <p:animEffect transition="in" filter="wipe(left)">
                                      <p:cBhvr>
                                        <p:cTn id="27" dur="500"/>
                                        <p:tgtEl>
                                          <p:spTgt spid="56"/>
                                        </p:tgtEl>
                                      </p:cBhvr>
                                    </p:animEffect>
                                  </p:childTnLst>
                                </p:cTn>
                              </p:par>
                            </p:childTnLst>
                          </p:cTn>
                        </p:par>
                        <p:par>
                          <p:cTn id="28" fill="hold">
                            <p:stCondLst>
                              <p:cond delay="3000"/>
                            </p:stCondLst>
                            <p:childTnLst>
                              <p:par>
                                <p:cTn id="29" presetID="22" presetClass="entr" presetSubtype="8" fill="hold" grpId="0" nodeType="afterEffect">
                                  <p:stCondLst>
                                    <p:cond delay="0"/>
                                  </p:stCondLst>
                                  <p:childTnLst>
                                    <p:set>
                                      <p:cBhvr>
                                        <p:cTn id="30" dur="1" fill="hold">
                                          <p:stCondLst>
                                            <p:cond delay="0"/>
                                          </p:stCondLst>
                                        </p:cTn>
                                        <p:tgtEl>
                                          <p:spTgt spid="59"/>
                                        </p:tgtEl>
                                        <p:attrNameLst>
                                          <p:attrName>style.visibility</p:attrName>
                                        </p:attrNameLst>
                                      </p:cBhvr>
                                      <p:to>
                                        <p:strVal val="visible"/>
                                      </p:to>
                                    </p:set>
                                    <p:animEffect transition="in" filter="wipe(left)">
                                      <p:cBhvr>
                                        <p:cTn id="31" dur="500"/>
                                        <p:tgtEl>
                                          <p:spTgt spid="59"/>
                                        </p:tgtEl>
                                      </p:cBhvr>
                                    </p:animEffect>
                                  </p:childTnLst>
                                </p:cTn>
                              </p:par>
                            </p:childTnLst>
                          </p:cTn>
                        </p:par>
                        <p:par>
                          <p:cTn id="32" fill="hold">
                            <p:stCondLst>
                              <p:cond delay="3500"/>
                            </p:stCondLst>
                            <p:childTnLst>
                              <p:par>
                                <p:cTn id="33" presetID="22" presetClass="entr" presetSubtype="1" fill="hold" nodeType="afterEffect">
                                  <p:stCondLst>
                                    <p:cond delay="0"/>
                                  </p:stCondLst>
                                  <p:childTnLst>
                                    <p:set>
                                      <p:cBhvr>
                                        <p:cTn id="34" dur="1" fill="hold">
                                          <p:stCondLst>
                                            <p:cond delay="0"/>
                                          </p:stCondLst>
                                        </p:cTn>
                                        <p:tgtEl>
                                          <p:spTgt spid="61"/>
                                        </p:tgtEl>
                                        <p:attrNameLst>
                                          <p:attrName>style.visibility</p:attrName>
                                        </p:attrNameLst>
                                      </p:cBhvr>
                                      <p:to>
                                        <p:strVal val="visible"/>
                                      </p:to>
                                    </p:set>
                                    <p:animEffect transition="in" filter="wipe(up)">
                                      <p:cBhvr>
                                        <p:cTn id="35" dur="500"/>
                                        <p:tgtEl>
                                          <p:spTgt spid="61"/>
                                        </p:tgtEl>
                                      </p:cBhvr>
                                    </p:animEffect>
                                  </p:childTnLst>
                                </p:cTn>
                              </p:par>
                            </p:childTnLst>
                          </p:cTn>
                        </p:par>
                        <p:par>
                          <p:cTn id="36" fill="hold">
                            <p:stCondLst>
                              <p:cond delay="4000"/>
                            </p:stCondLst>
                            <p:childTnLst>
                              <p:par>
                                <p:cTn id="37" presetID="22" presetClass="entr" presetSubtype="1" fill="hold" grpId="0" nodeType="afterEffect">
                                  <p:stCondLst>
                                    <p:cond delay="0"/>
                                  </p:stCondLst>
                                  <p:childTnLst>
                                    <p:set>
                                      <p:cBhvr>
                                        <p:cTn id="38" dur="1" fill="hold">
                                          <p:stCondLst>
                                            <p:cond delay="0"/>
                                          </p:stCondLst>
                                        </p:cTn>
                                        <p:tgtEl>
                                          <p:spTgt spid="64"/>
                                        </p:tgtEl>
                                        <p:attrNameLst>
                                          <p:attrName>style.visibility</p:attrName>
                                        </p:attrNameLst>
                                      </p:cBhvr>
                                      <p:to>
                                        <p:strVal val="visible"/>
                                      </p:to>
                                    </p:set>
                                    <p:animEffect transition="in" filter="wipe(up)">
                                      <p:cBhvr>
                                        <p:cTn id="39" dur="500"/>
                                        <p:tgtEl>
                                          <p:spTgt spid="64"/>
                                        </p:tgtEl>
                                      </p:cBhvr>
                                    </p:animEffect>
                                  </p:childTnLst>
                                </p:cTn>
                              </p:par>
                            </p:childTnLst>
                          </p:cTn>
                        </p:par>
                        <p:par>
                          <p:cTn id="40" fill="hold">
                            <p:stCondLst>
                              <p:cond delay="4500"/>
                            </p:stCondLst>
                            <p:childTnLst>
                              <p:par>
                                <p:cTn id="41" presetID="22" presetClass="entr" presetSubtype="4" fill="hold" nodeType="afterEffect">
                                  <p:stCondLst>
                                    <p:cond delay="0"/>
                                  </p:stCondLst>
                                  <p:childTnLst>
                                    <p:set>
                                      <p:cBhvr>
                                        <p:cTn id="42" dur="1" fill="hold">
                                          <p:stCondLst>
                                            <p:cond delay="0"/>
                                          </p:stCondLst>
                                        </p:cTn>
                                        <p:tgtEl>
                                          <p:spTgt spid="66"/>
                                        </p:tgtEl>
                                        <p:attrNameLst>
                                          <p:attrName>style.visibility</p:attrName>
                                        </p:attrNameLst>
                                      </p:cBhvr>
                                      <p:to>
                                        <p:strVal val="visible"/>
                                      </p:to>
                                    </p:set>
                                    <p:animEffect transition="in" filter="wipe(down)">
                                      <p:cBhvr>
                                        <p:cTn id="43" dur="500"/>
                                        <p:tgtEl>
                                          <p:spTgt spid="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40" grpId="0" animBg="1"/>
      <p:bldP spid="53" grpId="0" animBg="1"/>
      <p:bldP spid="59" grpId="0" animBg="1"/>
      <p:bldP spid="6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a:extLst>
              <a:ext uri="{FF2B5EF4-FFF2-40B4-BE49-F238E27FC236}">
                <a16:creationId xmlns:a16="http://schemas.microsoft.com/office/drawing/2014/main" id="{0D746DFD-7853-42C3-B4F8-5B8D6AC14596}"/>
              </a:ext>
            </a:extLst>
          </p:cNvPr>
          <p:cNvPicPr>
            <a:picLocks noChangeAspect="1"/>
          </p:cNvPicPr>
          <p:nvPr/>
        </p:nvPicPr>
        <p:blipFill>
          <a:blip r:embed="rId3"/>
          <a:stretch>
            <a:fillRect/>
          </a:stretch>
        </p:blipFill>
        <p:spPr>
          <a:xfrm>
            <a:off x="731915" y="1546070"/>
            <a:ext cx="8710326" cy="5138154"/>
          </a:xfrm>
          <a:prstGeom prst="rect">
            <a:avLst/>
          </a:prstGeom>
        </p:spPr>
      </p:pic>
      <p:sp>
        <p:nvSpPr>
          <p:cNvPr id="3" name="Slide Number Placeholder 2">
            <a:extLst>
              <a:ext uri="{FF2B5EF4-FFF2-40B4-BE49-F238E27FC236}">
                <a16:creationId xmlns:a16="http://schemas.microsoft.com/office/drawing/2014/main" id="{0A4935E2-80C4-4CE5-A1A3-02B374451126}"/>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AB09C5-3251-4B47-B002-D03712DC64C3}" type="slidenum">
              <a:rPr kumimoji="0" lang="nl-NL" sz="1000" b="0" i="0" u="none" strike="noStrike" kern="1200" cap="none" spc="0" normalizeH="0" baseline="0" noProof="0" smtClean="0">
                <a:ln>
                  <a:noFill/>
                </a:ln>
                <a:solidFill>
                  <a:srgbClr val="00339F"/>
                </a:solidFill>
                <a:effectLst/>
                <a:uLnTx/>
                <a:uFillTx/>
                <a:latin typeface="Verdana" charset="0"/>
                <a:ea typeface="Verdana" charset="0"/>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nl-NL" sz="1000" b="0" i="0" u="none" strike="noStrike" kern="1200" cap="none" spc="0" normalizeH="0" baseline="0" noProof="0" dirty="0">
              <a:ln>
                <a:noFill/>
              </a:ln>
              <a:solidFill>
                <a:srgbClr val="00339F"/>
              </a:solidFill>
              <a:effectLst/>
              <a:uLnTx/>
              <a:uFillTx/>
              <a:latin typeface="Verdana" charset="0"/>
              <a:ea typeface="Verdana" charset="0"/>
            </a:endParaRPr>
          </a:p>
        </p:txBody>
      </p:sp>
      <p:sp>
        <p:nvSpPr>
          <p:cNvPr id="6" name="Title 5">
            <a:extLst>
              <a:ext uri="{FF2B5EF4-FFF2-40B4-BE49-F238E27FC236}">
                <a16:creationId xmlns:a16="http://schemas.microsoft.com/office/drawing/2014/main" id="{7E5C150A-C74C-4D4D-85AE-10EE34AD6188}"/>
              </a:ext>
            </a:extLst>
          </p:cNvPr>
          <p:cNvSpPr>
            <a:spLocks noGrp="1"/>
          </p:cNvSpPr>
          <p:nvPr>
            <p:ph type="title"/>
          </p:nvPr>
        </p:nvSpPr>
        <p:spPr>
          <a:xfrm>
            <a:off x="731838" y="711463"/>
            <a:ext cx="2984902" cy="341050"/>
          </a:xfrm>
        </p:spPr>
        <p:txBody>
          <a:bodyPr/>
          <a:lstStyle/>
          <a:p>
            <a:r>
              <a:rPr lang="en-GB" dirty="0"/>
              <a:t>POLICY CITATIONS</a:t>
            </a:r>
            <a:endParaRPr lang="en-BE" dirty="0"/>
          </a:p>
        </p:txBody>
      </p:sp>
      <p:sp>
        <p:nvSpPr>
          <p:cNvPr id="7" name="Subtitle 6">
            <a:extLst>
              <a:ext uri="{FF2B5EF4-FFF2-40B4-BE49-F238E27FC236}">
                <a16:creationId xmlns:a16="http://schemas.microsoft.com/office/drawing/2014/main" id="{4704C7B8-478D-41BB-932E-86A74A354D04}"/>
              </a:ext>
            </a:extLst>
          </p:cNvPr>
          <p:cNvSpPr>
            <a:spLocks noGrp="1"/>
          </p:cNvSpPr>
          <p:nvPr>
            <p:ph type="subTitle" idx="1"/>
          </p:nvPr>
        </p:nvSpPr>
        <p:spPr>
          <a:xfrm>
            <a:off x="731838" y="1104151"/>
            <a:ext cx="9404049" cy="335852"/>
          </a:xfrm>
        </p:spPr>
        <p:txBody>
          <a:bodyPr/>
          <a:lstStyle/>
          <a:p>
            <a:r>
              <a:rPr lang="en-GB" dirty="0"/>
              <a:t>NUMBER OF CITATIONS </a:t>
            </a:r>
            <a:r>
              <a:rPr lang="en-GB" i="1" dirty="0"/>
              <a:t>FROM</a:t>
            </a:r>
            <a:r>
              <a:rPr lang="en-GB" dirty="0"/>
              <a:t> GOV.FLANDERS </a:t>
            </a:r>
            <a:r>
              <a:rPr lang="en-GB" i="1" dirty="0"/>
              <a:t>TO</a:t>
            </a:r>
            <a:r>
              <a:rPr lang="en-GB" dirty="0"/>
              <a:t> ACTIVE FLEMISH SCHOLARS</a:t>
            </a:r>
            <a:endParaRPr lang="en-BE" dirty="0"/>
          </a:p>
        </p:txBody>
      </p:sp>
      <p:sp>
        <p:nvSpPr>
          <p:cNvPr id="12" name="Oval 11">
            <a:extLst>
              <a:ext uri="{FF2B5EF4-FFF2-40B4-BE49-F238E27FC236}">
                <a16:creationId xmlns:a16="http://schemas.microsoft.com/office/drawing/2014/main" id="{FAE616E7-8574-4E9A-9C84-B3860E479F88}"/>
              </a:ext>
            </a:extLst>
          </p:cNvPr>
          <p:cNvSpPr/>
          <p:nvPr/>
        </p:nvSpPr>
        <p:spPr>
          <a:xfrm>
            <a:off x="5243496" y="2645690"/>
            <a:ext cx="792000" cy="288000"/>
          </a:xfrm>
          <a:prstGeom prst="ellipse">
            <a:avLst/>
          </a:prstGeom>
          <a:noFill/>
          <a:ln w="44450">
            <a:solidFill>
              <a:srgbClr val="0033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BE" sz="1600" b="0" i="0" u="none" strike="noStrike" kern="1200" cap="none" spc="0" normalizeH="0" baseline="0" noProof="0" dirty="0" err="1">
              <a:ln>
                <a:noFill/>
              </a:ln>
              <a:solidFill>
                <a:srgbClr val="0033A0"/>
              </a:solidFill>
              <a:effectLst/>
              <a:uLnTx/>
              <a:uFillTx/>
              <a:latin typeface="Verdana" charset="0"/>
              <a:ea typeface="Verdana" charset="0"/>
              <a:cs typeface="Verdana" charset="0"/>
            </a:endParaRPr>
          </a:p>
        </p:txBody>
      </p:sp>
      <p:sp>
        <p:nvSpPr>
          <p:cNvPr id="14" name="Oval 13">
            <a:extLst>
              <a:ext uri="{FF2B5EF4-FFF2-40B4-BE49-F238E27FC236}">
                <a16:creationId xmlns:a16="http://schemas.microsoft.com/office/drawing/2014/main" id="{EE6E14BB-A7E4-4382-A996-5AFCA952DB17}"/>
              </a:ext>
            </a:extLst>
          </p:cNvPr>
          <p:cNvSpPr/>
          <p:nvPr/>
        </p:nvSpPr>
        <p:spPr>
          <a:xfrm>
            <a:off x="5243496" y="5658602"/>
            <a:ext cx="792000" cy="288000"/>
          </a:xfrm>
          <a:prstGeom prst="ellipse">
            <a:avLst/>
          </a:prstGeom>
          <a:noFill/>
          <a:ln w="44450">
            <a:solidFill>
              <a:srgbClr val="0033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BE" sz="1600" b="0" i="0" u="none" strike="noStrike" kern="1200" cap="none" spc="0" normalizeH="0" baseline="0" noProof="0" dirty="0" err="1">
              <a:ln>
                <a:noFill/>
              </a:ln>
              <a:solidFill>
                <a:srgbClr val="0033A0"/>
              </a:solidFill>
              <a:effectLst/>
              <a:uLnTx/>
              <a:uFillTx/>
              <a:latin typeface="Verdana" charset="0"/>
              <a:ea typeface="Verdana" charset="0"/>
              <a:cs typeface="Verdana" charset="0"/>
            </a:endParaRPr>
          </a:p>
        </p:txBody>
      </p:sp>
      <p:sp>
        <p:nvSpPr>
          <p:cNvPr id="16" name="Oval 15">
            <a:extLst>
              <a:ext uri="{FF2B5EF4-FFF2-40B4-BE49-F238E27FC236}">
                <a16:creationId xmlns:a16="http://schemas.microsoft.com/office/drawing/2014/main" id="{DA94559A-401C-461C-894F-8BF7BA0D2EEA}"/>
              </a:ext>
            </a:extLst>
          </p:cNvPr>
          <p:cNvSpPr/>
          <p:nvPr/>
        </p:nvSpPr>
        <p:spPr>
          <a:xfrm>
            <a:off x="5857528" y="2624855"/>
            <a:ext cx="792000" cy="288000"/>
          </a:xfrm>
          <a:prstGeom prst="ellipse">
            <a:avLst/>
          </a:prstGeom>
          <a:noFill/>
          <a:ln w="44450">
            <a:solidFill>
              <a:srgbClr val="FF5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BE" sz="1600" b="0" i="0" u="none" strike="noStrike" kern="1200" cap="none" spc="0" normalizeH="0" baseline="0" noProof="0" dirty="0" err="1">
              <a:ln>
                <a:noFill/>
              </a:ln>
              <a:solidFill>
                <a:srgbClr val="0033A0"/>
              </a:solidFill>
              <a:effectLst/>
              <a:uLnTx/>
              <a:uFillTx/>
              <a:latin typeface="Verdana" charset="0"/>
              <a:ea typeface="Verdana" charset="0"/>
              <a:cs typeface="Verdana" charset="0"/>
            </a:endParaRPr>
          </a:p>
        </p:txBody>
      </p:sp>
      <p:sp>
        <p:nvSpPr>
          <p:cNvPr id="17" name="Oval 16">
            <a:extLst>
              <a:ext uri="{FF2B5EF4-FFF2-40B4-BE49-F238E27FC236}">
                <a16:creationId xmlns:a16="http://schemas.microsoft.com/office/drawing/2014/main" id="{A57B324C-F4D4-4980-9183-516831635F7E}"/>
              </a:ext>
            </a:extLst>
          </p:cNvPr>
          <p:cNvSpPr/>
          <p:nvPr/>
        </p:nvSpPr>
        <p:spPr>
          <a:xfrm>
            <a:off x="6539277" y="3641071"/>
            <a:ext cx="792000" cy="288000"/>
          </a:xfrm>
          <a:prstGeom prst="ellipse">
            <a:avLst/>
          </a:prstGeom>
          <a:noFill/>
          <a:ln w="44450">
            <a:solidFill>
              <a:srgbClr val="FF5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BE" sz="1600" b="0" i="0" u="none" strike="noStrike" kern="1200" cap="none" spc="0" normalizeH="0" baseline="0" noProof="0" dirty="0" err="1">
              <a:ln>
                <a:noFill/>
              </a:ln>
              <a:solidFill>
                <a:srgbClr val="0033A0"/>
              </a:solidFill>
              <a:effectLst/>
              <a:uLnTx/>
              <a:uFillTx/>
              <a:latin typeface="Verdana" charset="0"/>
              <a:ea typeface="Verdana" charset="0"/>
              <a:cs typeface="Verdana" charset="0"/>
            </a:endParaRPr>
          </a:p>
        </p:txBody>
      </p:sp>
      <p:sp>
        <p:nvSpPr>
          <p:cNvPr id="18" name="Oval 17">
            <a:extLst>
              <a:ext uri="{FF2B5EF4-FFF2-40B4-BE49-F238E27FC236}">
                <a16:creationId xmlns:a16="http://schemas.microsoft.com/office/drawing/2014/main" id="{09392DB1-EDD2-49DF-87D3-9B44EBE7C123}"/>
              </a:ext>
            </a:extLst>
          </p:cNvPr>
          <p:cNvSpPr/>
          <p:nvPr/>
        </p:nvSpPr>
        <p:spPr>
          <a:xfrm>
            <a:off x="7974185" y="3641071"/>
            <a:ext cx="792000" cy="288000"/>
          </a:xfrm>
          <a:prstGeom prst="ellipse">
            <a:avLst/>
          </a:prstGeom>
          <a:noFill/>
          <a:ln w="44450">
            <a:solidFill>
              <a:srgbClr val="FF5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BE" sz="1600" b="0" i="0" u="none" strike="noStrike" kern="1200" cap="none" spc="0" normalizeH="0" baseline="0" noProof="0" dirty="0" err="1">
              <a:ln>
                <a:noFill/>
              </a:ln>
              <a:solidFill>
                <a:srgbClr val="0033A0"/>
              </a:solidFill>
              <a:effectLst/>
              <a:uLnTx/>
              <a:uFillTx/>
              <a:latin typeface="Verdana" charset="0"/>
              <a:ea typeface="Verdana" charset="0"/>
              <a:cs typeface="Verdana" charset="0"/>
            </a:endParaRPr>
          </a:p>
        </p:txBody>
      </p:sp>
      <p:sp>
        <p:nvSpPr>
          <p:cNvPr id="19" name="Oval 18">
            <a:extLst>
              <a:ext uri="{FF2B5EF4-FFF2-40B4-BE49-F238E27FC236}">
                <a16:creationId xmlns:a16="http://schemas.microsoft.com/office/drawing/2014/main" id="{9782D9E5-3C6A-49C1-B000-A23BEC15168C}"/>
              </a:ext>
            </a:extLst>
          </p:cNvPr>
          <p:cNvSpPr/>
          <p:nvPr/>
        </p:nvSpPr>
        <p:spPr>
          <a:xfrm>
            <a:off x="9888271" y="4749939"/>
            <a:ext cx="836340" cy="287079"/>
          </a:xfrm>
          <a:prstGeom prst="ellipse">
            <a:avLst/>
          </a:prstGeom>
          <a:noFill/>
          <a:ln w="44450">
            <a:solidFill>
              <a:srgbClr val="FF5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BE" sz="1600" b="0" i="0" u="none" strike="noStrike" kern="1200" cap="none" spc="0" normalizeH="0" baseline="0" noProof="0" dirty="0" err="1">
              <a:ln>
                <a:noFill/>
              </a:ln>
              <a:solidFill>
                <a:srgbClr val="0033A0"/>
              </a:solidFill>
              <a:effectLst/>
              <a:uLnTx/>
              <a:uFillTx/>
              <a:latin typeface="Verdana" charset="0"/>
              <a:ea typeface="Verdana" charset="0"/>
              <a:cs typeface="Verdana" charset="0"/>
            </a:endParaRPr>
          </a:p>
        </p:txBody>
      </p:sp>
      <p:sp>
        <p:nvSpPr>
          <p:cNvPr id="20" name="Oval 19">
            <a:extLst>
              <a:ext uri="{FF2B5EF4-FFF2-40B4-BE49-F238E27FC236}">
                <a16:creationId xmlns:a16="http://schemas.microsoft.com/office/drawing/2014/main" id="{A7CA62AC-4C96-4AE5-8BBA-735DB39E1B46}"/>
              </a:ext>
            </a:extLst>
          </p:cNvPr>
          <p:cNvSpPr/>
          <p:nvPr/>
        </p:nvSpPr>
        <p:spPr>
          <a:xfrm>
            <a:off x="6494937" y="1964462"/>
            <a:ext cx="836340" cy="287079"/>
          </a:xfrm>
          <a:prstGeom prst="ellipse">
            <a:avLst/>
          </a:prstGeom>
          <a:noFill/>
          <a:ln w="44450">
            <a:solidFill>
              <a:srgbClr val="FF5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BE" sz="1600" b="0" i="0" u="none" strike="noStrike" kern="1200" cap="none" spc="0" normalizeH="0" baseline="0" noProof="0" dirty="0" err="1">
              <a:ln>
                <a:noFill/>
              </a:ln>
              <a:solidFill>
                <a:srgbClr val="0033A0"/>
              </a:solidFill>
              <a:effectLst/>
              <a:uLnTx/>
              <a:uFillTx/>
              <a:latin typeface="Verdana" charset="0"/>
              <a:ea typeface="Verdana" charset="0"/>
              <a:cs typeface="Verdana" charset="0"/>
            </a:endParaRPr>
          </a:p>
        </p:txBody>
      </p:sp>
      <p:sp>
        <p:nvSpPr>
          <p:cNvPr id="21" name="Oval 20">
            <a:extLst>
              <a:ext uri="{FF2B5EF4-FFF2-40B4-BE49-F238E27FC236}">
                <a16:creationId xmlns:a16="http://schemas.microsoft.com/office/drawing/2014/main" id="{C5CF05EB-EA54-46A1-AE6A-EA7D97569797}"/>
              </a:ext>
            </a:extLst>
          </p:cNvPr>
          <p:cNvSpPr/>
          <p:nvPr/>
        </p:nvSpPr>
        <p:spPr>
          <a:xfrm>
            <a:off x="5847320" y="1964463"/>
            <a:ext cx="836340" cy="287079"/>
          </a:xfrm>
          <a:prstGeom prst="ellipse">
            <a:avLst/>
          </a:prstGeom>
          <a:noFill/>
          <a:ln w="44450">
            <a:solidFill>
              <a:srgbClr val="FF5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BE" sz="1600" b="0" i="0" u="none" strike="noStrike" kern="1200" cap="none" spc="0" normalizeH="0" baseline="0" noProof="0" dirty="0" err="1">
              <a:ln>
                <a:noFill/>
              </a:ln>
              <a:solidFill>
                <a:srgbClr val="0033A0"/>
              </a:solidFill>
              <a:effectLst/>
              <a:uLnTx/>
              <a:uFillTx/>
              <a:latin typeface="Verdana" charset="0"/>
              <a:ea typeface="Verdana" charset="0"/>
              <a:cs typeface="Verdana" charset="0"/>
            </a:endParaRPr>
          </a:p>
        </p:txBody>
      </p:sp>
      <p:sp>
        <p:nvSpPr>
          <p:cNvPr id="24" name="Text Placeholder 3">
            <a:extLst>
              <a:ext uri="{FF2B5EF4-FFF2-40B4-BE49-F238E27FC236}">
                <a16:creationId xmlns:a16="http://schemas.microsoft.com/office/drawing/2014/main" id="{3F034883-4714-4C26-A464-9078E8D7D1E6}"/>
              </a:ext>
            </a:extLst>
          </p:cNvPr>
          <p:cNvSpPr txBox="1">
            <a:spLocks/>
          </p:cNvSpPr>
          <p:nvPr/>
        </p:nvSpPr>
        <p:spPr>
          <a:xfrm>
            <a:off x="9610537" y="4529876"/>
            <a:ext cx="2416005" cy="2154348"/>
          </a:xfrm>
          <a:prstGeom prst="rect">
            <a:avLst/>
          </a:prstGeom>
          <a:solidFill>
            <a:schemeClr val="bg1"/>
          </a:solidFill>
          <a:ln>
            <a:solidFill>
              <a:srgbClr val="00339F"/>
            </a:solidFill>
          </a:ln>
        </p:spPr>
        <p:txBody>
          <a:bodyPr vert="horz" lIns="90000" tIns="45720" rIns="91440" bIns="45720" rtlCol="0">
            <a:noAutofit/>
          </a:bodyPr>
          <a:lstStyle>
            <a:lvl1pPr marL="0" indent="0" algn="l" defTabSz="914377" rtl="0" eaLnBrk="1" latinLnBrk="0" hangingPunct="1">
              <a:lnSpc>
                <a:spcPct val="95000"/>
              </a:lnSpc>
              <a:spcBef>
                <a:spcPts val="1000"/>
              </a:spcBef>
              <a:spcAft>
                <a:spcPts val="1000"/>
              </a:spcAft>
              <a:buFont typeface="Arial" charset="0"/>
              <a:buNone/>
              <a:defRPr sz="1600" kern="1200">
                <a:solidFill>
                  <a:schemeClr val="accent1"/>
                </a:solidFill>
                <a:latin typeface="Verdana" charset="0"/>
                <a:ea typeface="Verdana" charset="0"/>
                <a:cs typeface="Verdana" charset="0"/>
              </a:defRPr>
            </a:lvl1pPr>
            <a:lvl2pPr marL="268288" indent="-257175" algn="l" defTabSz="914377" rtl="0" eaLnBrk="1" latinLnBrk="0" hangingPunct="1">
              <a:lnSpc>
                <a:spcPct val="95000"/>
              </a:lnSpc>
              <a:spcBef>
                <a:spcPts val="500"/>
              </a:spcBef>
              <a:buClr>
                <a:srgbClr val="FF5000"/>
              </a:buClr>
              <a:buSzPct val="90000"/>
              <a:buFont typeface="LucidaGrande" charset="0"/>
              <a:buChar char="▶︎"/>
              <a:tabLst/>
              <a:defRPr sz="1400" kern="1200">
                <a:solidFill>
                  <a:schemeClr val="accent1"/>
                </a:solidFill>
                <a:latin typeface="Verdana" charset="0"/>
                <a:ea typeface="Verdana" charset="0"/>
                <a:cs typeface="Verdana" charset="0"/>
              </a:defRPr>
            </a:lvl2pPr>
            <a:lvl3pPr marL="671513" indent="-220663" algn="l" defTabSz="914377" rtl="0" eaLnBrk="1" latinLnBrk="0" hangingPunct="1">
              <a:lnSpc>
                <a:spcPct val="95000"/>
              </a:lnSpc>
              <a:spcBef>
                <a:spcPts val="500"/>
              </a:spcBef>
              <a:buClr>
                <a:schemeClr val="bg1">
                  <a:lumMod val="50000"/>
                </a:schemeClr>
              </a:buClr>
              <a:buSzPct val="90000"/>
              <a:buFont typeface="LucidaGrande" charset="0"/>
              <a:buChar char="▶︎"/>
              <a:tabLst/>
              <a:defRPr sz="1400" kern="1200">
                <a:solidFill>
                  <a:schemeClr val="accent1"/>
                </a:solidFill>
                <a:latin typeface="Verdana" charset="0"/>
                <a:ea typeface="Verdana" charset="0"/>
                <a:cs typeface="Verdana" charset="0"/>
              </a:defRPr>
            </a:lvl3pPr>
            <a:lvl4pPr marL="1073150" indent="-219075" algn="l" defTabSz="914377" rtl="0" eaLnBrk="1" latinLnBrk="0" hangingPunct="1">
              <a:lnSpc>
                <a:spcPct val="95000"/>
              </a:lnSpc>
              <a:spcBef>
                <a:spcPts val="500"/>
              </a:spcBef>
              <a:buClr>
                <a:srgbClr val="FF5000"/>
              </a:buClr>
              <a:buFont typeface="Arial"/>
              <a:buChar char="•"/>
              <a:tabLst/>
              <a:defRPr sz="1400" kern="1200">
                <a:solidFill>
                  <a:schemeClr val="accent1"/>
                </a:solidFill>
                <a:latin typeface="Verdana" charset="0"/>
                <a:ea typeface="Verdana" charset="0"/>
                <a:cs typeface="Verdana" charset="0"/>
              </a:defRPr>
            </a:lvl4pPr>
            <a:lvl5pPr marL="1476375" indent="-231775" algn="l" defTabSz="914377" rtl="0" eaLnBrk="1" latinLnBrk="0" hangingPunct="1">
              <a:lnSpc>
                <a:spcPct val="95000"/>
              </a:lnSpc>
              <a:spcBef>
                <a:spcPts val="500"/>
              </a:spcBef>
              <a:buClr>
                <a:schemeClr val="bg1">
                  <a:lumMod val="50000"/>
                </a:schemeClr>
              </a:buClr>
              <a:buFont typeface="Arial"/>
              <a:buChar char="•"/>
              <a:tabLst/>
              <a:defRPr sz="1400" kern="1200">
                <a:solidFill>
                  <a:schemeClr val="accent1"/>
                </a:solidFill>
                <a:latin typeface="Verdana" charset="0"/>
                <a:ea typeface="Verdana" charset="0"/>
                <a:cs typeface="Verdana" charset="0"/>
              </a:defRPr>
            </a:lvl5pPr>
            <a:lvl6pPr marL="2514537"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l" defTabSz="914377" rtl="0" eaLnBrk="1" fontAlgn="auto" latinLnBrk="0" hangingPunct="1">
              <a:lnSpc>
                <a:spcPct val="95000"/>
              </a:lnSpc>
              <a:spcBef>
                <a:spcPts val="1000"/>
              </a:spcBef>
              <a:spcAft>
                <a:spcPts val="1000"/>
              </a:spcAft>
              <a:buClrTx/>
              <a:buSzTx/>
              <a:buFont typeface="Arial" charset="0"/>
              <a:buNone/>
              <a:tabLst/>
              <a:defRPr/>
            </a:pPr>
            <a:r>
              <a:rPr kumimoji="0" lang="en-GB" sz="1000" b="0" i="0" u="none" strike="noStrike" kern="1200" cap="none" spc="0" normalizeH="0" baseline="0" noProof="0" dirty="0">
                <a:ln>
                  <a:noFill/>
                </a:ln>
                <a:solidFill>
                  <a:srgbClr val="00339F"/>
                </a:solidFill>
                <a:effectLst/>
                <a:highlight>
                  <a:srgbClr val="FFFFFF"/>
                </a:highlight>
                <a:uLnTx/>
                <a:uFillTx/>
                <a:latin typeface="Verdana" charset="0"/>
                <a:ea typeface="Verdana" charset="0"/>
              </a:rPr>
              <a:t>DISCIPLINES FOR ACTIVE FLEMISH SCHOLARS BASED ON AN ADAPTION OF GLANZEL &amp; SCHUBERT (2003) </a:t>
            </a:r>
          </a:p>
          <a:p>
            <a:pPr marL="0" marR="0" lvl="0" indent="0" algn="l" defTabSz="914377" rtl="0" eaLnBrk="1" fontAlgn="auto" latinLnBrk="0" hangingPunct="1">
              <a:lnSpc>
                <a:spcPct val="95000"/>
              </a:lnSpc>
              <a:spcBef>
                <a:spcPts val="1000"/>
              </a:spcBef>
              <a:spcAft>
                <a:spcPts val="1000"/>
              </a:spcAft>
              <a:buClrTx/>
              <a:buSzTx/>
              <a:buFont typeface="Arial" charset="0"/>
              <a:buNone/>
              <a:tabLst/>
              <a:defRPr/>
            </a:pPr>
            <a:r>
              <a:rPr kumimoji="0" lang="en-GB" sz="1000" b="1" i="0" u="none" strike="noStrike" kern="1200" cap="none" spc="0" normalizeH="0" baseline="0" noProof="0" dirty="0">
                <a:ln>
                  <a:noFill/>
                </a:ln>
                <a:solidFill>
                  <a:srgbClr val="00339F"/>
                </a:solidFill>
                <a:effectLst/>
                <a:highlight>
                  <a:srgbClr val="FFFFFF"/>
                </a:highlight>
                <a:uLnTx/>
                <a:uFillTx/>
                <a:latin typeface="Verdana" charset="0"/>
                <a:ea typeface="Verdana" charset="0"/>
              </a:rPr>
              <a:t>BLOCK-1</a:t>
            </a:r>
            <a:r>
              <a:rPr kumimoji="0" lang="en-GB" sz="1000" b="0" i="0" u="none" strike="noStrike" kern="1200" cap="none" spc="0" normalizeH="0" baseline="0" noProof="0" dirty="0">
                <a:ln>
                  <a:noFill/>
                </a:ln>
                <a:solidFill>
                  <a:srgbClr val="00339F"/>
                </a:solidFill>
                <a:effectLst/>
                <a:highlight>
                  <a:srgbClr val="FFFFFF"/>
                </a:highlight>
                <a:uLnTx/>
                <a:uFillTx/>
                <a:latin typeface="Verdana" charset="0"/>
                <a:ea typeface="Verdana" charset="0"/>
              </a:rPr>
              <a:t>: NUMBER OF CITATIONS FROM GOV.FLANDERS TO ACTIVE FLEMISH SCHOLARS</a:t>
            </a:r>
          </a:p>
          <a:p>
            <a:pPr marL="0" marR="0" lvl="0" indent="0" algn="l" defTabSz="914377" rtl="0" eaLnBrk="1" fontAlgn="auto" latinLnBrk="0" hangingPunct="1">
              <a:lnSpc>
                <a:spcPct val="95000"/>
              </a:lnSpc>
              <a:spcBef>
                <a:spcPts val="1000"/>
              </a:spcBef>
              <a:spcAft>
                <a:spcPts val="1000"/>
              </a:spcAft>
              <a:buClrTx/>
              <a:buSzTx/>
              <a:buFont typeface="Arial" charset="0"/>
              <a:buNone/>
              <a:tabLst/>
              <a:defRPr/>
            </a:pPr>
            <a:r>
              <a:rPr kumimoji="0" lang="en-GB" sz="1000" b="1" i="0" u="none" strike="noStrike" kern="1200" cap="none" spc="0" normalizeH="0" baseline="0" noProof="0" dirty="0">
                <a:ln>
                  <a:noFill/>
                </a:ln>
                <a:solidFill>
                  <a:srgbClr val="00339F"/>
                </a:solidFill>
                <a:effectLst/>
                <a:highlight>
                  <a:srgbClr val="FFFFFF"/>
                </a:highlight>
                <a:uLnTx/>
                <a:uFillTx/>
                <a:latin typeface="Verdana" charset="0"/>
                <a:ea typeface="Verdana" charset="0"/>
              </a:rPr>
              <a:t>BLOCK-2</a:t>
            </a:r>
            <a:r>
              <a:rPr kumimoji="0" lang="en-GB" sz="1000" b="0" i="0" u="none" strike="noStrike" kern="1200" cap="none" spc="0" normalizeH="0" baseline="0" noProof="0" dirty="0">
                <a:ln>
                  <a:noFill/>
                </a:ln>
                <a:solidFill>
                  <a:srgbClr val="00339F"/>
                </a:solidFill>
                <a:effectLst/>
                <a:highlight>
                  <a:srgbClr val="FFFFFF"/>
                </a:highlight>
                <a:uLnTx/>
                <a:uFillTx/>
                <a:latin typeface="Verdana" charset="0"/>
                <a:ea typeface="Verdana" charset="0"/>
              </a:rPr>
              <a:t>: UNIVERSITY CITATIONS WEIGHTED BY DISCIPLINARY AVERAGE</a:t>
            </a:r>
            <a:endParaRPr kumimoji="0" lang="en-BE" sz="1000" b="0" i="0" u="none" strike="noStrike" kern="1200" cap="none" spc="0" normalizeH="0" baseline="0" noProof="0" dirty="0">
              <a:ln>
                <a:noFill/>
              </a:ln>
              <a:solidFill>
                <a:srgbClr val="00339F"/>
              </a:solidFill>
              <a:effectLst/>
              <a:highlight>
                <a:srgbClr val="FFFFFF"/>
              </a:highlight>
              <a:uLnTx/>
              <a:uFillTx/>
              <a:latin typeface="Verdana" charset="0"/>
              <a:ea typeface="Verdana" charset="0"/>
            </a:endParaRPr>
          </a:p>
        </p:txBody>
      </p:sp>
      <p:sp>
        <p:nvSpPr>
          <p:cNvPr id="28" name="Oval 27">
            <a:extLst>
              <a:ext uri="{FF2B5EF4-FFF2-40B4-BE49-F238E27FC236}">
                <a16:creationId xmlns:a16="http://schemas.microsoft.com/office/drawing/2014/main" id="{5F0F14A1-8B79-4490-A65B-0A103F813D59}"/>
              </a:ext>
            </a:extLst>
          </p:cNvPr>
          <p:cNvSpPr/>
          <p:nvPr/>
        </p:nvSpPr>
        <p:spPr>
          <a:xfrm>
            <a:off x="7210036" y="1962659"/>
            <a:ext cx="836340" cy="287079"/>
          </a:xfrm>
          <a:prstGeom prst="ellipse">
            <a:avLst/>
          </a:prstGeom>
          <a:noFill/>
          <a:ln w="44450">
            <a:solidFill>
              <a:srgbClr val="FF5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BE" sz="1600" b="0" i="0" u="none" strike="noStrike" kern="1200" cap="none" spc="0" normalizeH="0" baseline="0" noProof="0" dirty="0" err="1">
              <a:ln>
                <a:noFill/>
              </a:ln>
              <a:solidFill>
                <a:srgbClr val="0033A0"/>
              </a:solidFill>
              <a:effectLst/>
              <a:uLnTx/>
              <a:uFillTx/>
              <a:latin typeface="Verdana" charset="0"/>
              <a:ea typeface="Verdana" charset="0"/>
              <a:cs typeface="Verdana" charset="0"/>
            </a:endParaRPr>
          </a:p>
        </p:txBody>
      </p:sp>
      <p:sp>
        <p:nvSpPr>
          <p:cNvPr id="30" name="Oval 29">
            <a:extLst>
              <a:ext uri="{FF2B5EF4-FFF2-40B4-BE49-F238E27FC236}">
                <a16:creationId xmlns:a16="http://schemas.microsoft.com/office/drawing/2014/main" id="{18E5B25D-A978-4636-8F54-7C3F26D23984}"/>
              </a:ext>
            </a:extLst>
          </p:cNvPr>
          <p:cNvSpPr/>
          <p:nvPr/>
        </p:nvSpPr>
        <p:spPr>
          <a:xfrm>
            <a:off x="8671831" y="4659236"/>
            <a:ext cx="792000" cy="288000"/>
          </a:xfrm>
          <a:prstGeom prst="ellipse">
            <a:avLst/>
          </a:prstGeom>
          <a:noFill/>
          <a:ln w="44450">
            <a:solidFill>
              <a:srgbClr val="FF5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BE" sz="1600" b="0" i="0" u="none" strike="noStrike" kern="1200" cap="none" spc="0" normalizeH="0" baseline="0" noProof="0" dirty="0" err="1">
              <a:ln>
                <a:noFill/>
              </a:ln>
              <a:solidFill>
                <a:srgbClr val="0033A0"/>
              </a:solidFill>
              <a:effectLst/>
              <a:uLnTx/>
              <a:uFillTx/>
              <a:latin typeface="Verdana" charset="0"/>
              <a:ea typeface="Verdana" charset="0"/>
              <a:cs typeface="Verdana" charset="0"/>
            </a:endParaRPr>
          </a:p>
        </p:txBody>
      </p:sp>
      <p:sp>
        <p:nvSpPr>
          <p:cNvPr id="31" name="Oval 30">
            <a:extLst>
              <a:ext uri="{FF2B5EF4-FFF2-40B4-BE49-F238E27FC236}">
                <a16:creationId xmlns:a16="http://schemas.microsoft.com/office/drawing/2014/main" id="{FE349789-B92E-409E-98AA-38C65672927C}"/>
              </a:ext>
            </a:extLst>
          </p:cNvPr>
          <p:cNvSpPr/>
          <p:nvPr/>
        </p:nvSpPr>
        <p:spPr>
          <a:xfrm>
            <a:off x="8671831" y="6010267"/>
            <a:ext cx="792000" cy="288000"/>
          </a:xfrm>
          <a:prstGeom prst="ellipse">
            <a:avLst/>
          </a:prstGeom>
          <a:noFill/>
          <a:ln w="44450">
            <a:solidFill>
              <a:srgbClr val="FF5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BE" sz="1600" b="0" i="0" u="none" strike="noStrike" kern="1200" cap="none" spc="0" normalizeH="0" baseline="0" noProof="0" dirty="0" err="1">
              <a:ln>
                <a:noFill/>
              </a:ln>
              <a:solidFill>
                <a:srgbClr val="0033A0"/>
              </a:solidFill>
              <a:effectLst/>
              <a:uLnTx/>
              <a:uFillTx/>
              <a:latin typeface="Verdana" charset="0"/>
              <a:ea typeface="Verdana" charset="0"/>
              <a:cs typeface="Verdana" charset="0"/>
            </a:endParaRPr>
          </a:p>
        </p:txBody>
      </p:sp>
    </p:spTree>
    <p:extLst>
      <p:ext uri="{BB962C8B-B14F-4D97-AF65-F5344CB8AC3E}">
        <p14:creationId xmlns:p14="http://schemas.microsoft.com/office/powerpoint/2010/main" val="3042751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up)">
                                      <p:cBhvr>
                                        <p:cTn id="7" dur="500"/>
                                        <p:tgtEl>
                                          <p:spTgt spid="12"/>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wipe(up)">
                                      <p:cBhvr>
                                        <p:cTn id="11" dur="500"/>
                                        <p:tgtEl>
                                          <p:spTgt spid="14"/>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grpId="0" nodeType="click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wipe(up)">
                                      <p:cBhvr>
                                        <p:cTn id="16" dur="500"/>
                                        <p:tgtEl>
                                          <p:spTgt spid="16"/>
                                        </p:tgtEl>
                                      </p:cBhvr>
                                    </p:animEffect>
                                  </p:childTnLst>
                                </p:cTn>
                              </p:par>
                            </p:childTnLst>
                          </p:cTn>
                        </p:par>
                        <p:par>
                          <p:cTn id="17" fill="hold">
                            <p:stCondLst>
                              <p:cond delay="500"/>
                            </p:stCondLst>
                            <p:childTnLst>
                              <p:par>
                                <p:cTn id="18" presetID="22" presetClass="entr" presetSubtype="1" fill="hold" grpId="0" nodeType="after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wipe(up)">
                                      <p:cBhvr>
                                        <p:cTn id="20" dur="500"/>
                                        <p:tgtEl>
                                          <p:spTgt spid="21"/>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wipe(up)">
                                      <p:cBhvr>
                                        <p:cTn id="25" dur="500"/>
                                        <p:tgtEl>
                                          <p:spTgt spid="20"/>
                                        </p:tgtEl>
                                      </p:cBhvr>
                                    </p:animEffect>
                                  </p:childTnLst>
                                </p:cTn>
                              </p:par>
                              <p:par>
                                <p:cTn id="26" presetID="22" presetClass="entr" presetSubtype="1" fill="hold" grpId="0" nodeType="with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wipe(up)">
                                      <p:cBhvr>
                                        <p:cTn id="28" dur="500"/>
                                        <p:tgtEl>
                                          <p:spTgt spid="28"/>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1" fill="hold" grpId="0" nodeType="click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wipe(up)">
                                      <p:cBhvr>
                                        <p:cTn id="33" dur="500"/>
                                        <p:tgtEl>
                                          <p:spTgt spid="17"/>
                                        </p:tgtEl>
                                      </p:cBhvr>
                                    </p:animEffect>
                                  </p:childTnLst>
                                </p:cTn>
                              </p:par>
                            </p:childTnLst>
                          </p:cTn>
                        </p:par>
                        <p:par>
                          <p:cTn id="34" fill="hold">
                            <p:stCondLst>
                              <p:cond delay="500"/>
                            </p:stCondLst>
                            <p:childTnLst>
                              <p:par>
                                <p:cTn id="35" presetID="22" presetClass="entr" presetSubtype="1" fill="hold" grpId="0" nodeType="after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wipe(up)">
                                      <p:cBhvr>
                                        <p:cTn id="37" dur="500"/>
                                        <p:tgtEl>
                                          <p:spTgt spid="18"/>
                                        </p:tgtEl>
                                      </p:cBhvr>
                                    </p:animEffect>
                                  </p:childTnLst>
                                </p:cTn>
                              </p:par>
                            </p:childTnLst>
                          </p:cTn>
                        </p:par>
                        <p:par>
                          <p:cTn id="38" fill="hold">
                            <p:stCondLst>
                              <p:cond delay="1000"/>
                            </p:stCondLst>
                            <p:childTnLst>
                              <p:par>
                                <p:cTn id="39" presetID="22" presetClass="entr" presetSubtype="1" fill="hold" grpId="0" nodeType="afterEffect">
                                  <p:stCondLst>
                                    <p:cond delay="0"/>
                                  </p:stCondLst>
                                  <p:childTnLst>
                                    <p:set>
                                      <p:cBhvr>
                                        <p:cTn id="40" dur="1" fill="hold">
                                          <p:stCondLst>
                                            <p:cond delay="0"/>
                                          </p:stCondLst>
                                        </p:cTn>
                                        <p:tgtEl>
                                          <p:spTgt spid="19"/>
                                        </p:tgtEl>
                                        <p:attrNameLst>
                                          <p:attrName>style.visibility</p:attrName>
                                        </p:attrNameLst>
                                      </p:cBhvr>
                                      <p:to>
                                        <p:strVal val="visible"/>
                                      </p:to>
                                    </p:set>
                                    <p:animEffect transition="in" filter="wipe(up)">
                                      <p:cBhvr>
                                        <p:cTn id="41" dur="500"/>
                                        <p:tgtEl>
                                          <p:spTgt spid="19"/>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1" fill="hold" grpId="0" nodeType="clickEffect">
                                  <p:stCondLst>
                                    <p:cond delay="0"/>
                                  </p:stCondLst>
                                  <p:childTnLst>
                                    <p:set>
                                      <p:cBhvr>
                                        <p:cTn id="45" dur="1" fill="hold">
                                          <p:stCondLst>
                                            <p:cond delay="0"/>
                                          </p:stCondLst>
                                        </p:cTn>
                                        <p:tgtEl>
                                          <p:spTgt spid="30"/>
                                        </p:tgtEl>
                                        <p:attrNameLst>
                                          <p:attrName>style.visibility</p:attrName>
                                        </p:attrNameLst>
                                      </p:cBhvr>
                                      <p:to>
                                        <p:strVal val="visible"/>
                                      </p:to>
                                    </p:set>
                                    <p:animEffect transition="in" filter="wipe(up)">
                                      <p:cBhvr>
                                        <p:cTn id="46" dur="500"/>
                                        <p:tgtEl>
                                          <p:spTgt spid="30"/>
                                        </p:tgtEl>
                                      </p:cBhvr>
                                    </p:animEffect>
                                  </p:childTnLst>
                                </p:cTn>
                              </p:par>
                            </p:childTnLst>
                          </p:cTn>
                        </p:par>
                        <p:par>
                          <p:cTn id="47" fill="hold">
                            <p:stCondLst>
                              <p:cond delay="500"/>
                            </p:stCondLst>
                            <p:childTnLst>
                              <p:par>
                                <p:cTn id="48" presetID="22" presetClass="entr" presetSubtype="1" fill="hold" grpId="0" nodeType="afterEffect">
                                  <p:stCondLst>
                                    <p:cond delay="0"/>
                                  </p:stCondLst>
                                  <p:childTnLst>
                                    <p:set>
                                      <p:cBhvr>
                                        <p:cTn id="49" dur="1" fill="hold">
                                          <p:stCondLst>
                                            <p:cond delay="0"/>
                                          </p:stCondLst>
                                        </p:cTn>
                                        <p:tgtEl>
                                          <p:spTgt spid="31"/>
                                        </p:tgtEl>
                                        <p:attrNameLst>
                                          <p:attrName>style.visibility</p:attrName>
                                        </p:attrNameLst>
                                      </p:cBhvr>
                                      <p:to>
                                        <p:strVal val="visible"/>
                                      </p:to>
                                    </p:set>
                                    <p:animEffect transition="in" filter="wipe(up)">
                                      <p:cBhvr>
                                        <p:cTn id="50"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P spid="16" grpId="0" animBg="1"/>
      <p:bldP spid="17" grpId="0" animBg="1"/>
      <p:bldP spid="18" grpId="0" animBg="1"/>
      <p:bldP spid="19" grpId="0" animBg="1"/>
      <p:bldP spid="20" grpId="0" animBg="1"/>
      <p:bldP spid="21" grpId="0" animBg="1"/>
      <p:bldP spid="28" grpId="0" animBg="1"/>
      <p:bldP spid="30" grpId="0" animBg="1"/>
      <p:bldP spid="3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38200" y="365125"/>
            <a:ext cx="10515600" cy="1325563"/>
          </a:xfrm>
        </p:spPr>
        <p:txBody>
          <a:bodyPr/>
          <a:lstStyle/>
          <a:p>
            <a:endParaRPr lang="nl-NL"/>
          </a:p>
        </p:txBody>
      </p:sp>
      <p:pic>
        <p:nvPicPr>
          <p:cNvPr id="4" name="Afbeelding 3"/>
          <p:cNvPicPr>
            <a:picLocks noChangeAspect="1"/>
          </p:cNvPicPr>
          <p:nvPr/>
        </p:nvPicPr>
        <p:blipFill rotWithShape="1">
          <a:blip r:embed="rId2" cstate="print">
            <a:extLst>
              <a:ext uri="{28A0092B-C50C-407E-A947-70E740481C1C}">
                <a14:useLocalDpi xmlns:a14="http://schemas.microsoft.com/office/drawing/2010/main" val="0"/>
              </a:ext>
            </a:extLst>
          </a:blip>
          <a:srcRect r="50509" b="74431"/>
          <a:stretch/>
        </p:blipFill>
        <p:spPr>
          <a:xfrm>
            <a:off x="0" y="-240"/>
            <a:ext cx="6261463" cy="1272359"/>
          </a:xfrm>
          <a:prstGeom prst="rect">
            <a:avLst/>
          </a:prstGeom>
        </p:spPr>
      </p:pic>
      <p:sp>
        <p:nvSpPr>
          <p:cNvPr id="5" name="Rechthoek 4"/>
          <p:cNvSpPr/>
          <p:nvPr/>
        </p:nvSpPr>
        <p:spPr>
          <a:xfrm>
            <a:off x="6113417" y="-242"/>
            <a:ext cx="6113883" cy="1541660"/>
          </a:xfrm>
          <a:prstGeom prst="rect">
            <a:avLst/>
          </a:prstGeom>
          <a:solidFill>
            <a:srgbClr val="F7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kstvak 6"/>
          <p:cNvSpPr txBox="1"/>
          <p:nvPr/>
        </p:nvSpPr>
        <p:spPr>
          <a:xfrm>
            <a:off x="0" y="1159729"/>
            <a:ext cx="12227300" cy="580928"/>
          </a:xfrm>
          <a:prstGeom prst="rect">
            <a:avLst/>
          </a:prstGeom>
          <a:solidFill>
            <a:srgbClr val="820000"/>
          </a:solidFill>
          <a:ln w="76200">
            <a:noFill/>
          </a:ln>
        </p:spPr>
        <p:txBody>
          <a:bodyPr wrap="square" rtlCol="0">
            <a:spAutoFit/>
          </a:bodyPr>
          <a:lstStyle/>
          <a:p>
            <a:pPr marL="0" marR="0" lvl="0" indent="0" algn="ctr" defTabSz="914400" rtl="0" eaLnBrk="1" fontAlgn="auto" latinLnBrk="0" hangingPunct="1">
              <a:lnSpc>
                <a:spcPct val="120000"/>
              </a:lnSpc>
              <a:spcBef>
                <a:spcPts val="300"/>
              </a:spcBef>
              <a:spcAft>
                <a:spcPts val="600"/>
              </a:spcAft>
              <a:buClrTx/>
              <a:buSzTx/>
              <a:buFontTx/>
              <a:buNone/>
              <a:tabLst/>
              <a:defRPr/>
            </a:pPr>
            <a:endParaRPr kumimoji="0" lang="en-US" sz="2800" b="1" i="0" u="none" strike="noStrike" kern="1200" cap="none" spc="0" normalizeH="0" baseline="0" noProof="0" dirty="0">
              <a:ln>
                <a:noFill/>
              </a:ln>
              <a:solidFill>
                <a:prstClr val="white"/>
              </a:solidFill>
              <a:effectLst/>
              <a:uLnTx/>
              <a:uFillTx/>
              <a:latin typeface="Garamond" panose="02020404030301010803" pitchFamily="18" charset="0"/>
              <a:ea typeface="+mn-ea"/>
              <a:cs typeface="+mn-cs"/>
            </a:endParaRPr>
          </a:p>
        </p:txBody>
      </p:sp>
      <p:sp>
        <p:nvSpPr>
          <p:cNvPr id="8" name="Rechthoek 7"/>
          <p:cNvSpPr/>
          <p:nvPr/>
        </p:nvSpPr>
        <p:spPr>
          <a:xfrm>
            <a:off x="0" y="6762201"/>
            <a:ext cx="12192000" cy="104508"/>
          </a:xfrm>
          <a:prstGeom prst="rect">
            <a:avLst/>
          </a:prstGeom>
          <a:solidFill>
            <a:srgbClr val="820000"/>
          </a:solidFill>
          <a:ln>
            <a:solidFill>
              <a:srgbClr val="82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7" name="Afbeelding 16"/>
          <p:cNvPicPr>
            <a:picLocks noChangeAspect="1"/>
          </p:cNvPicPr>
          <p:nvPr/>
        </p:nvPicPr>
        <p:blipFill rotWithShape="1">
          <a:blip r:embed="rId3">
            <a:extLst>
              <a:ext uri="{28A0092B-C50C-407E-A947-70E740481C1C}">
                <a14:useLocalDpi xmlns:a14="http://schemas.microsoft.com/office/drawing/2010/main" val="0"/>
              </a:ext>
            </a:extLst>
          </a:blip>
          <a:srcRect l="28128" t="10859" r="29179" b="42807"/>
          <a:stretch/>
        </p:blipFill>
        <p:spPr>
          <a:xfrm>
            <a:off x="-1" y="6298562"/>
            <a:ext cx="1549269" cy="463639"/>
          </a:xfrm>
          <a:prstGeom prst="rect">
            <a:avLst/>
          </a:prstGeom>
        </p:spPr>
      </p:pic>
      <p:pic>
        <p:nvPicPr>
          <p:cNvPr id="10" name="Afbeelding 9"/>
          <p:cNvPicPr>
            <a:picLocks noChangeAspect="1"/>
          </p:cNvPicPr>
          <p:nvPr/>
        </p:nvPicPr>
        <p:blipFill rotWithShape="1">
          <a:blip r:embed="rId3">
            <a:extLst>
              <a:ext uri="{28A0092B-C50C-407E-A947-70E740481C1C}">
                <a14:useLocalDpi xmlns:a14="http://schemas.microsoft.com/office/drawing/2010/main" val="0"/>
              </a:ext>
            </a:extLst>
          </a:blip>
          <a:srcRect l="28128" t="10859" r="29179" b="42807"/>
          <a:stretch/>
        </p:blipFill>
        <p:spPr>
          <a:xfrm>
            <a:off x="-1" y="6298562"/>
            <a:ext cx="1549269" cy="463639"/>
          </a:xfrm>
          <a:prstGeom prst="rect">
            <a:avLst/>
          </a:prstGeom>
        </p:spPr>
      </p:pic>
      <p:sp>
        <p:nvSpPr>
          <p:cNvPr id="11" name="Rechthoek 10"/>
          <p:cNvSpPr/>
          <p:nvPr/>
        </p:nvSpPr>
        <p:spPr>
          <a:xfrm>
            <a:off x="0" y="6762201"/>
            <a:ext cx="12192000" cy="104508"/>
          </a:xfrm>
          <a:prstGeom prst="rect">
            <a:avLst/>
          </a:prstGeom>
          <a:solidFill>
            <a:srgbClr val="820000"/>
          </a:solidFill>
          <a:ln>
            <a:solidFill>
              <a:srgbClr val="82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cxnSp>
        <p:nvCxnSpPr>
          <p:cNvPr id="12" name="Straight Connector 12">
            <a:extLst>
              <a:ext uri="{FF2B5EF4-FFF2-40B4-BE49-F238E27FC236}">
                <a16:creationId xmlns:a16="http://schemas.microsoft.com/office/drawing/2014/main" id="{4D25E369-C5AE-4ABA-9CCF-2CF83B8DD8A4}"/>
              </a:ext>
            </a:extLst>
          </p:cNvPr>
          <p:cNvCxnSpPr>
            <a:cxnSpLocks/>
          </p:cNvCxnSpPr>
          <p:nvPr/>
        </p:nvCxnSpPr>
        <p:spPr>
          <a:xfrm flipH="1">
            <a:off x="4200046" y="1424093"/>
            <a:ext cx="1" cy="5338108"/>
          </a:xfrm>
          <a:prstGeom prst="line">
            <a:avLst/>
          </a:prstGeom>
          <a:ln>
            <a:solidFill>
              <a:srgbClr val="820000"/>
            </a:solidFill>
          </a:ln>
        </p:spPr>
        <p:style>
          <a:lnRef idx="1">
            <a:schemeClr val="accent1"/>
          </a:lnRef>
          <a:fillRef idx="0">
            <a:schemeClr val="accent1"/>
          </a:fillRef>
          <a:effectRef idx="0">
            <a:schemeClr val="accent1"/>
          </a:effectRef>
          <a:fontRef idx="minor">
            <a:schemeClr val="tx1"/>
          </a:fontRef>
        </p:style>
      </p:cxnSp>
      <p:sp>
        <p:nvSpPr>
          <p:cNvPr id="13" name="Titel 1">
            <a:extLst>
              <a:ext uri="{FF2B5EF4-FFF2-40B4-BE49-F238E27FC236}">
                <a16:creationId xmlns:a16="http://schemas.microsoft.com/office/drawing/2014/main" id="{404D618C-8DC1-4E70-964C-A4D2BDC6C87E}"/>
              </a:ext>
            </a:extLst>
          </p:cNvPr>
          <p:cNvSpPr txBox="1">
            <a:spLocks/>
          </p:cNvSpPr>
          <p:nvPr/>
        </p:nvSpPr>
        <p:spPr>
          <a:xfrm>
            <a:off x="159535" y="1868277"/>
            <a:ext cx="3877903" cy="1573815"/>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nl-NL" sz="3200" dirty="0" err="1">
                <a:latin typeface="Garamond" panose="02020404030301010803" pitchFamily="18" charset="0"/>
              </a:rPr>
              <a:t>Overview</a:t>
            </a:r>
            <a:r>
              <a:rPr lang="nl-NL" sz="3200" dirty="0">
                <a:latin typeface="Garamond" panose="02020404030301010803" pitchFamily="18" charset="0"/>
              </a:rPr>
              <a:t> of </a:t>
            </a:r>
            <a:r>
              <a:rPr lang="nl-NL" sz="3200" dirty="0" err="1">
                <a:latin typeface="Garamond" panose="02020404030301010803" pitchFamily="18" charset="0"/>
              </a:rPr>
              <a:t>the</a:t>
            </a:r>
            <a:r>
              <a:rPr lang="nl-NL" sz="3200" dirty="0">
                <a:latin typeface="Garamond" panose="02020404030301010803" pitchFamily="18" charset="0"/>
              </a:rPr>
              <a:t> Speakers </a:t>
            </a:r>
          </a:p>
        </p:txBody>
      </p:sp>
      <p:sp>
        <p:nvSpPr>
          <p:cNvPr id="14" name="Titel 1">
            <a:extLst>
              <a:ext uri="{FF2B5EF4-FFF2-40B4-BE49-F238E27FC236}">
                <a16:creationId xmlns:a16="http://schemas.microsoft.com/office/drawing/2014/main" id="{31471658-A8A7-4BE1-8395-B84ED09C585E}"/>
              </a:ext>
            </a:extLst>
          </p:cNvPr>
          <p:cNvSpPr txBox="1">
            <a:spLocks/>
          </p:cNvSpPr>
          <p:nvPr/>
        </p:nvSpPr>
        <p:spPr>
          <a:xfrm>
            <a:off x="4284884" y="1563385"/>
            <a:ext cx="7602326" cy="584021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GB" dirty="0"/>
              <a:t> </a:t>
            </a:r>
          </a:p>
          <a:p>
            <a:pPr algn="l">
              <a:lnSpc>
                <a:spcPct val="114000"/>
              </a:lnSpc>
              <a:spcBef>
                <a:spcPts val="0"/>
              </a:spcBef>
            </a:pPr>
            <a:r>
              <a:rPr lang="en-AU" sz="1800" b="1" dirty="0">
                <a:solidFill>
                  <a:srgbClr val="820000"/>
                </a:solidFill>
                <a:latin typeface="Garamond" panose="02020404030301010803" pitchFamily="18" charset="0"/>
              </a:rPr>
              <a:t>Nicola Francesco Dotti (Chair): Senior Researcher in the ECOOM unit, Vrije Universiteit Brussel (VUB), Belgium</a:t>
            </a:r>
          </a:p>
          <a:p>
            <a:pPr algn="l">
              <a:lnSpc>
                <a:spcPct val="114000"/>
              </a:lnSpc>
              <a:spcBef>
                <a:spcPts val="0"/>
              </a:spcBef>
            </a:pPr>
            <a:endParaRPr lang="en-AU" sz="1800" b="1" dirty="0">
              <a:solidFill>
                <a:srgbClr val="820000"/>
              </a:solidFill>
              <a:latin typeface="Garamond" panose="02020404030301010803" pitchFamily="18" charset="0"/>
            </a:endParaRPr>
          </a:p>
          <a:p>
            <a:pPr algn="l">
              <a:lnSpc>
                <a:spcPct val="114000"/>
              </a:lnSpc>
              <a:spcBef>
                <a:spcPts val="0"/>
              </a:spcBef>
            </a:pPr>
            <a:r>
              <a:rPr lang="en-AU" sz="1800" b="1" dirty="0">
                <a:solidFill>
                  <a:srgbClr val="820000"/>
                </a:solidFill>
                <a:latin typeface="Garamond" panose="02020404030301010803" pitchFamily="18" charset="0"/>
              </a:rPr>
              <a:t>Antti </a:t>
            </a:r>
            <a:r>
              <a:rPr lang="en-AU" sz="1800" b="1" dirty="0" err="1">
                <a:solidFill>
                  <a:srgbClr val="820000"/>
                </a:solidFill>
                <a:latin typeface="Garamond" panose="02020404030301010803" pitchFamily="18" charset="0"/>
              </a:rPr>
              <a:t>Pelkonen</a:t>
            </a:r>
            <a:r>
              <a:rPr lang="en-AU" sz="1800" b="1" dirty="0">
                <a:solidFill>
                  <a:srgbClr val="820000"/>
                </a:solidFill>
                <a:latin typeface="Garamond" panose="02020404030301010803" pitchFamily="18" charset="0"/>
              </a:rPr>
              <a:t>: Science Advisor, Prime Minister’s Office in Finland</a:t>
            </a:r>
          </a:p>
          <a:p>
            <a:pPr algn="l">
              <a:lnSpc>
                <a:spcPct val="114000"/>
              </a:lnSpc>
              <a:spcBef>
                <a:spcPts val="0"/>
              </a:spcBef>
            </a:pPr>
            <a:endParaRPr lang="en-AU" sz="1800" b="1" dirty="0">
              <a:solidFill>
                <a:srgbClr val="820000"/>
              </a:solidFill>
              <a:latin typeface="Garamond" panose="02020404030301010803" pitchFamily="18" charset="0"/>
            </a:endParaRPr>
          </a:p>
          <a:p>
            <a:pPr algn="l">
              <a:lnSpc>
                <a:spcPct val="114000"/>
              </a:lnSpc>
              <a:spcBef>
                <a:spcPts val="0"/>
              </a:spcBef>
            </a:pPr>
            <a:r>
              <a:rPr lang="en-AU" sz="1800" b="1" dirty="0">
                <a:solidFill>
                  <a:srgbClr val="820000"/>
                </a:solidFill>
                <a:latin typeface="Garamond" panose="02020404030301010803" pitchFamily="18" charset="0"/>
              </a:rPr>
              <a:t>Tracey Brown: Director of Sense about Science, London, United Kingdom</a:t>
            </a:r>
          </a:p>
          <a:p>
            <a:pPr algn="l">
              <a:lnSpc>
                <a:spcPct val="114000"/>
              </a:lnSpc>
              <a:spcBef>
                <a:spcPts val="0"/>
              </a:spcBef>
            </a:pPr>
            <a:endParaRPr lang="en-AU" sz="1800" b="1" dirty="0">
              <a:solidFill>
                <a:srgbClr val="820000"/>
              </a:solidFill>
              <a:latin typeface="Garamond" panose="02020404030301010803" pitchFamily="18" charset="0"/>
            </a:endParaRPr>
          </a:p>
          <a:p>
            <a:pPr algn="l">
              <a:lnSpc>
                <a:spcPct val="114000"/>
              </a:lnSpc>
              <a:spcBef>
                <a:spcPts val="0"/>
              </a:spcBef>
            </a:pPr>
            <a:r>
              <a:rPr lang="en-AU" sz="1800" b="1" dirty="0">
                <a:solidFill>
                  <a:srgbClr val="820000"/>
                </a:solidFill>
                <a:latin typeface="Garamond" panose="02020404030301010803" pitchFamily="18" charset="0"/>
              </a:rPr>
              <a:t>Lorenzo Melchor Fernandez: Policy Analyst at the European Commission</a:t>
            </a:r>
          </a:p>
          <a:p>
            <a:pPr algn="l">
              <a:lnSpc>
                <a:spcPct val="114000"/>
              </a:lnSpc>
              <a:spcBef>
                <a:spcPts val="0"/>
              </a:spcBef>
            </a:pPr>
            <a:endParaRPr lang="en-AU" sz="1800" b="1" dirty="0">
              <a:solidFill>
                <a:srgbClr val="820000"/>
              </a:solidFill>
              <a:latin typeface="Garamond" panose="02020404030301010803" pitchFamily="18" charset="0"/>
            </a:endParaRPr>
          </a:p>
          <a:p>
            <a:pPr algn="l">
              <a:lnSpc>
                <a:spcPct val="114000"/>
              </a:lnSpc>
              <a:spcBef>
                <a:spcPts val="0"/>
              </a:spcBef>
            </a:pPr>
            <a:endParaRPr lang="en-AU" sz="1400" b="1" dirty="0">
              <a:solidFill>
                <a:srgbClr val="820000"/>
              </a:solidFill>
              <a:latin typeface="Garamond" panose="02020404030301010803" pitchFamily="18" charset="0"/>
            </a:endParaRPr>
          </a:p>
          <a:p>
            <a:pPr algn="l">
              <a:lnSpc>
                <a:spcPct val="114000"/>
              </a:lnSpc>
              <a:spcBef>
                <a:spcPts val="0"/>
              </a:spcBef>
            </a:pPr>
            <a:endParaRPr lang="en-US" sz="1600" b="1" dirty="0">
              <a:solidFill>
                <a:srgbClr val="820000"/>
              </a:solidFill>
              <a:latin typeface="Garamond" panose="02020404030301010803" pitchFamily="18" charset="0"/>
            </a:endParaRPr>
          </a:p>
          <a:p>
            <a:pPr algn="l">
              <a:lnSpc>
                <a:spcPct val="114000"/>
              </a:lnSpc>
              <a:spcBef>
                <a:spcPts val="0"/>
              </a:spcBef>
            </a:pPr>
            <a:endParaRPr lang="en-US" sz="1600" b="1" dirty="0">
              <a:solidFill>
                <a:srgbClr val="820000"/>
              </a:solidFill>
              <a:latin typeface="Garamond" panose="02020404030301010803" pitchFamily="18" charset="0"/>
            </a:endParaRPr>
          </a:p>
          <a:p>
            <a:pPr algn="l">
              <a:lnSpc>
                <a:spcPct val="114000"/>
              </a:lnSpc>
              <a:spcBef>
                <a:spcPts val="0"/>
              </a:spcBef>
            </a:pPr>
            <a:endParaRPr lang="en-US" sz="1600" b="1" dirty="0">
              <a:solidFill>
                <a:srgbClr val="820000"/>
              </a:solidFill>
              <a:latin typeface="Garamond" panose="02020404030301010803" pitchFamily="18" charset="0"/>
            </a:endParaRPr>
          </a:p>
          <a:p>
            <a:pPr algn="l">
              <a:lnSpc>
                <a:spcPct val="114000"/>
              </a:lnSpc>
              <a:spcBef>
                <a:spcPts val="0"/>
              </a:spcBef>
            </a:pPr>
            <a:endParaRPr lang="en-US" sz="1700" b="1" dirty="0">
              <a:solidFill>
                <a:prstClr val="white">
                  <a:lumMod val="50000"/>
                </a:prstClr>
              </a:solidFill>
              <a:latin typeface="Garamond" panose="02020404030301010803" pitchFamily="18" charset="0"/>
            </a:endParaRPr>
          </a:p>
        </p:txBody>
      </p:sp>
      <p:sp>
        <p:nvSpPr>
          <p:cNvPr id="19" name="Tekstvak 5">
            <a:extLst>
              <a:ext uri="{FF2B5EF4-FFF2-40B4-BE49-F238E27FC236}">
                <a16:creationId xmlns:a16="http://schemas.microsoft.com/office/drawing/2014/main" id="{70E62050-A28B-4126-8D0F-059115A45AA4}"/>
              </a:ext>
            </a:extLst>
          </p:cNvPr>
          <p:cNvSpPr txBox="1">
            <a:spLocks/>
          </p:cNvSpPr>
          <p:nvPr/>
        </p:nvSpPr>
        <p:spPr>
          <a:xfrm>
            <a:off x="4521200" y="120802"/>
            <a:ext cx="7670800" cy="1077218"/>
          </a:xfrm>
          <a:prstGeom prst="rect">
            <a:avLst/>
          </a:prstGeom>
          <a:noFill/>
        </p:spPr>
        <p:txBody>
          <a:bodyPr wrap="square" rtlCol="0">
            <a:spAutoFit/>
          </a:bodyPr>
          <a:lstStyle/>
          <a:p>
            <a:pPr lvl="0" algn="r"/>
            <a:r>
              <a:rPr lang="en-US" sz="2400" dirty="0">
                <a:solidFill>
                  <a:srgbClr val="820000"/>
                </a:solidFill>
                <a:latin typeface="Garamond" panose="02020404030301010803" pitchFamily="18" charset="0"/>
              </a:rPr>
              <a:t>Impact of Social Sciences, Humanities and Arts </a:t>
            </a:r>
          </a:p>
          <a:p>
            <a:pPr lvl="0" algn="r"/>
            <a:r>
              <a:rPr lang="en-US" sz="2000" dirty="0">
                <a:solidFill>
                  <a:prstClr val="black"/>
                </a:solidFill>
                <a:latin typeface="Garamond" panose="02020404030301010803" pitchFamily="18" charset="0"/>
              </a:rPr>
              <a:t>13-15 October, 2021</a:t>
            </a:r>
          </a:p>
          <a:p>
            <a:pPr lvl="0" algn="r"/>
            <a:endParaRPr lang="en-US" sz="2000" dirty="0">
              <a:solidFill>
                <a:prstClr val="black"/>
              </a:solidFill>
              <a:latin typeface="Garamond" panose="02020404030301010803" pitchFamily="18" charset="0"/>
            </a:endParaRPr>
          </a:p>
        </p:txBody>
      </p:sp>
      <p:sp>
        <p:nvSpPr>
          <p:cNvPr id="22" name="Tekstvak 14">
            <a:extLst>
              <a:ext uri="{FF2B5EF4-FFF2-40B4-BE49-F238E27FC236}">
                <a16:creationId xmlns:a16="http://schemas.microsoft.com/office/drawing/2014/main" id="{1185129F-A4DB-4302-A212-19D3111E1A32}"/>
              </a:ext>
            </a:extLst>
          </p:cNvPr>
          <p:cNvSpPr txBox="1"/>
          <p:nvPr/>
        </p:nvSpPr>
        <p:spPr>
          <a:xfrm>
            <a:off x="9620834" y="6234477"/>
            <a:ext cx="2478275" cy="830997"/>
          </a:xfrm>
          <a:prstGeom prst="rect">
            <a:avLst/>
          </a:prstGeom>
          <a:noFill/>
        </p:spPr>
        <p:txBody>
          <a:bodyPr wrap="square" rtlCol="0">
            <a:spAutoFit/>
          </a:bodyPr>
          <a:lstStyle/>
          <a:p>
            <a:pPr algn="r"/>
            <a:r>
              <a:rPr lang="nl-NL" sz="2400" b="1" dirty="0">
                <a:latin typeface="Garamond" panose="02020404030301010803" pitchFamily="18" charset="0"/>
              </a:rPr>
              <a:t>#SSHA21</a:t>
            </a:r>
          </a:p>
          <a:p>
            <a:pPr algn="r"/>
            <a:endParaRPr lang="nl-NL" sz="2400" b="1" dirty="0">
              <a:latin typeface="Garamond" panose="02020404030301010803" pitchFamily="18" charset="0"/>
            </a:endParaRPr>
          </a:p>
        </p:txBody>
      </p:sp>
      <p:pic>
        <p:nvPicPr>
          <p:cNvPr id="6" name="Afbeelding 5">
            <a:extLst>
              <a:ext uri="{FF2B5EF4-FFF2-40B4-BE49-F238E27FC236}">
                <a16:creationId xmlns:a16="http://schemas.microsoft.com/office/drawing/2014/main" id="{17CD1743-BE5D-44FC-8A0F-4602AF6E21B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55420" y="3133762"/>
            <a:ext cx="1998416" cy="2826791"/>
          </a:xfrm>
          <a:prstGeom prst="rect">
            <a:avLst/>
          </a:prstGeom>
        </p:spPr>
      </p:pic>
    </p:spTree>
    <p:extLst>
      <p:ext uri="{BB962C8B-B14F-4D97-AF65-F5344CB8AC3E}">
        <p14:creationId xmlns:p14="http://schemas.microsoft.com/office/powerpoint/2010/main" val="177384061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marL="0"/>
            <a:r>
              <a:rPr lang="en-US" sz="2000" b="1" dirty="0"/>
              <a:t>5.</a:t>
            </a:r>
            <a:br>
              <a:rPr lang="en-US" sz="2000" b="1" dirty="0"/>
            </a:br>
            <a:r>
              <a:rPr lang="en-US" sz="2000" b="1" dirty="0"/>
              <a:t>CONCLUSIONS</a:t>
            </a:r>
          </a:p>
        </p:txBody>
      </p:sp>
      <p:sp>
        <p:nvSpPr>
          <p:cNvPr id="4" name="Text Placeholder 3"/>
          <p:cNvSpPr>
            <a:spLocks noGrp="1"/>
          </p:cNvSpPr>
          <p:nvPr>
            <p:ph type="body" idx="1"/>
          </p:nvPr>
        </p:nvSpPr>
        <p:spPr/>
        <p:txBody>
          <a:bodyPr/>
          <a:lstStyle/>
          <a:p>
            <a:r>
              <a:rPr lang="en-GB" sz="1800" dirty="0"/>
              <a:t>OPEN QUESTIONS AND NEXT STEPS</a:t>
            </a: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E63653-8CDF-46BA-B18D-BA5658AD079C}" type="slidenum">
              <a:rPr kumimoji="0" lang="en-GB" sz="1000" b="0" i="0" u="none" strike="noStrike" kern="1200" cap="none" spc="0" normalizeH="0" baseline="0" noProof="0" smtClean="0">
                <a:ln>
                  <a:noFill/>
                </a:ln>
                <a:solidFill>
                  <a:srgbClr val="00339F"/>
                </a:solidFill>
                <a:effectLst/>
                <a:uLnTx/>
                <a:uFillTx/>
                <a:latin typeface="Verdana" charset="0"/>
                <a:ea typeface="Verdana" charset="0"/>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000" b="0" i="0" u="none" strike="noStrike" kern="1200" cap="none" spc="0" normalizeH="0" baseline="0" noProof="0">
              <a:ln>
                <a:noFill/>
              </a:ln>
              <a:solidFill>
                <a:srgbClr val="00339F"/>
              </a:solidFill>
              <a:effectLst/>
              <a:uLnTx/>
              <a:uFillTx/>
              <a:latin typeface="Verdana" charset="0"/>
              <a:ea typeface="Verdana" charset="0"/>
            </a:endParaRPr>
          </a:p>
        </p:txBody>
      </p:sp>
    </p:spTree>
    <p:extLst>
      <p:ext uri="{BB962C8B-B14F-4D97-AF65-F5344CB8AC3E}">
        <p14:creationId xmlns:p14="http://schemas.microsoft.com/office/powerpoint/2010/main" val="122754173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2654E3E-A60F-4C3A-ABAC-665016527789}"/>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AB09C5-3251-4B47-B002-D03712DC64C3}" type="slidenum">
              <a:rPr kumimoji="0" lang="nl-NL" sz="1000" b="0" i="0" u="none" strike="noStrike" kern="1200" cap="none" spc="0" normalizeH="0" baseline="0" noProof="0" smtClean="0">
                <a:ln>
                  <a:noFill/>
                </a:ln>
                <a:solidFill>
                  <a:srgbClr val="00339F"/>
                </a:solidFill>
                <a:effectLst/>
                <a:uLnTx/>
                <a:uFillTx/>
                <a:latin typeface="Verdana" charset="0"/>
                <a:ea typeface="Verdana" charset="0"/>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nl-NL" sz="1000" b="0" i="0" u="none" strike="noStrike" kern="1200" cap="none" spc="0" normalizeH="0" baseline="0" noProof="0" dirty="0">
              <a:ln>
                <a:noFill/>
              </a:ln>
              <a:solidFill>
                <a:srgbClr val="00339F"/>
              </a:solidFill>
              <a:effectLst/>
              <a:uLnTx/>
              <a:uFillTx/>
              <a:latin typeface="Verdana" charset="0"/>
              <a:ea typeface="Verdana" charset="0"/>
            </a:endParaRPr>
          </a:p>
        </p:txBody>
      </p:sp>
      <p:sp>
        <p:nvSpPr>
          <p:cNvPr id="8" name="Subtitle 7">
            <a:extLst>
              <a:ext uri="{FF2B5EF4-FFF2-40B4-BE49-F238E27FC236}">
                <a16:creationId xmlns:a16="http://schemas.microsoft.com/office/drawing/2014/main" id="{35AC06B0-8FFE-4DFC-A1C6-1E251EB27F22}"/>
              </a:ext>
            </a:extLst>
          </p:cNvPr>
          <p:cNvSpPr>
            <a:spLocks noGrp="1"/>
          </p:cNvSpPr>
          <p:nvPr>
            <p:ph type="subTitle" idx="1"/>
          </p:nvPr>
        </p:nvSpPr>
        <p:spPr>
          <a:xfrm>
            <a:off x="731838" y="1104151"/>
            <a:ext cx="2583271" cy="248136"/>
          </a:xfrm>
        </p:spPr>
        <p:txBody>
          <a:bodyPr/>
          <a:lstStyle/>
          <a:p>
            <a:r>
              <a:rPr lang="en-GB" sz="1200" dirty="0"/>
              <a:t>KEY FINDINGS &amp; LIMITATIONS</a:t>
            </a:r>
            <a:endParaRPr lang="en-BE" sz="1200" dirty="0"/>
          </a:p>
        </p:txBody>
      </p:sp>
      <p:sp>
        <p:nvSpPr>
          <p:cNvPr id="9" name="Text Placeholder 8">
            <a:extLst>
              <a:ext uri="{FF2B5EF4-FFF2-40B4-BE49-F238E27FC236}">
                <a16:creationId xmlns:a16="http://schemas.microsoft.com/office/drawing/2014/main" id="{8D9C8FD8-E6B5-4D3E-87F5-1284F600B577}"/>
              </a:ext>
            </a:extLst>
          </p:cNvPr>
          <p:cNvSpPr>
            <a:spLocks noGrp="1"/>
          </p:cNvSpPr>
          <p:nvPr>
            <p:ph type="body" sz="quarter" idx="13"/>
          </p:nvPr>
        </p:nvSpPr>
        <p:spPr>
          <a:xfrm>
            <a:off x="731837" y="1574157"/>
            <a:ext cx="9156691" cy="4375230"/>
          </a:xfrm>
        </p:spPr>
        <p:txBody>
          <a:bodyPr/>
          <a:lstStyle/>
          <a:p>
            <a:pPr algn="ctr"/>
            <a:r>
              <a:rPr lang="en-GB" b="1" dirty="0"/>
              <a:t>KEY FINDINGS</a:t>
            </a:r>
          </a:p>
          <a:p>
            <a:pPr marL="285750" indent="-285750">
              <a:buFontTx/>
              <a:buChar char="-"/>
            </a:pPr>
            <a:r>
              <a:rPr lang="en-GB" dirty="0"/>
              <a:t>OVERTON CAN TRACK CITATIONS FROM POLICY DOCUMENTS TO SCIENTIFIC PUBLICATIONS </a:t>
            </a:r>
            <a:br>
              <a:rPr lang="en-GB" dirty="0"/>
            </a:br>
            <a:r>
              <a:rPr lang="en-GB" dirty="0"/>
              <a:t>=&gt; A POSSIBLE INDICATOR TO MEASURE THE SOCIETAL IMPACT OF UNIVERSITY RESEARCH</a:t>
            </a:r>
          </a:p>
          <a:p>
            <a:pPr marL="285750" indent="-285750">
              <a:buFontTx/>
              <a:buChar char="-"/>
            </a:pPr>
            <a:r>
              <a:rPr lang="en-GB" dirty="0"/>
              <a:t>IN FLANDERS (BELGIUM), EACH DISCIPLINE AND UNIVERSITY SHOW DIFFERENT CITATIONS PATTERN THAT CAN BE TRACKED/MEASURED</a:t>
            </a:r>
          </a:p>
          <a:p>
            <a:pPr algn="ctr"/>
            <a:r>
              <a:rPr lang="en-GB" b="1" dirty="0"/>
              <a:t>LIMITATIONS</a:t>
            </a:r>
          </a:p>
          <a:p>
            <a:pPr marL="285750" indent="-285750">
              <a:buFontTx/>
              <a:buChar char="-"/>
            </a:pPr>
            <a:r>
              <a:rPr lang="en-GB" dirty="0"/>
              <a:t>CITATION ISSUES LIKE IN BIBLIOMETRICS </a:t>
            </a:r>
            <a:br>
              <a:rPr lang="en-GB" dirty="0"/>
            </a:br>
            <a:r>
              <a:rPr lang="en-GB" sz="1200" dirty="0"/>
              <a:t>(e.g. NEED FOR A BENCHMARK VALUE TO ‘WEIGHT’ THEM, e.g. EACH DISCIPLINE IS SPECIFIC)</a:t>
            </a:r>
            <a:endParaRPr lang="en-GB" dirty="0"/>
          </a:p>
          <a:p>
            <a:pPr marL="285750" indent="-285750">
              <a:buFontTx/>
              <a:buChar char="-"/>
            </a:pPr>
            <a:r>
              <a:rPr lang="en-GB" dirty="0"/>
              <a:t>GOV.FLANDERS IS NOT THE ONLY RELEVANT POLICY-MAKERS </a:t>
            </a:r>
            <a:br>
              <a:rPr lang="en-GB" dirty="0"/>
            </a:br>
            <a:r>
              <a:rPr lang="en-GB" dirty="0"/>
              <a:t>=&gt; OVERTON CAN TRACK OTHER POLICY ARCHIVES </a:t>
            </a:r>
            <a:br>
              <a:rPr lang="en-GB" dirty="0"/>
            </a:br>
            <a:r>
              <a:rPr lang="en-GB" sz="1200" dirty="0"/>
              <a:t>(E.G. FEDERAL GOV., EU COMMISSION, OECD…)</a:t>
            </a:r>
            <a:endParaRPr lang="en-BE" sz="1200" dirty="0"/>
          </a:p>
        </p:txBody>
      </p:sp>
      <p:sp>
        <p:nvSpPr>
          <p:cNvPr id="6" name="Title 5">
            <a:extLst>
              <a:ext uri="{FF2B5EF4-FFF2-40B4-BE49-F238E27FC236}">
                <a16:creationId xmlns:a16="http://schemas.microsoft.com/office/drawing/2014/main" id="{07022164-3717-4B99-8928-5FFE4D00BE46}"/>
              </a:ext>
            </a:extLst>
          </p:cNvPr>
          <p:cNvSpPr>
            <a:spLocks noGrp="1"/>
          </p:cNvSpPr>
          <p:nvPr>
            <p:ph type="title"/>
          </p:nvPr>
        </p:nvSpPr>
        <p:spPr>
          <a:xfrm>
            <a:off x="731837" y="711463"/>
            <a:ext cx="9253734" cy="341050"/>
          </a:xfrm>
        </p:spPr>
        <p:txBody>
          <a:bodyPr/>
          <a:lstStyle/>
          <a:p>
            <a:r>
              <a:rPr lang="en-GB" dirty="0"/>
              <a:t>FROM ANALYSING THE CASE OF GOV.FLANDERS IN OVERTON</a:t>
            </a:r>
            <a:endParaRPr lang="en-BE" dirty="0"/>
          </a:p>
        </p:txBody>
      </p:sp>
    </p:spTree>
    <p:extLst>
      <p:ext uri="{BB962C8B-B14F-4D97-AF65-F5344CB8AC3E}">
        <p14:creationId xmlns:p14="http://schemas.microsoft.com/office/powerpoint/2010/main" val="302633264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2654E3E-A60F-4C3A-ABAC-66501652778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AB09C5-3251-4B47-B002-D03712DC64C3}" type="slidenum">
              <a:rPr kumimoji="0" lang="nl-NL" sz="1000" b="0" i="0" u="none" strike="noStrike" kern="1200" cap="none" spc="0" normalizeH="0" baseline="0" noProof="0" smtClean="0">
                <a:ln>
                  <a:noFill/>
                </a:ln>
                <a:solidFill>
                  <a:srgbClr val="00339F"/>
                </a:solidFill>
                <a:effectLst/>
                <a:uLnTx/>
                <a:uFillTx/>
                <a:latin typeface="Verdana" charset="0"/>
                <a:ea typeface="Verdana" charset="0"/>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nl-NL" sz="1000" b="0" i="0" u="none" strike="noStrike" kern="1200" cap="none" spc="0" normalizeH="0" baseline="0" noProof="0" dirty="0">
              <a:ln>
                <a:noFill/>
              </a:ln>
              <a:solidFill>
                <a:srgbClr val="00339F"/>
              </a:solidFill>
              <a:effectLst/>
              <a:uLnTx/>
              <a:uFillTx/>
              <a:latin typeface="Verdana" charset="0"/>
              <a:ea typeface="Verdana" charset="0"/>
            </a:endParaRPr>
          </a:p>
        </p:txBody>
      </p:sp>
      <p:sp>
        <p:nvSpPr>
          <p:cNvPr id="9" name="Text Placeholder 8">
            <a:extLst>
              <a:ext uri="{FF2B5EF4-FFF2-40B4-BE49-F238E27FC236}">
                <a16:creationId xmlns:a16="http://schemas.microsoft.com/office/drawing/2014/main" id="{8D9C8FD8-E6B5-4D3E-87F5-1284F600B577}"/>
              </a:ext>
            </a:extLst>
          </p:cNvPr>
          <p:cNvSpPr>
            <a:spLocks noGrp="1"/>
          </p:cNvSpPr>
          <p:nvPr>
            <p:ph type="body" sz="quarter" idx="13"/>
          </p:nvPr>
        </p:nvSpPr>
        <p:spPr>
          <a:xfrm>
            <a:off x="1666754" y="2588621"/>
            <a:ext cx="9687046" cy="1860675"/>
          </a:xfrm>
          <a:prstGeom prst="wedgeRectCallout">
            <a:avLst>
              <a:gd name="adj1" fmla="val -33190"/>
              <a:gd name="adj2" fmla="val 81811"/>
            </a:avLst>
          </a:prstGeom>
        </p:spPr>
        <p:txBody>
          <a:bodyPr/>
          <a:lstStyle/>
          <a:p>
            <a:pPr algn="ctr"/>
            <a:r>
              <a:rPr lang="en-GB" b="1" dirty="0"/>
              <a:t>WHAT IS THE VALUE OF BEING CITED </a:t>
            </a:r>
            <a:br>
              <a:rPr lang="en-GB" b="1" dirty="0"/>
            </a:br>
            <a:r>
              <a:rPr lang="en-GB" b="1" dirty="0"/>
              <a:t>BY POLICY DOCUMENTS? </a:t>
            </a:r>
          </a:p>
          <a:p>
            <a:pPr algn="ctr"/>
            <a:r>
              <a:rPr lang="en-GB" b="1" dirty="0"/>
              <a:t>HOW TO ASSESS/EVALUATE POLICY IMPACTS?</a:t>
            </a:r>
          </a:p>
        </p:txBody>
      </p:sp>
      <p:sp>
        <p:nvSpPr>
          <p:cNvPr id="8" name="Subtitle 7">
            <a:extLst>
              <a:ext uri="{FF2B5EF4-FFF2-40B4-BE49-F238E27FC236}">
                <a16:creationId xmlns:a16="http://schemas.microsoft.com/office/drawing/2014/main" id="{35AC06B0-8FFE-4DFC-A1C6-1E251EB27F22}"/>
              </a:ext>
            </a:extLst>
          </p:cNvPr>
          <p:cNvSpPr>
            <a:spLocks noGrp="1"/>
          </p:cNvSpPr>
          <p:nvPr>
            <p:ph type="subTitle" idx="4294967295"/>
          </p:nvPr>
        </p:nvSpPr>
        <p:spPr>
          <a:xfrm>
            <a:off x="0" y="1104900"/>
            <a:ext cx="4100513" cy="247650"/>
          </a:xfrm>
        </p:spPr>
        <p:txBody>
          <a:bodyPr/>
          <a:lstStyle/>
          <a:p>
            <a:r>
              <a:rPr lang="en-GB" sz="1200" dirty="0"/>
              <a:t>TRACKING CITATIONS FROM POLICY DOCUMENTS</a:t>
            </a:r>
            <a:endParaRPr lang="en-BE" sz="1200" dirty="0"/>
          </a:p>
        </p:txBody>
      </p:sp>
      <p:sp>
        <p:nvSpPr>
          <p:cNvPr id="6" name="Title 5">
            <a:extLst>
              <a:ext uri="{FF2B5EF4-FFF2-40B4-BE49-F238E27FC236}">
                <a16:creationId xmlns:a16="http://schemas.microsoft.com/office/drawing/2014/main" id="{07022164-3717-4B99-8928-5FFE4D00BE46}"/>
              </a:ext>
            </a:extLst>
          </p:cNvPr>
          <p:cNvSpPr>
            <a:spLocks noGrp="1"/>
          </p:cNvSpPr>
          <p:nvPr>
            <p:ph type="title" idx="4294967295"/>
          </p:nvPr>
        </p:nvSpPr>
        <p:spPr>
          <a:xfrm>
            <a:off x="0" y="711200"/>
            <a:ext cx="3902075" cy="341313"/>
          </a:xfrm>
        </p:spPr>
        <p:txBody>
          <a:bodyPr/>
          <a:lstStyle/>
          <a:p>
            <a:r>
              <a:rPr lang="en-GB" dirty="0"/>
              <a:t>OPEN FOR DISCUSSIONS</a:t>
            </a:r>
            <a:endParaRPr lang="en-BE" dirty="0"/>
          </a:p>
        </p:txBody>
      </p:sp>
    </p:spTree>
    <p:extLst>
      <p:ext uri="{BB962C8B-B14F-4D97-AF65-F5344CB8AC3E}">
        <p14:creationId xmlns:p14="http://schemas.microsoft.com/office/powerpoint/2010/main" val="230673877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dianumm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nl-NL" sz="1000" b="0" i="0" u="none" strike="noStrike" kern="1200" cap="none" spc="0" normalizeH="0" baseline="0" noProof="0" dirty="0">
                <a:ln>
                  <a:noFill/>
                </a:ln>
                <a:solidFill>
                  <a:srgbClr val="00339F"/>
                </a:solidFill>
                <a:effectLst/>
                <a:uLnTx/>
                <a:uFillTx/>
                <a:latin typeface="Verdana" charset="0"/>
                <a:ea typeface="Verdana" charset="0"/>
              </a:rPr>
              <a:t> </a:t>
            </a:r>
            <a:fld id="{2DAB09C5-3251-4B47-B002-D03712DC64C3}" type="slidenum">
              <a:rPr kumimoji="0" lang="nl-NL" sz="1000" b="0" i="0" u="none" strike="noStrike" kern="1200" cap="none" spc="0" normalizeH="0" baseline="0" noProof="0" smtClean="0">
                <a:ln>
                  <a:noFill/>
                </a:ln>
                <a:solidFill>
                  <a:srgbClr val="00339F"/>
                </a:solidFill>
                <a:effectLst/>
                <a:uLnTx/>
                <a:uFillTx/>
                <a:latin typeface="Verdana" charset="0"/>
                <a:ea typeface="Verdana" charset="0"/>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nl-NL" sz="1000" b="0" i="0" u="none" strike="noStrike" kern="1200" cap="none" spc="0" normalizeH="0" baseline="0" noProof="0" dirty="0">
              <a:ln>
                <a:noFill/>
              </a:ln>
              <a:solidFill>
                <a:srgbClr val="00339F"/>
              </a:solidFill>
              <a:effectLst/>
              <a:uLnTx/>
              <a:uFillTx/>
              <a:latin typeface="Verdana" charset="0"/>
              <a:ea typeface="Verdana" charset="0"/>
            </a:endParaRPr>
          </a:p>
        </p:txBody>
      </p:sp>
      <p:sp>
        <p:nvSpPr>
          <p:cNvPr id="6" name="Tijdelijke aanduiding voor tekst 5"/>
          <p:cNvSpPr>
            <a:spLocks noGrp="1"/>
          </p:cNvSpPr>
          <p:nvPr>
            <p:ph type="body" sz="quarter" idx="13"/>
          </p:nvPr>
        </p:nvSpPr>
        <p:spPr>
          <a:xfrm>
            <a:off x="1184794" y="475669"/>
            <a:ext cx="4124053" cy="5070692"/>
          </a:xfrm>
        </p:spPr>
        <p:txBody>
          <a:bodyPr anchor="ctr"/>
          <a:lstStyle/>
          <a:p>
            <a:r>
              <a:rPr lang="en-GB" sz="3000" dirty="0"/>
              <a:t>Thanks for your attention</a:t>
            </a:r>
          </a:p>
          <a:p>
            <a:pPr>
              <a:lnSpc>
                <a:spcPct val="150000"/>
              </a:lnSpc>
            </a:pPr>
            <a:r>
              <a:rPr lang="en-GB" sz="1100" dirty="0"/>
              <a:t>Nicola Francesco Dotti </a:t>
            </a:r>
            <a:br>
              <a:rPr lang="en-GB" sz="1100" dirty="0"/>
            </a:br>
            <a:r>
              <a:rPr lang="en-GB" sz="1100" dirty="0">
                <a:hlinkClick r:id="rId2"/>
              </a:rPr>
              <a:t>Nicola.Dotti@vub.be</a:t>
            </a:r>
            <a:r>
              <a:rPr lang="en-GB" sz="1100" dirty="0"/>
              <a:t> ~ </a:t>
            </a:r>
            <a:r>
              <a:rPr lang="en-GB" sz="1100" dirty="0">
                <a:hlinkClick r:id="rId3"/>
              </a:rPr>
              <a:t>www.nfdotti.me</a:t>
            </a:r>
            <a:endParaRPr lang="en-GB" sz="1100" dirty="0"/>
          </a:p>
          <a:p>
            <a:pPr>
              <a:lnSpc>
                <a:spcPct val="150000"/>
              </a:lnSpc>
            </a:pPr>
            <a:r>
              <a:rPr lang="en-GB" sz="1100" dirty="0"/>
              <a:t>(Twitter) </a:t>
            </a:r>
            <a:r>
              <a:rPr lang="en-GB" sz="1100" dirty="0">
                <a:solidFill>
                  <a:srgbClr val="00339F"/>
                </a:solidFill>
              </a:rPr>
              <a:t>@NFDotti</a:t>
            </a:r>
          </a:p>
        </p:txBody>
      </p:sp>
      <p:sp>
        <p:nvSpPr>
          <p:cNvPr id="8" name="Tijdelijke aanduiding voor tekst 7"/>
          <p:cNvSpPr>
            <a:spLocks noGrp="1"/>
          </p:cNvSpPr>
          <p:nvPr>
            <p:ph type="body" sz="quarter" idx="15"/>
          </p:nvPr>
        </p:nvSpPr>
        <p:spPr/>
        <p:txBody>
          <a:bodyPr/>
          <a:lstStyle/>
          <a:p>
            <a:endParaRPr lang="en-GB"/>
          </a:p>
        </p:txBody>
      </p:sp>
      <p:sp>
        <p:nvSpPr>
          <p:cNvPr id="9" name="Tijdelijke aanduiding voor tekst 8"/>
          <p:cNvSpPr>
            <a:spLocks noGrp="1"/>
          </p:cNvSpPr>
          <p:nvPr>
            <p:ph type="body" sz="quarter" idx="16"/>
          </p:nvPr>
        </p:nvSpPr>
        <p:spPr/>
        <p:txBody>
          <a:bodyPr/>
          <a:lstStyle/>
          <a:p>
            <a:endParaRPr lang="en-GB"/>
          </a:p>
        </p:txBody>
      </p:sp>
      <p:sp>
        <p:nvSpPr>
          <p:cNvPr id="10" name="Tijdelijke aanduiding voor tekst 9"/>
          <p:cNvSpPr>
            <a:spLocks noGrp="1"/>
          </p:cNvSpPr>
          <p:nvPr>
            <p:ph type="body" sz="quarter" idx="17"/>
          </p:nvPr>
        </p:nvSpPr>
        <p:spPr/>
        <p:txBody>
          <a:bodyPr/>
          <a:lstStyle/>
          <a:p>
            <a:endParaRPr lang="en-GB"/>
          </a:p>
        </p:txBody>
      </p:sp>
      <p:sp>
        <p:nvSpPr>
          <p:cNvPr id="11" name="Tijdelijke aanduiding voor tekst 10"/>
          <p:cNvSpPr>
            <a:spLocks noGrp="1"/>
          </p:cNvSpPr>
          <p:nvPr>
            <p:ph type="body" sz="quarter" idx="18"/>
          </p:nvPr>
        </p:nvSpPr>
        <p:spPr/>
        <p:txBody>
          <a:bodyPr/>
          <a:lstStyle/>
          <a:p>
            <a:endParaRPr lang="en-GB"/>
          </a:p>
        </p:txBody>
      </p:sp>
      <p:sp>
        <p:nvSpPr>
          <p:cNvPr id="12" name="Tijdelijke aanduiding voor tekst 11"/>
          <p:cNvSpPr>
            <a:spLocks noGrp="1"/>
          </p:cNvSpPr>
          <p:nvPr>
            <p:ph type="body" sz="quarter" idx="19"/>
          </p:nvPr>
        </p:nvSpPr>
        <p:spPr/>
        <p:txBody>
          <a:bodyPr/>
          <a:lstStyle/>
          <a:p>
            <a:endParaRPr lang="en-GB"/>
          </a:p>
        </p:txBody>
      </p:sp>
      <p:sp>
        <p:nvSpPr>
          <p:cNvPr id="13" name="Tijdelijke aanduiding voor tekst 12"/>
          <p:cNvSpPr>
            <a:spLocks noGrp="1"/>
          </p:cNvSpPr>
          <p:nvPr>
            <p:ph type="body" sz="quarter" idx="20"/>
          </p:nvPr>
        </p:nvSpPr>
        <p:spPr/>
        <p:txBody>
          <a:bodyPr/>
          <a:lstStyle/>
          <a:p>
            <a:endParaRPr lang="en-GB"/>
          </a:p>
        </p:txBody>
      </p:sp>
      <p:sp>
        <p:nvSpPr>
          <p:cNvPr id="14" name="Tijdelijke aanduiding voor tekst 13"/>
          <p:cNvSpPr>
            <a:spLocks noGrp="1"/>
          </p:cNvSpPr>
          <p:nvPr>
            <p:ph type="body" sz="quarter" idx="21"/>
          </p:nvPr>
        </p:nvSpPr>
        <p:spPr/>
        <p:txBody>
          <a:bodyPr/>
          <a:lstStyle/>
          <a:p>
            <a:endParaRPr lang="en-GB"/>
          </a:p>
        </p:txBody>
      </p:sp>
      <p:sp>
        <p:nvSpPr>
          <p:cNvPr id="15" name="Tijdelijke aanduiding voor tekst 14"/>
          <p:cNvSpPr>
            <a:spLocks noGrp="1"/>
          </p:cNvSpPr>
          <p:nvPr>
            <p:ph type="body" sz="quarter" idx="22"/>
          </p:nvPr>
        </p:nvSpPr>
        <p:spPr/>
        <p:txBody>
          <a:bodyPr/>
          <a:lstStyle/>
          <a:p>
            <a:endParaRPr lang="en-GB"/>
          </a:p>
        </p:txBody>
      </p:sp>
      <p:sp>
        <p:nvSpPr>
          <p:cNvPr id="17" name="Tijdelijke aanduiding voor tekst 16"/>
          <p:cNvSpPr>
            <a:spLocks noGrp="1"/>
          </p:cNvSpPr>
          <p:nvPr>
            <p:ph type="body" sz="quarter" idx="24"/>
          </p:nvPr>
        </p:nvSpPr>
        <p:spPr/>
        <p:txBody>
          <a:bodyPr/>
          <a:lstStyle/>
          <a:p>
            <a:endParaRPr lang="en-GB"/>
          </a:p>
        </p:txBody>
      </p:sp>
      <p:sp>
        <p:nvSpPr>
          <p:cNvPr id="18" name="Tijdelijke aanduiding voor tekst 17"/>
          <p:cNvSpPr>
            <a:spLocks noGrp="1"/>
          </p:cNvSpPr>
          <p:nvPr>
            <p:ph type="body" sz="quarter" idx="25"/>
          </p:nvPr>
        </p:nvSpPr>
        <p:spPr/>
        <p:txBody>
          <a:bodyPr/>
          <a:lstStyle/>
          <a:p>
            <a:endParaRPr lang="en-GB"/>
          </a:p>
        </p:txBody>
      </p:sp>
      <p:sp>
        <p:nvSpPr>
          <p:cNvPr id="19" name="Tijdelijke aanduiding voor tekst 18"/>
          <p:cNvSpPr>
            <a:spLocks noGrp="1"/>
          </p:cNvSpPr>
          <p:nvPr>
            <p:ph type="body" sz="quarter" idx="26"/>
          </p:nvPr>
        </p:nvSpPr>
        <p:spPr/>
        <p:txBody>
          <a:bodyPr/>
          <a:lstStyle/>
          <a:p>
            <a:endParaRPr lang="en-GB"/>
          </a:p>
        </p:txBody>
      </p:sp>
      <p:sp>
        <p:nvSpPr>
          <p:cNvPr id="20" name="Tijdelijke aanduiding voor tekst 19"/>
          <p:cNvSpPr>
            <a:spLocks noGrp="1"/>
          </p:cNvSpPr>
          <p:nvPr>
            <p:ph type="body" sz="quarter" idx="27"/>
          </p:nvPr>
        </p:nvSpPr>
        <p:spPr/>
        <p:txBody>
          <a:bodyPr/>
          <a:lstStyle/>
          <a:p>
            <a:endParaRPr lang="en-GB"/>
          </a:p>
        </p:txBody>
      </p:sp>
      <p:sp>
        <p:nvSpPr>
          <p:cNvPr id="21" name="Tijdelijke aanduiding voor tekst 20"/>
          <p:cNvSpPr>
            <a:spLocks noGrp="1"/>
          </p:cNvSpPr>
          <p:nvPr>
            <p:ph type="body" sz="quarter" idx="28"/>
          </p:nvPr>
        </p:nvSpPr>
        <p:spPr/>
        <p:txBody>
          <a:bodyPr/>
          <a:lstStyle/>
          <a:p>
            <a:endParaRPr lang="en-GB"/>
          </a:p>
        </p:txBody>
      </p:sp>
      <p:sp>
        <p:nvSpPr>
          <p:cNvPr id="22" name="Tijdelijke aanduiding voor tekst 21"/>
          <p:cNvSpPr>
            <a:spLocks noGrp="1"/>
          </p:cNvSpPr>
          <p:nvPr>
            <p:ph type="body" sz="quarter" idx="29"/>
          </p:nvPr>
        </p:nvSpPr>
        <p:spPr/>
        <p:txBody>
          <a:bodyPr/>
          <a:lstStyle/>
          <a:p>
            <a:endParaRPr lang="en-GB"/>
          </a:p>
        </p:txBody>
      </p:sp>
      <p:sp>
        <p:nvSpPr>
          <p:cNvPr id="23" name="Tijdelijke aanduiding voor tekst 22"/>
          <p:cNvSpPr>
            <a:spLocks noGrp="1"/>
          </p:cNvSpPr>
          <p:nvPr>
            <p:ph type="body" sz="quarter" idx="30"/>
          </p:nvPr>
        </p:nvSpPr>
        <p:spPr/>
        <p:txBody>
          <a:bodyPr/>
          <a:lstStyle/>
          <a:p>
            <a:endParaRPr lang="en-GB"/>
          </a:p>
        </p:txBody>
      </p:sp>
      <p:sp>
        <p:nvSpPr>
          <p:cNvPr id="24" name="Tijdelijke aanduiding voor tekst 23"/>
          <p:cNvSpPr>
            <a:spLocks noGrp="1"/>
          </p:cNvSpPr>
          <p:nvPr>
            <p:ph type="body" sz="quarter" idx="31"/>
          </p:nvPr>
        </p:nvSpPr>
        <p:spPr/>
        <p:txBody>
          <a:bodyPr/>
          <a:lstStyle/>
          <a:p>
            <a:endParaRPr lang="en-GB"/>
          </a:p>
        </p:txBody>
      </p:sp>
      <p:sp>
        <p:nvSpPr>
          <p:cNvPr id="26" name="Tijdelijke aanduiding voor tekst 25"/>
          <p:cNvSpPr>
            <a:spLocks noGrp="1"/>
          </p:cNvSpPr>
          <p:nvPr>
            <p:ph type="body" sz="quarter" idx="33"/>
          </p:nvPr>
        </p:nvSpPr>
        <p:spPr/>
        <p:txBody>
          <a:bodyPr/>
          <a:lstStyle/>
          <a:p>
            <a:endParaRPr lang="en-GB"/>
          </a:p>
        </p:txBody>
      </p:sp>
      <p:sp>
        <p:nvSpPr>
          <p:cNvPr id="27" name="Tijdelijke aanduiding voor tekst 26"/>
          <p:cNvSpPr>
            <a:spLocks noGrp="1"/>
          </p:cNvSpPr>
          <p:nvPr>
            <p:ph type="body" sz="quarter" idx="34"/>
          </p:nvPr>
        </p:nvSpPr>
        <p:spPr/>
        <p:txBody>
          <a:bodyPr/>
          <a:lstStyle/>
          <a:p>
            <a:endParaRPr lang="en-GB"/>
          </a:p>
        </p:txBody>
      </p:sp>
      <p:sp>
        <p:nvSpPr>
          <p:cNvPr id="28" name="Tijdelijke aanduiding voor tekst 27"/>
          <p:cNvSpPr>
            <a:spLocks noGrp="1"/>
          </p:cNvSpPr>
          <p:nvPr>
            <p:ph type="body" sz="quarter" idx="35"/>
          </p:nvPr>
        </p:nvSpPr>
        <p:spPr/>
        <p:txBody>
          <a:bodyPr/>
          <a:lstStyle/>
          <a:p>
            <a:endParaRPr lang="en-GB"/>
          </a:p>
        </p:txBody>
      </p:sp>
      <p:sp>
        <p:nvSpPr>
          <p:cNvPr id="31" name="Tijdelijke aanduiding voor tekst 30"/>
          <p:cNvSpPr>
            <a:spLocks noGrp="1"/>
          </p:cNvSpPr>
          <p:nvPr>
            <p:ph type="body" sz="quarter" idx="38"/>
          </p:nvPr>
        </p:nvSpPr>
        <p:spPr/>
        <p:txBody>
          <a:bodyPr/>
          <a:lstStyle/>
          <a:p>
            <a:endParaRPr lang="en-GB"/>
          </a:p>
        </p:txBody>
      </p:sp>
      <p:sp>
        <p:nvSpPr>
          <p:cNvPr id="32" name="Tijdelijke aanduiding voor tekst 31"/>
          <p:cNvSpPr>
            <a:spLocks noGrp="1"/>
          </p:cNvSpPr>
          <p:nvPr>
            <p:ph type="body" sz="quarter" idx="39"/>
          </p:nvPr>
        </p:nvSpPr>
        <p:spPr/>
        <p:txBody>
          <a:bodyPr/>
          <a:lstStyle/>
          <a:p>
            <a:endParaRPr lang="en-GB"/>
          </a:p>
        </p:txBody>
      </p:sp>
      <p:sp>
        <p:nvSpPr>
          <p:cNvPr id="33" name="Tijdelijke aanduiding voor tekst 32"/>
          <p:cNvSpPr>
            <a:spLocks noGrp="1"/>
          </p:cNvSpPr>
          <p:nvPr>
            <p:ph type="body" sz="quarter" idx="40"/>
          </p:nvPr>
        </p:nvSpPr>
        <p:spPr/>
        <p:txBody>
          <a:bodyPr/>
          <a:lstStyle/>
          <a:p>
            <a:endParaRPr lang="en-GB"/>
          </a:p>
        </p:txBody>
      </p:sp>
      <p:sp>
        <p:nvSpPr>
          <p:cNvPr id="34" name="Tijdelijke aanduiding voor tekst 33"/>
          <p:cNvSpPr>
            <a:spLocks noGrp="1"/>
          </p:cNvSpPr>
          <p:nvPr>
            <p:ph type="body" sz="quarter" idx="41"/>
          </p:nvPr>
        </p:nvSpPr>
        <p:spPr/>
        <p:txBody>
          <a:bodyPr/>
          <a:lstStyle/>
          <a:p>
            <a:endParaRPr lang="en-GB"/>
          </a:p>
        </p:txBody>
      </p:sp>
    </p:spTree>
    <p:extLst>
      <p:ext uri="{BB962C8B-B14F-4D97-AF65-F5344CB8AC3E}">
        <p14:creationId xmlns:p14="http://schemas.microsoft.com/office/powerpoint/2010/main" val="11275302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NL"/>
          </a:p>
        </p:txBody>
      </p:sp>
      <p:pic>
        <p:nvPicPr>
          <p:cNvPr id="4" name="Afbeelding 3"/>
          <p:cNvPicPr>
            <a:picLocks noChangeAspect="1"/>
          </p:cNvPicPr>
          <p:nvPr/>
        </p:nvPicPr>
        <p:blipFill rotWithShape="1">
          <a:blip r:embed="rId2" cstate="print">
            <a:extLst>
              <a:ext uri="{28A0092B-C50C-407E-A947-70E740481C1C}">
                <a14:useLocalDpi xmlns:a14="http://schemas.microsoft.com/office/drawing/2010/main" val="0"/>
              </a:ext>
            </a:extLst>
          </a:blip>
          <a:srcRect r="50509" b="74431"/>
          <a:stretch/>
        </p:blipFill>
        <p:spPr>
          <a:xfrm>
            <a:off x="0" y="-240"/>
            <a:ext cx="6261463" cy="1272359"/>
          </a:xfrm>
          <a:prstGeom prst="rect">
            <a:avLst/>
          </a:prstGeom>
        </p:spPr>
      </p:pic>
      <p:sp>
        <p:nvSpPr>
          <p:cNvPr id="5" name="Rechthoek 4"/>
          <p:cNvSpPr/>
          <p:nvPr/>
        </p:nvSpPr>
        <p:spPr>
          <a:xfrm>
            <a:off x="6113417" y="-242"/>
            <a:ext cx="6113883" cy="1541660"/>
          </a:xfrm>
          <a:prstGeom prst="rect">
            <a:avLst/>
          </a:prstGeom>
          <a:solidFill>
            <a:srgbClr val="F7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kstvak 6"/>
          <p:cNvSpPr txBox="1"/>
          <p:nvPr/>
        </p:nvSpPr>
        <p:spPr>
          <a:xfrm>
            <a:off x="0" y="1250954"/>
            <a:ext cx="12227300" cy="580928"/>
          </a:xfrm>
          <a:prstGeom prst="rect">
            <a:avLst/>
          </a:prstGeom>
          <a:solidFill>
            <a:srgbClr val="820000"/>
          </a:solidFill>
          <a:ln w="76200">
            <a:noFill/>
          </a:ln>
        </p:spPr>
        <p:txBody>
          <a:bodyPr wrap="square" rtlCol="0">
            <a:spAutoFit/>
          </a:bodyPr>
          <a:lstStyle/>
          <a:p>
            <a:pPr marL="0" marR="0" lvl="0" indent="0" algn="ctr" defTabSz="914400" rtl="0" eaLnBrk="1" fontAlgn="auto" latinLnBrk="0" hangingPunct="1">
              <a:lnSpc>
                <a:spcPct val="120000"/>
              </a:lnSpc>
              <a:spcBef>
                <a:spcPts val="300"/>
              </a:spcBef>
              <a:spcAft>
                <a:spcPts val="600"/>
              </a:spcAft>
              <a:buClrTx/>
              <a:buSzTx/>
              <a:buFontTx/>
              <a:buNone/>
              <a:tabLst/>
              <a:defRPr/>
            </a:pPr>
            <a:endParaRPr kumimoji="0" lang="en-US" sz="2800" b="1" i="0" u="none" strike="noStrike" kern="1200" cap="none" spc="0" normalizeH="0" baseline="0" noProof="0" dirty="0">
              <a:ln>
                <a:noFill/>
              </a:ln>
              <a:solidFill>
                <a:prstClr val="white"/>
              </a:solidFill>
              <a:effectLst/>
              <a:uLnTx/>
              <a:uFillTx/>
              <a:latin typeface="Garamond" panose="02020404030301010803" pitchFamily="18" charset="0"/>
              <a:ea typeface="+mn-ea"/>
              <a:cs typeface="+mn-cs"/>
            </a:endParaRPr>
          </a:p>
        </p:txBody>
      </p:sp>
      <p:sp>
        <p:nvSpPr>
          <p:cNvPr id="8" name="Rechthoek 7"/>
          <p:cNvSpPr/>
          <p:nvPr/>
        </p:nvSpPr>
        <p:spPr>
          <a:xfrm>
            <a:off x="0" y="6762201"/>
            <a:ext cx="12192000" cy="104508"/>
          </a:xfrm>
          <a:prstGeom prst="rect">
            <a:avLst/>
          </a:prstGeom>
          <a:solidFill>
            <a:srgbClr val="820000"/>
          </a:solidFill>
          <a:ln>
            <a:solidFill>
              <a:srgbClr val="82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7" name="Afbeelding 16"/>
          <p:cNvPicPr>
            <a:picLocks noChangeAspect="1"/>
          </p:cNvPicPr>
          <p:nvPr/>
        </p:nvPicPr>
        <p:blipFill rotWithShape="1">
          <a:blip r:embed="rId3">
            <a:extLst>
              <a:ext uri="{28A0092B-C50C-407E-A947-70E740481C1C}">
                <a14:useLocalDpi xmlns:a14="http://schemas.microsoft.com/office/drawing/2010/main" val="0"/>
              </a:ext>
            </a:extLst>
          </a:blip>
          <a:srcRect l="28128" t="10859" r="29179" b="42807"/>
          <a:stretch/>
        </p:blipFill>
        <p:spPr>
          <a:xfrm>
            <a:off x="-1" y="6298562"/>
            <a:ext cx="1549269" cy="463639"/>
          </a:xfrm>
          <a:prstGeom prst="rect">
            <a:avLst/>
          </a:prstGeom>
        </p:spPr>
      </p:pic>
      <p:sp>
        <p:nvSpPr>
          <p:cNvPr id="10" name="Titel 1">
            <a:extLst>
              <a:ext uri="{FF2B5EF4-FFF2-40B4-BE49-F238E27FC236}">
                <a16:creationId xmlns:a16="http://schemas.microsoft.com/office/drawing/2014/main" id="{6DAA1982-755C-4897-B83D-619215647D02}"/>
              </a:ext>
            </a:extLst>
          </p:cNvPr>
          <p:cNvSpPr txBox="1">
            <a:spLocks/>
          </p:cNvSpPr>
          <p:nvPr/>
        </p:nvSpPr>
        <p:spPr>
          <a:xfrm>
            <a:off x="1700443" y="2443890"/>
            <a:ext cx="8825948" cy="3790587"/>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Aft>
                <a:spcPts val="1800"/>
              </a:spcAft>
            </a:pPr>
            <a:r>
              <a:rPr lang="nl-NL" sz="3300" b="1" dirty="0" err="1">
                <a:solidFill>
                  <a:srgbClr val="820000"/>
                </a:solidFill>
                <a:latin typeface="Garamond" panose="02020404030301010803" pitchFamily="18" charset="0"/>
              </a:rPr>
              <a:t>Antti</a:t>
            </a:r>
            <a:r>
              <a:rPr lang="nl-NL" sz="3300" b="1" dirty="0">
                <a:solidFill>
                  <a:srgbClr val="820000"/>
                </a:solidFill>
                <a:latin typeface="Garamond" panose="02020404030301010803" pitchFamily="18" charset="0"/>
              </a:rPr>
              <a:t> </a:t>
            </a:r>
            <a:r>
              <a:rPr lang="nl-NL" sz="3300" b="1" dirty="0" err="1">
                <a:solidFill>
                  <a:srgbClr val="820000"/>
                </a:solidFill>
                <a:latin typeface="Garamond" panose="02020404030301010803" pitchFamily="18" charset="0"/>
              </a:rPr>
              <a:t>Pelkonen</a:t>
            </a:r>
            <a:endParaRPr lang="nl-NL" sz="3300" b="1" dirty="0">
              <a:solidFill>
                <a:srgbClr val="820000"/>
              </a:solidFill>
              <a:latin typeface="Garamond" panose="02020404030301010803" pitchFamily="18" charset="0"/>
            </a:endParaRPr>
          </a:p>
          <a:p>
            <a:pPr algn="ctr">
              <a:spcAft>
                <a:spcPts val="1800"/>
              </a:spcAft>
            </a:pPr>
            <a:r>
              <a:rPr lang="en-US" sz="2500" i="1" dirty="0">
                <a:latin typeface="Garamond" panose="02020404030301010803" pitchFamily="18" charset="0"/>
              </a:rPr>
              <a:t>Science Advisor, Prime Minister’s Office in Finland</a:t>
            </a:r>
            <a:br>
              <a:rPr lang="nl-NL" sz="3600" dirty="0">
                <a:latin typeface="Garamond" panose="02020404030301010803" pitchFamily="18" charset="0"/>
              </a:rPr>
            </a:br>
            <a:endParaRPr lang="nl-NL" sz="3600" dirty="0">
              <a:latin typeface="Garamond" panose="02020404030301010803" pitchFamily="18" charset="0"/>
            </a:endParaRPr>
          </a:p>
        </p:txBody>
      </p:sp>
      <p:sp>
        <p:nvSpPr>
          <p:cNvPr id="13" name="Tekstvak 14">
            <a:extLst>
              <a:ext uri="{FF2B5EF4-FFF2-40B4-BE49-F238E27FC236}">
                <a16:creationId xmlns:a16="http://schemas.microsoft.com/office/drawing/2014/main" id="{74A62895-764F-49FF-9F34-65DE46DAA367}"/>
              </a:ext>
            </a:extLst>
          </p:cNvPr>
          <p:cNvSpPr txBox="1"/>
          <p:nvPr/>
        </p:nvSpPr>
        <p:spPr>
          <a:xfrm>
            <a:off x="9620834" y="6234477"/>
            <a:ext cx="2478275" cy="461665"/>
          </a:xfrm>
          <a:prstGeom prst="rect">
            <a:avLst/>
          </a:prstGeom>
          <a:noFill/>
        </p:spPr>
        <p:txBody>
          <a:bodyPr wrap="square" rtlCol="0">
            <a:spAutoFit/>
          </a:bodyPr>
          <a:lstStyle/>
          <a:p>
            <a:pPr algn="r"/>
            <a:r>
              <a:rPr lang="nl-NL" sz="2400" b="1" dirty="0">
                <a:latin typeface="Garamond" panose="02020404030301010803" pitchFamily="18" charset="0"/>
              </a:rPr>
              <a:t>#SSHA21</a:t>
            </a:r>
          </a:p>
        </p:txBody>
      </p:sp>
      <p:sp>
        <p:nvSpPr>
          <p:cNvPr id="11" name="Tekstvak 5">
            <a:extLst>
              <a:ext uri="{FF2B5EF4-FFF2-40B4-BE49-F238E27FC236}">
                <a16:creationId xmlns:a16="http://schemas.microsoft.com/office/drawing/2014/main" id="{92A72207-1788-41FD-B3EC-A6DA58DCD3E9}"/>
              </a:ext>
            </a:extLst>
          </p:cNvPr>
          <p:cNvSpPr txBox="1">
            <a:spLocks/>
          </p:cNvSpPr>
          <p:nvPr/>
        </p:nvSpPr>
        <p:spPr>
          <a:xfrm>
            <a:off x="4428309" y="-19281"/>
            <a:ext cx="7670800" cy="769441"/>
          </a:xfrm>
          <a:prstGeom prst="rect">
            <a:avLst/>
          </a:prstGeom>
          <a:noFill/>
        </p:spPr>
        <p:txBody>
          <a:bodyPr wrap="square" rtlCol="0">
            <a:spAutoFit/>
          </a:bodyPr>
          <a:lstStyle/>
          <a:p>
            <a:pPr lvl="0" algn="r"/>
            <a:r>
              <a:rPr lang="en-US" sz="2400" dirty="0">
                <a:solidFill>
                  <a:srgbClr val="820000"/>
                </a:solidFill>
                <a:latin typeface="Garamond" panose="02020404030301010803" pitchFamily="18" charset="0"/>
              </a:rPr>
              <a:t>Impact of Social Sciences, Humanities and Arts </a:t>
            </a:r>
          </a:p>
          <a:p>
            <a:pPr lvl="0" algn="r"/>
            <a:r>
              <a:rPr lang="en-US" sz="2000" dirty="0">
                <a:solidFill>
                  <a:prstClr val="black"/>
                </a:solidFill>
                <a:latin typeface="Garamond" panose="02020404030301010803" pitchFamily="18" charset="0"/>
              </a:rPr>
              <a:t>13-15 October, 2021</a:t>
            </a:r>
          </a:p>
        </p:txBody>
      </p:sp>
    </p:spTree>
    <p:extLst>
      <p:ext uri="{BB962C8B-B14F-4D97-AF65-F5344CB8AC3E}">
        <p14:creationId xmlns:p14="http://schemas.microsoft.com/office/powerpoint/2010/main" val="122882063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ctrTitle"/>
          </p:nvPr>
        </p:nvSpPr>
        <p:spPr>
          <a:xfrm>
            <a:off x="2336800" y="2132857"/>
            <a:ext cx="5559400" cy="2016224"/>
          </a:xfrm>
        </p:spPr>
        <p:txBody>
          <a:bodyPr/>
          <a:lstStyle/>
          <a:p>
            <a:r>
              <a:rPr lang="fi-FI" sz="2800" b="1" noProof="1"/>
              <a:t>COVID-19 Research Review </a:t>
            </a:r>
            <a:r>
              <a:rPr lang="fi-FI" sz="2800" b="1" dirty="0"/>
              <a:t>– </a:t>
            </a:r>
            <a:br>
              <a:rPr lang="fi-FI" sz="2800" b="1" dirty="0"/>
            </a:br>
            <a:br>
              <a:rPr lang="fi-FI" sz="2800" b="1" dirty="0"/>
            </a:br>
            <a:r>
              <a:rPr lang="fi-FI" sz="2800" noProof="1"/>
              <a:t>A new science advice instrument during the COVID-19 pandemic in Finland</a:t>
            </a:r>
            <a:r>
              <a:rPr lang="en-GB" sz="2800" b="1" dirty="0"/>
              <a:t> </a:t>
            </a:r>
            <a:br>
              <a:rPr lang="en-GB" sz="2800" b="1" dirty="0"/>
            </a:br>
            <a:br>
              <a:rPr lang="en-GB" sz="1800" dirty="0"/>
            </a:br>
            <a:endParaRPr lang="fi-FI" sz="1600" dirty="0">
              <a:solidFill>
                <a:srgbClr val="FF0000"/>
              </a:solidFill>
            </a:endParaRPr>
          </a:p>
        </p:txBody>
      </p:sp>
      <p:sp>
        <p:nvSpPr>
          <p:cNvPr id="3" name="Alaotsikko 2"/>
          <p:cNvSpPr>
            <a:spLocks noGrp="1"/>
          </p:cNvSpPr>
          <p:nvPr>
            <p:ph type="subTitle" idx="1"/>
          </p:nvPr>
        </p:nvSpPr>
        <p:spPr/>
        <p:txBody>
          <a:bodyPr>
            <a:normAutofit fontScale="92500" lnSpcReduction="20000"/>
          </a:bodyPr>
          <a:lstStyle/>
          <a:p>
            <a:r>
              <a:rPr lang="fi-FI" dirty="0"/>
              <a:t>October 2021    I    AESIS Conference</a:t>
            </a:r>
          </a:p>
          <a:p>
            <a:r>
              <a:rPr lang="fi-FI" dirty="0"/>
              <a:t>	</a:t>
            </a:r>
          </a:p>
          <a:p>
            <a:endParaRPr lang="fi-FI" dirty="0"/>
          </a:p>
          <a:p>
            <a:r>
              <a:rPr lang="fi-FI" noProof="1"/>
              <a:t>Dr. Antti Pelkonen</a:t>
            </a:r>
          </a:p>
          <a:p>
            <a:r>
              <a:rPr lang="fi-FI" noProof="1"/>
              <a:t>Science Specialist</a:t>
            </a:r>
          </a:p>
          <a:p>
            <a:r>
              <a:rPr lang="fi-FI" noProof="1"/>
              <a:t>Prime Minister’s Office, Finland</a:t>
            </a:r>
          </a:p>
        </p:txBody>
      </p:sp>
    </p:spTree>
    <p:extLst>
      <p:ext uri="{BB962C8B-B14F-4D97-AF65-F5344CB8AC3E}">
        <p14:creationId xmlns:p14="http://schemas.microsoft.com/office/powerpoint/2010/main" val="420087861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isällön paikkamerkki 1"/>
          <p:cNvSpPr>
            <a:spLocks noGrp="1"/>
          </p:cNvSpPr>
          <p:nvPr>
            <p:ph idx="1"/>
          </p:nvPr>
        </p:nvSpPr>
        <p:spPr>
          <a:xfrm>
            <a:off x="1991545" y="1844824"/>
            <a:ext cx="8219255" cy="3456384"/>
          </a:xfrm>
        </p:spPr>
        <p:txBody>
          <a:bodyPr/>
          <a:lstStyle/>
          <a:p>
            <a:endParaRPr lang="fi-FI" dirty="0"/>
          </a:p>
          <a:p>
            <a:endParaRPr lang="fi-FI" dirty="0"/>
          </a:p>
          <a:p>
            <a:pPr marL="457200" indent="-457200">
              <a:buAutoNum type="arabicPeriod"/>
            </a:pPr>
            <a:r>
              <a:rPr lang="fi-FI" dirty="0" err="1"/>
              <a:t>Some</a:t>
            </a:r>
            <a:r>
              <a:rPr lang="fi-FI" dirty="0"/>
              <a:t> </a:t>
            </a:r>
            <a:r>
              <a:rPr lang="fi-FI" dirty="0" err="1"/>
              <a:t>features</a:t>
            </a:r>
            <a:r>
              <a:rPr lang="fi-FI" dirty="0"/>
              <a:t> of science </a:t>
            </a:r>
            <a:r>
              <a:rPr lang="fi-FI" dirty="0" err="1"/>
              <a:t>advice</a:t>
            </a:r>
            <a:r>
              <a:rPr lang="fi-FI" dirty="0"/>
              <a:t> in Finland </a:t>
            </a:r>
            <a:r>
              <a:rPr lang="fi-FI" dirty="0" err="1"/>
              <a:t>during</a:t>
            </a:r>
            <a:r>
              <a:rPr lang="fi-FI" dirty="0"/>
              <a:t> </a:t>
            </a:r>
            <a:r>
              <a:rPr lang="fi-FI" dirty="0" err="1"/>
              <a:t>the</a:t>
            </a:r>
            <a:r>
              <a:rPr lang="fi-FI" dirty="0"/>
              <a:t> COVID-19 </a:t>
            </a:r>
            <a:r>
              <a:rPr lang="fi-FI" dirty="0" err="1"/>
              <a:t>pandemic</a:t>
            </a:r>
            <a:endParaRPr lang="fi-FI" dirty="0"/>
          </a:p>
          <a:p>
            <a:pPr marL="457200" indent="-457200">
              <a:buAutoNum type="arabicPeriod"/>
            </a:pPr>
            <a:r>
              <a:rPr lang="fi-FI" dirty="0"/>
              <a:t>COVID-19 </a:t>
            </a:r>
            <a:r>
              <a:rPr lang="fi-FI" dirty="0" err="1"/>
              <a:t>Research</a:t>
            </a:r>
            <a:r>
              <a:rPr lang="fi-FI" dirty="0"/>
              <a:t> </a:t>
            </a:r>
            <a:r>
              <a:rPr lang="fi-FI" dirty="0" err="1"/>
              <a:t>Review</a:t>
            </a:r>
            <a:r>
              <a:rPr lang="fi-FI" dirty="0"/>
              <a:t> as </a:t>
            </a:r>
            <a:r>
              <a:rPr lang="fi-FI" dirty="0" err="1"/>
              <a:t>new</a:t>
            </a:r>
            <a:r>
              <a:rPr lang="fi-FI" dirty="0"/>
              <a:t> science </a:t>
            </a:r>
            <a:r>
              <a:rPr lang="fi-FI" dirty="0" err="1"/>
              <a:t>advice</a:t>
            </a:r>
            <a:r>
              <a:rPr lang="fi-FI" dirty="0"/>
              <a:t> </a:t>
            </a:r>
            <a:r>
              <a:rPr lang="fi-FI" dirty="0" err="1"/>
              <a:t>instrument</a:t>
            </a:r>
            <a:r>
              <a:rPr lang="fi-FI" dirty="0"/>
              <a:t>  </a:t>
            </a:r>
          </a:p>
          <a:p>
            <a:pPr marL="457200" indent="-457200">
              <a:buAutoNum type="arabicPeriod"/>
            </a:pPr>
            <a:endParaRPr lang="fi-FI" dirty="0"/>
          </a:p>
        </p:txBody>
      </p:sp>
      <p:sp>
        <p:nvSpPr>
          <p:cNvPr id="3" name="Otsikko 2"/>
          <p:cNvSpPr>
            <a:spLocks noGrp="1"/>
          </p:cNvSpPr>
          <p:nvPr>
            <p:ph type="title"/>
          </p:nvPr>
        </p:nvSpPr>
        <p:spPr>
          <a:xfrm>
            <a:off x="2099556" y="1124744"/>
            <a:ext cx="8003231" cy="808968"/>
          </a:xfrm>
        </p:spPr>
        <p:txBody>
          <a:bodyPr/>
          <a:lstStyle/>
          <a:p>
            <a:r>
              <a:rPr lang="fi-FI" dirty="0" err="1"/>
              <a:t>This</a:t>
            </a:r>
            <a:r>
              <a:rPr lang="fi-FI" dirty="0"/>
              <a:t> </a:t>
            </a:r>
            <a:r>
              <a:rPr lang="fi-FI" dirty="0" err="1"/>
              <a:t>presentation</a:t>
            </a:r>
            <a:endParaRPr lang="fi-FI" dirty="0"/>
          </a:p>
        </p:txBody>
      </p:sp>
      <p:sp>
        <p:nvSpPr>
          <p:cNvPr id="4" name="Dian numeron paikkamerkki 3"/>
          <p:cNvSpPr>
            <a:spLocks noGrp="1"/>
          </p:cNvSpPr>
          <p:nvPr>
            <p:ph type="sldNum" sz="quarter" idx="12"/>
          </p:nvPr>
        </p:nvSpPr>
        <p:spPr/>
        <p:txBody>
          <a:bodyPr/>
          <a:lstStyle/>
          <a:p>
            <a:fld id="{1EA1DD0D-7089-48C5-B116-A19F892CF1D9}" type="slidenum">
              <a:rPr lang="fi-FI">
                <a:latin typeface="Arial"/>
              </a:rPr>
              <a:pPr/>
              <a:t>26</a:t>
            </a:fld>
            <a:endParaRPr lang="fi-FI">
              <a:latin typeface="Arial"/>
            </a:endParaRPr>
          </a:p>
        </p:txBody>
      </p:sp>
    </p:spTree>
    <p:extLst>
      <p:ext uri="{BB962C8B-B14F-4D97-AF65-F5344CB8AC3E}">
        <p14:creationId xmlns:p14="http://schemas.microsoft.com/office/powerpoint/2010/main" val="262087278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isällön paikkamerkki 1"/>
          <p:cNvSpPr>
            <a:spLocks noGrp="1"/>
          </p:cNvSpPr>
          <p:nvPr>
            <p:ph idx="1"/>
          </p:nvPr>
        </p:nvSpPr>
        <p:spPr>
          <a:xfrm>
            <a:off x="1822848" y="1690861"/>
            <a:ext cx="8846344" cy="4869208"/>
          </a:xfrm>
        </p:spPr>
        <p:txBody>
          <a:bodyPr>
            <a:normAutofit/>
          </a:bodyPr>
          <a:lstStyle/>
          <a:p>
            <a:r>
              <a:rPr lang="fi-FI" sz="1800" noProof="1"/>
              <a:t>The pandemic has globally </a:t>
            </a:r>
            <a:r>
              <a:rPr lang="fi-FI" sz="1800" b="1" noProof="1"/>
              <a:t>challenged science advice systems </a:t>
            </a:r>
            <a:r>
              <a:rPr lang="fi-FI" sz="1800" noProof="1"/>
              <a:t>in an unprecented way – also in Finland</a:t>
            </a:r>
          </a:p>
          <a:p>
            <a:r>
              <a:rPr lang="fi-FI" sz="1800" b="1" noProof="1"/>
              <a:t>Globally common challenges</a:t>
            </a:r>
            <a:r>
              <a:rPr lang="fi-FI" sz="1800" noProof="1"/>
              <a:t>: lack of scientific knowledge, uncertainty related to the available knowledge; questions related to transparency and openness of science advice etc.</a:t>
            </a:r>
          </a:p>
          <a:p>
            <a:r>
              <a:rPr lang="fi-FI" sz="1800" noProof="1"/>
              <a:t>Throughout the pandemic the Finnish Government has </a:t>
            </a:r>
            <a:r>
              <a:rPr lang="fi-FI" sz="1800" b="1" noProof="1"/>
              <a:t>emphasized the role of expert knowledge</a:t>
            </a:r>
            <a:r>
              <a:rPr lang="fi-FI" sz="1800" noProof="1"/>
              <a:t> (e.g. Deloitte 2021), but has not in each decision followed the recommendations.</a:t>
            </a:r>
          </a:p>
          <a:p>
            <a:r>
              <a:rPr lang="fi-FI" sz="1800" noProof="1"/>
              <a:t>The Finnish Institute for Health and Welfare (epidemiology, modelling, health issues) in a key position</a:t>
            </a:r>
          </a:p>
          <a:p>
            <a:pPr lvl="1"/>
            <a:r>
              <a:rPr lang="en-US" sz="1600" noProof="1"/>
              <a:t>Lack of a more encompassing knowledge base: perspectives on the economy, employment, social and legal issues (at least during the first half of 2020; </a:t>
            </a:r>
            <a:r>
              <a:rPr lang="fi-FI" sz="1600" dirty="0"/>
              <a:t>(</a:t>
            </a:r>
            <a:r>
              <a:rPr lang="fi-FI" sz="1600" dirty="0" err="1"/>
              <a:t>Deloitte</a:t>
            </a:r>
            <a:r>
              <a:rPr lang="fi-FI" sz="1600" dirty="0"/>
              <a:t> 2021).</a:t>
            </a:r>
            <a:r>
              <a:rPr lang="en-US" sz="1600" noProof="1"/>
              <a:t>  </a:t>
            </a:r>
          </a:p>
          <a:p>
            <a:pPr lvl="1"/>
            <a:endParaRPr lang="fi-FI" dirty="0"/>
          </a:p>
          <a:p>
            <a:endParaRPr lang="fi-FI" noProof="1"/>
          </a:p>
          <a:p>
            <a:pPr marL="0" indent="0">
              <a:buNone/>
            </a:pPr>
            <a:endParaRPr lang="fi-FI" noProof="1"/>
          </a:p>
        </p:txBody>
      </p:sp>
      <p:sp>
        <p:nvSpPr>
          <p:cNvPr id="3" name="Otsikko 2"/>
          <p:cNvSpPr>
            <a:spLocks noGrp="1"/>
          </p:cNvSpPr>
          <p:nvPr>
            <p:ph type="title"/>
          </p:nvPr>
        </p:nvSpPr>
        <p:spPr>
          <a:xfrm>
            <a:off x="2279576" y="332656"/>
            <a:ext cx="8080422" cy="1097000"/>
          </a:xfrm>
        </p:spPr>
        <p:txBody>
          <a:bodyPr/>
          <a:lstStyle/>
          <a:p>
            <a:r>
              <a:rPr lang="fi-FI" sz="2800" dirty="0" err="1"/>
              <a:t>Government</a:t>
            </a:r>
            <a:r>
              <a:rPr lang="fi-FI" sz="2800" dirty="0"/>
              <a:t> science </a:t>
            </a:r>
            <a:r>
              <a:rPr lang="fi-FI" sz="2800" dirty="0" err="1"/>
              <a:t>advice</a:t>
            </a:r>
            <a:r>
              <a:rPr lang="fi-FI" sz="2800" dirty="0"/>
              <a:t> in Finland in </a:t>
            </a:r>
            <a:r>
              <a:rPr lang="fi-FI" sz="2800" dirty="0" err="1"/>
              <a:t>the</a:t>
            </a:r>
            <a:r>
              <a:rPr lang="fi-FI" sz="2800" dirty="0"/>
              <a:t> COVID-19 </a:t>
            </a:r>
            <a:r>
              <a:rPr lang="fi-FI" sz="2800" dirty="0" err="1"/>
              <a:t>pandemic</a:t>
            </a:r>
            <a:r>
              <a:rPr lang="fi-FI" sz="2800" dirty="0"/>
              <a:t> – </a:t>
            </a:r>
            <a:r>
              <a:rPr lang="fi-FI" sz="2800" dirty="0" err="1"/>
              <a:t>Some</a:t>
            </a:r>
            <a:r>
              <a:rPr lang="fi-FI" sz="2800" dirty="0"/>
              <a:t> </a:t>
            </a:r>
            <a:r>
              <a:rPr lang="fi-FI" sz="2800" dirty="0" err="1"/>
              <a:t>features</a:t>
            </a:r>
            <a:endParaRPr lang="fi-FI" sz="2800" dirty="0"/>
          </a:p>
        </p:txBody>
      </p:sp>
      <p:sp>
        <p:nvSpPr>
          <p:cNvPr id="4" name="Dian numeron paikkamerkki 3"/>
          <p:cNvSpPr>
            <a:spLocks noGrp="1"/>
          </p:cNvSpPr>
          <p:nvPr>
            <p:ph type="sldNum" sz="quarter" idx="12"/>
          </p:nvPr>
        </p:nvSpPr>
        <p:spPr/>
        <p:txBody>
          <a:bodyPr/>
          <a:lstStyle/>
          <a:p>
            <a:fld id="{1EA1DD0D-7089-48C5-B116-A19F892CF1D9}" type="slidenum">
              <a:rPr lang="fi-FI">
                <a:latin typeface="Arial"/>
              </a:rPr>
              <a:pPr/>
              <a:t>27</a:t>
            </a:fld>
            <a:endParaRPr lang="fi-FI">
              <a:latin typeface="Arial"/>
            </a:endParaRPr>
          </a:p>
        </p:txBody>
      </p:sp>
    </p:spTree>
    <p:extLst>
      <p:ext uri="{BB962C8B-B14F-4D97-AF65-F5344CB8AC3E}">
        <p14:creationId xmlns:p14="http://schemas.microsoft.com/office/powerpoint/2010/main" val="19201857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isällön paikkamerkki 1"/>
          <p:cNvSpPr>
            <a:spLocks noGrp="1"/>
          </p:cNvSpPr>
          <p:nvPr>
            <p:ph idx="1"/>
          </p:nvPr>
        </p:nvSpPr>
        <p:spPr>
          <a:xfrm>
            <a:off x="2063552" y="1729377"/>
            <a:ext cx="4464496" cy="4608512"/>
          </a:xfrm>
        </p:spPr>
        <p:txBody>
          <a:bodyPr>
            <a:normAutofit fontScale="55000" lnSpcReduction="20000"/>
          </a:bodyPr>
          <a:lstStyle/>
          <a:p>
            <a:r>
              <a:rPr lang="fi-FI" noProof="1">
                <a:solidFill>
                  <a:schemeClr val="tx2"/>
                </a:solidFill>
              </a:rPr>
              <a:t>Epidemiology, medicine</a:t>
            </a:r>
          </a:p>
          <a:p>
            <a:pPr lvl="1"/>
            <a:r>
              <a:rPr lang="fi-FI" noProof="1"/>
              <a:t>Epidemiological modelling group (as of 8.4.2020)</a:t>
            </a:r>
          </a:p>
          <a:p>
            <a:r>
              <a:rPr lang="fi-FI" noProof="1">
                <a:solidFill>
                  <a:schemeClr val="tx2"/>
                </a:solidFill>
              </a:rPr>
              <a:t>Economics</a:t>
            </a:r>
          </a:p>
          <a:p>
            <a:pPr lvl="1"/>
            <a:r>
              <a:rPr lang="fi-FI" noProof="1"/>
              <a:t>Expert report report on economic strategy (5/2020)</a:t>
            </a:r>
          </a:p>
          <a:p>
            <a:pPr lvl="1"/>
            <a:r>
              <a:rPr lang="en-US" noProof="1"/>
              <a:t>Economic ”Situation Room”; </a:t>
            </a:r>
            <a:r>
              <a:rPr lang="fi-FI" noProof="1"/>
              <a:t>Helsinki Graduate </a:t>
            </a:r>
            <a:r>
              <a:rPr lang="en-US" noProof="1"/>
              <a:t>School of Economics’ </a:t>
            </a:r>
            <a:r>
              <a:rPr lang="fi-FI" noProof="1"/>
              <a:t>(since 4/2020)</a:t>
            </a:r>
          </a:p>
          <a:p>
            <a:r>
              <a:rPr lang="fi-FI" noProof="1">
                <a:solidFill>
                  <a:schemeClr val="tx2"/>
                </a:solidFill>
              </a:rPr>
              <a:t>Behavioural sciences</a:t>
            </a:r>
            <a:endParaRPr lang="fi-FI" noProof="1"/>
          </a:p>
          <a:p>
            <a:pPr lvl="1"/>
            <a:r>
              <a:rPr lang="fi-FI" noProof="1"/>
              <a:t>Behavioural science advice working group (11/2020-3/2021; continued;)</a:t>
            </a:r>
          </a:p>
          <a:p>
            <a:r>
              <a:rPr lang="fi-FI" noProof="1">
                <a:solidFill>
                  <a:schemeClr val="tx2"/>
                </a:solidFill>
              </a:rPr>
              <a:t>Multidisciplinary</a:t>
            </a:r>
            <a:endParaRPr lang="fi-FI" noProof="1"/>
          </a:p>
          <a:p>
            <a:pPr lvl="1"/>
            <a:r>
              <a:rPr lang="fi-FI" noProof="1"/>
              <a:t>COVID-19 scientific panel (4-6/2020)</a:t>
            </a:r>
          </a:p>
          <a:p>
            <a:pPr lvl="1"/>
            <a:r>
              <a:rPr lang="fi-FI" noProof="1"/>
              <a:t>COVID-19 research reviews (since 8/2020 - )</a:t>
            </a:r>
          </a:p>
          <a:p>
            <a:pPr lvl="1"/>
            <a:r>
              <a:rPr lang="fi-FI" noProof="1"/>
              <a:t>COVID-19 scenarios (12/2020 -; </a:t>
            </a:r>
            <a:r>
              <a:rPr lang="fi-FI" noProof="1">
                <a:solidFill>
                  <a:schemeClr val="tx2"/>
                </a:solidFill>
              </a:rPr>
              <a:t>foresight, economics, epidemiology</a:t>
            </a:r>
            <a:r>
              <a:rPr lang="fi-FI" noProof="1"/>
              <a:t>)</a:t>
            </a:r>
          </a:p>
          <a:p>
            <a:r>
              <a:rPr lang="fi-FI" noProof="1"/>
              <a:t>Other mechanisms (e.g. commissioned short reports, ”expert papers”, systematic review on face masks 6/2020; working groups)</a:t>
            </a:r>
          </a:p>
          <a:p>
            <a:endParaRPr lang="fi-FI" noProof="1"/>
          </a:p>
        </p:txBody>
      </p:sp>
      <p:sp>
        <p:nvSpPr>
          <p:cNvPr id="3" name="Otsikko 2"/>
          <p:cNvSpPr>
            <a:spLocks noGrp="1"/>
          </p:cNvSpPr>
          <p:nvPr>
            <p:ph type="title"/>
          </p:nvPr>
        </p:nvSpPr>
        <p:spPr>
          <a:xfrm>
            <a:off x="2239282" y="128199"/>
            <a:ext cx="8428719" cy="1299027"/>
          </a:xfrm>
        </p:spPr>
        <p:txBody>
          <a:bodyPr/>
          <a:lstStyle/>
          <a:p>
            <a:r>
              <a:rPr lang="fi-FI" sz="3200" dirty="0" err="1"/>
              <a:t>Government</a:t>
            </a:r>
            <a:r>
              <a:rPr lang="fi-FI" sz="3200" dirty="0"/>
              <a:t> science </a:t>
            </a:r>
            <a:r>
              <a:rPr lang="fi-FI" sz="3200" dirty="0" err="1"/>
              <a:t>advice</a:t>
            </a:r>
            <a:r>
              <a:rPr lang="fi-FI" sz="3200" dirty="0"/>
              <a:t> in Finland </a:t>
            </a:r>
            <a:r>
              <a:rPr lang="fi-FI" sz="3200" dirty="0" err="1"/>
              <a:t>during</a:t>
            </a:r>
            <a:r>
              <a:rPr lang="fi-FI" sz="3200" dirty="0"/>
              <a:t> </a:t>
            </a:r>
            <a:r>
              <a:rPr lang="fi-FI" sz="3200" dirty="0" err="1"/>
              <a:t>the</a:t>
            </a:r>
            <a:r>
              <a:rPr lang="fi-FI" sz="3200" dirty="0"/>
              <a:t> COVID-19 </a:t>
            </a:r>
            <a:r>
              <a:rPr lang="fi-FI" sz="3200" dirty="0" err="1"/>
              <a:t>pandemic</a:t>
            </a:r>
            <a:r>
              <a:rPr lang="fi-FI" sz="3200" dirty="0"/>
              <a:t> – </a:t>
            </a:r>
            <a:r>
              <a:rPr lang="fi-FI" sz="3200" dirty="0" err="1"/>
              <a:t>Some</a:t>
            </a:r>
            <a:r>
              <a:rPr lang="fi-FI" sz="3200" dirty="0"/>
              <a:t> </a:t>
            </a:r>
            <a:r>
              <a:rPr lang="fi-FI" sz="3200" dirty="0" err="1"/>
              <a:t>activities</a:t>
            </a:r>
            <a:endParaRPr lang="fi-FI" sz="3200" dirty="0"/>
          </a:p>
        </p:txBody>
      </p:sp>
      <p:sp>
        <p:nvSpPr>
          <p:cNvPr id="4" name="Dian numeron paikkamerkki 3"/>
          <p:cNvSpPr>
            <a:spLocks noGrp="1"/>
          </p:cNvSpPr>
          <p:nvPr>
            <p:ph type="sldNum" sz="quarter" idx="12"/>
          </p:nvPr>
        </p:nvSpPr>
        <p:spPr/>
        <p:txBody>
          <a:bodyPr/>
          <a:lstStyle/>
          <a:p>
            <a:fld id="{1EA1DD0D-7089-48C5-B116-A19F892CF1D9}" type="slidenum">
              <a:rPr lang="fi-FI">
                <a:latin typeface="Arial"/>
              </a:rPr>
              <a:pPr/>
              <a:t>28</a:t>
            </a:fld>
            <a:endParaRPr lang="fi-FI">
              <a:latin typeface="Arial"/>
            </a:endParaRPr>
          </a:p>
        </p:txBody>
      </p:sp>
      <p:pic>
        <p:nvPicPr>
          <p:cNvPr id="5" name="Kuva 4"/>
          <p:cNvPicPr>
            <a:picLocks noChangeAspect="1"/>
          </p:cNvPicPr>
          <p:nvPr/>
        </p:nvPicPr>
        <p:blipFill>
          <a:blip r:embed="rId3"/>
          <a:stretch>
            <a:fillRect/>
          </a:stretch>
        </p:blipFill>
        <p:spPr>
          <a:xfrm>
            <a:off x="8577061" y="3814673"/>
            <a:ext cx="1899166" cy="2292200"/>
          </a:xfrm>
          <a:prstGeom prst="rect">
            <a:avLst/>
          </a:prstGeom>
          <a:ln>
            <a:solidFill>
              <a:schemeClr val="accent1"/>
            </a:solidFill>
          </a:ln>
        </p:spPr>
      </p:pic>
      <p:pic>
        <p:nvPicPr>
          <p:cNvPr id="7" name="Kuva 6"/>
          <p:cNvPicPr>
            <a:picLocks noChangeAspect="1"/>
          </p:cNvPicPr>
          <p:nvPr/>
        </p:nvPicPr>
        <p:blipFill>
          <a:blip r:embed="rId4"/>
          <a:stretch>
            <a:fillRect/>
          </a:stretch>
        </p:blipFill>
        <p:spPr>
          <a:xfrm>
            <a:off x="6717115" y="1706671"/>
            <a:ext cx="3290515" cy="1885978"/>
          </a:xfrm>
          <a:prstGeom prst="rect">
            <a:avLst/>
          </a:prstGeom>
          <a:ln>
            <a:solidFill>
              <a:schemeClr val="accent1"/>
            </a:solidFill>
          </a:ln>
        </p:spPr>
      </p:pic>
      <p:pic>
        <p:nvPicPr>
          <p:cNvPr id="8" name="Kuva 7"/>
          <p:cNvPicPr>
            <a:picLocks noChangeAspect="1"/>
          </p:cNvPicPr>
          <p:nvPr/>
        </p:nvPicPr>
        <p:blipFill>
          <a:blip r:embed="rId5"/>
          <a:stretch>
            <a:fillRect/>
          </a:stretch>
        </p:blipFill>
        <p:spPr>
          <a:xfrm>
            <a:off x="6818754" y="3763133"/>
            <a:ext cx="1603427" cy="2395283"/>
          </a:xfrm>
          <a:prstGeom prst="rect">
            <a:avLst/>
          </a:prstGeom>
          <a:ln>
            <a:solidFill>
              <a:schemeClr val="accent1"/>
            </a:solidFill>
          </a:ln>
        </p:spPr>
      </p:pic>
      <p:cxnSp>
        <p:nvCxnSpPr>
          <p:cNvPr id="10" name="Suora nuoliyhdysviiva 9"/>
          <p:cNvCxnSpPr/>
          <p:nvPr/>
        </p:nvCxnSpPr>
        <p:spPr>
          <a:xfrm>
            <a:off x="5811028" y="5014429"/>
            <a:ext cx="3237300" cy="12868"/>
          </a:xfrm>
          <a:prstGeom prst="straightConnector1">
            <a:avLst/>
          </a:prstGeom>
          <a:ln w="15875">
            <a:tailEnd type="triangle"/>
          </a:ln>
        </p:spPr>
        <p:style>
          <a:lnRef idx="1">
            <a:schemeClr val="accent1"/>
          </a:lnRef>
          <a:fillRef idx="0">
            <a:schemeClr val="accent1"/>
          </a:fillRef>
          <a:effectRef idx="0">
            <a:schemeClr val="accent1"/>
          </a:effectRef>
          <a:fontRef idx="minor">
            <a:schemeClr val="tx1"/>
          </a:fontRef>
        </p:style>
      </p:cxnSp>
      <p:cxnSp>
        <p:nvCxnSpPr>
          <p:cNvPr id="13" name="Suora nuoliyhdysviiva 12"/>
          <p:cNvCxnSpPr/>
          <p:nvPr/>
        </p:nvCxnSpPr>
        <p:spPr>
          <a:xfrm flipV="1">
            <a:off x="6137118" y="2675126"/>
            <a:ext cx="499623" cy="100174"/>
          </a:xfrm>
          <a:prstGeom prst="straightConnector1">
            <a:avLst/>
          </a:prstGeom>
          <a:ln w="15875">
            <a:tailEnd type="triangle"/>
          </a:ln>
        </p:spPr>
        <p:style>
          <a:lnRef idx="1">
            <a:schemeClr val="accent1"/>
          </a:lnRef>
          <a:fillRef idx="0">
            <a:schemeClr val="accent1"/>
          </a:fillRef>
          <a:effectRef idx="0">
            <a:schemeClr val="accent1"/>
          </a:effectRef>
          <a:fontRef idx="minor">
            <a:schemeClr val="tx1"/>
          </a:fontRef>
        </p:style>
      </p:cxnSp>
      <p:cxnSp>
        <p:nvCxnSpPr>
          <p:cNvPr id="16" name="Suora nuoliyhdysviiva 15"/>
          <p:cNvCxnSpPr/>
          <p:nvPr/>
        </p:nvCxnSpPr>
        <p:spPr>
          <a:xfrm>
            <a:off x="5285436" y="4725144"/>
            <a:ext cx="1351304" cy="0"/>
          </a:xfrm>
          <a:prstGeom prst="straightConnector1">
            <a:avLst/>
          </a:prstGeom>
          <a:ln w="15875">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2612527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lmainen kuvapankkikuva tunnisteilla apu, epävarma, kysyä"/>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309320"/>
          </a:xfrm>
          <a:prstGeom prst="rect">
            <a:avLst/>
          </a:prstGeom>
          <a:noFill/>
          <a:extLst>
            <a:ext uri="{909E8E84-426E-40DD-AFC4-6F175D3DCCD1}">
              <a14:hiddenFill xmlns:a14="http://schemas.microsoft.com/office/drawing/2010/main">
                <a:solidFill>
                  <a:srgbClr val="FFFFFF"/>
                </a:solidFill>
              </a14:hiddenFill>
            </a:ext>
          </a:extLst>
        </p:spPr>
      </p:pic>
      <p:sp>
        <p:nvSpPr>
          <p:cNvPr id="3" name="Otsikko 2"/>
          <p:cNvSpPr>
            <a:spLocks noGrp="1"/>
          </p:cNvSpPr>
          <p:nvPr>
            <p:ph type="title"/>
          </p:nvPr>
        </p:nvSpPr>
        <p:spPr>
          <a:xfrm>
            <a:off x="1835416" y="1844824"/>
            <a:ext cx="3194224" cy="3744416"/>
          </a:xfrm>
        </p:spPr>
        <p:txBody>
          <a:bodyPr/>
          <a:lstStyle/>
          <a:p>
            <a:r>
              <a:rPr lang="en-GB" sz="2800" dirty="0">
                <a:solidFill>
                  <a:schemeClr val="bg1"/>
                </a:solidFill>
              </a:rPr>
              <a:t>How to screen the most relevant studies </a:t>
            </a:r>
            <a:r>
              <a:rPr lang="en-GB" sz="2800" dirty="0" err="1">
                <a:solidFill>
                  <a:schemeClr val="bg1"/>
                </a:solidFill>
              </a:rPr>
              <a:t>releted</a:t>
            </a:r>
            <a:r>
              <a:rPr lang="en-GB" sz="2800" dirty="0">
                <a:solidFill>
                  <a:schemeClr val="bg1"/>
                </a:solidFill>
              </a:rPr>
              <a:t> to COVID-19 and to convey their messages to policy-makers and decision-makers? </a:t>
            </a:r>
            <a:endParaRPr lang="fi-FI" sz="2800" dirty="0">
              <a:solidFill>
                <a:schemeClr val="bg1"/>
              </a:solidFill>
            </a:endParaRPr>
          </a:p>
        </p:txBody>
      </p:sp>
      <p:sp>
        <p:nvSpPr>
          <p:cNvPr id="4" name="Dian numeron paikkamerkki 3"/>
          <p:cNvSpPr>
            <a:spLocks noGrp="1"/>
          </p:cNvSpPr>
          <p:nvPr>
            <p:ph type="sldNum" sz="quarter" idx="12"/>
          </p:nvPr>
        </p:nvSpPr>
        <p:spPr/>
        <p:txBody>
          <a:bodyPr/>
          <a:lstStyle/>
          <a:p>
            <a:fld id="{1EA1DD0D-7089-48C5-B116-A19F892CF1D9}" type="slidenum">
              <a:rPr lang="fi-FI">
                <a:latin typeface="Arial"/>
              </a:rPr>
              <a:pPr/>
              <a:t>29</a:t>
            </a:fld>
            <a:endParaRPr lang="fi-FI">
              <a:latin typeface="Arial"/>
            </a:endParaRPr>
          </a:p>
        </p:txBody>
      </p:sp>
    </p:spTree>
    <p:extLst>
      <p:ext uri="{BB962C8B-B14F-4D97-AF65-F5344CB8AC3E}">
        <p14:creationId xmlns:p14="http://schemas.microsoft.com/office/powerpoint/2010/main" val="5453309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NL"/>
          </a:p>
        </p:txBody>
      </p:sp>
      <p:pic>
        <p:nvPicPr>
          <p:cNvPr id="4" name="Afbeelding 3"/>
          <p:cNvPicPr>
            <a:picLocks noChangeAspect="1"/>
          </p:cNvPicPr>
          <p:nvPr/>
        </p:nvPicPr>
        <p:blipFill rotWithShape="1">
          <a:blip r:embed="rId2" cstate="print">
            <a:extLst>
              <a:ext uri="{28A0092B-C50C-407E-A947-70E740481C1C}">
                <a14:useLocalDpi xmlns:a14="http://schemas.microsoft.com/office/drawing/2010/main" val="0"/>
              </a:ext>
            </a:extLst>
          </a:blip>
          <a:srcRect r="50509" b="74431"/>
          <a:stretch/>
        </p:blipFill>
        <p:spPr>
          <a:xfrm>
            <a:off x="0" y="-240"/>
            <a:ext cx="6261463" cy="1272359"/>
          </a:xfrm>
          <a:prstGeom prst="rect">
            <a:avLst/>
          </a:prstGeom>
        </p:spPr>
      </p:pic>
      <p:sp>
        <p:nvSpPr>
          <p:cNvPr id="5" name="Rechthoek 4"/>
          <p:cNvSpPr/>
          <p:nvPr/>
        </p:nvSpPr>
        <p:spPr>
          <a:xfrm>
            <a:off x="6113417" y="-242"/>
            <a:ext cx="6113883" cy="1541660"/>
          </a:xfrm>
          <a:prstGeom prst="rect">
            <a:avLst/>
          </a:prstGeom>
          <a:solidFill>
            <a:srgbClr val="F7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kstvak 6"/>
          <p:cNvSpPr txBox="1"/>
          <p:nvPr/>
        </p:nvSpPr>
        <p:spPr>
          <a:xfrm>
            <a:off x="0" y="1250954"/>
            <a:ext cx="12227300" cy="580928"/>
          </a:xfrm>
          <a:prstGeom prst="rect">
            <a:avLst/>
          </a:prstGeom>
          <a:solidFill>
            <a:srgbClr val="820000"/>
          </a:solidFill>
          <a:ln w="76200">
            <a:noFill/>
          </a:ln>
        </p:spPr>
        <p:txBody>
          <a:bodyPr wrap="square" rtlCol="0">
            <a:spAutoFit/>
          </a:bodyPr>
          <a:lstStyle/>
          <a:p>
            <a:pPr marL="0" marR="0" lvl="0" indent="0" algn="ctr" defTabSz="914400" rtl="0" eaLnBrk="1" fontAlgn="auto" latinLnBrk="0" hangingPunct="1">
              <a:lnSpc>
                <a:spcPct val="120000"/>
              </a:lnSpc>
              <a:spcBef>
                <a:spcPts val="300"/>
              </a:spcBef>
              <a:spcAft>
                <a:spcPts val="600"/>
              </a:spcAft>
              <a:buClrTx/>
              <a:buSzTx/>
              <a:buFontTx/>
              <a:buNone/>
              <a:tabLst/>
              <a:defRPr/>
            </a:pPr>
            <a:endParaRPr kumimoji="0" lang="en-US" sz="2800" b="1" i="0" u="none" strike="noStrike" kern="1200" cap="none" spc="0" normalizeH="0" baseline="0" noProof="0" dirty="0">
              <a:ln>
                <a:noFill/>
              </a:ln>
              <a:solidFill>
                <a:prstClr val="white"/>
              </a:solidFill>
              <a:effectLst/>
              <a:uLnTx/>
              <a:uFillTx/>
              <a:latin typeface="Garamond" panose="02020404030301010803" pitchFamily="18" charset="0"/>
              <a:ea typeface="+mn-ea"/>
              <a:cs typeface="+mn-cs"/>
            </a:endParaRPr>
          </a:p>
        </p:txBody>
      </p:sp>
      <p:sp>
        <p:nvSpPr>
          <p:cNvPr id="8" name="Rechthoek 7"/>
          <p:cNvSpPr/>
          <p:nvPr/>
        </p:nvSpPr>
        <p:spPr>
          <a:xfrm>
            <a:off x="0" y="6762201"/>
            <a:ext cx="12192000" cy="104508"/>
          </a:xfrm>
          <a:prstGeom prst="rect">
            <a:avLst/>
          </a:prstGeom>
          <a:solidFill>
            <a:srgbClr val="820000"/>
          </a:solidFill>
          <a:ln>
            <a:solidFill>
              <a:srgbClr val="82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7" name="Afbeelding 16"/>
          <p:cNvPicPr>
            <a:picLocks noChangeAspect="1"/>
          </p:cNvPicPr>
          <p:nvPr/>
        </p:nvPicPr>
        <p:blipFill rotWithShape="1">
          <a:blip r:embed="rId3">
            <a:extLst>
              <a:ext uri="{28A0092B-C50C-407E-A947-70E740481C1C}">
                <a14:useLocalDpi xmlns:a14="http://schemas.microsoft.com/office/drawing/2010/main" val="0"/>
              </a:ext>
            </a:extLst>
          </a:blip>
          <a:srcRect l="28128" t="10859" r="29179" b="42807"/>
          <a:stretch/>
        </p:blipFill>
        <p:spPr>
          <a:xfrm>
            <a:off x="-1" y="6298562"/>
            <a:ext cx="1549269" cy="463639"/>
          </a:xfrm>
          <a:prstGeom prst="rect">
            <a:avLst/>
          </a:prstGeom>
        </p:spPr>
      </p:pic>
      <p:sp>
        <p:nvSpPr>
          <p:cNvPr id="10" name="Titel 1">
            <a:extLst>
              <a:ext uri="{FF2B5EF4-FFF2-40B4-BE49-F238E27FC236}">
                <a16:creationId xmlns:a16="http://schemas.microsoft.com/office/drawing/2014/main" id="{6DAA1982-755C-4897-B83D-619215647D02}"/>
              </a:ext>
            </a:extLst>
          </p:cNvPr>
          <p:cNvSpPr txBox="1">
            <a:spLocks/>
          </p:cNvSpPr>
          <p:nvPr/>
        </p:nvSpPr>
        <p:spPr>
          <a:xfrm>
            <a:off x="1700443" y="2443890"/>
            <a:ext cx="8825948" cy="3790587"/>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Aft>
                <a:spcPts val="1800"/>
              </a:spcAft>
            </a:pPr>
            <a:r>
              <a:rPr lang="nl-NL" sz="3300" b="1" dirty="0">
                <a:solidFill>
                  <a:srgbClr val="820000"/>
                </a:solidFill>
                <a:latin typeface="Garamond" panose="02020404030301010803" pitchFamily="18" charset="0"/>
              </a:rPr>
              <a:t>Nicola Francesco Dotti </a:t>
            </a:r>
          </a:p>
          <a:p>
            <a:pPr algn="ctr">
              <a:spcAft>
                <a:spcPts val="1800"/>
              </a:spcAft>
            </a:pPr>
            <a:r>
              <a:rPr lang="en-US" sz="2500" i="1" dirty="0">
                <a:latin typeface="Garamond" panose="02020404030301010803" pitchFamily="18" charset="0"/>
              </a:rPr>
              <a:t>Senior Researcher in the ECOOM unit, Vrije Universiteit Brussel (VUB), Belgium</a:t>
            </a:r>
            <a:endParaRPr lang="nl-NL" sz="3600" dirty="0">
              <a:latin typeface="Garamond" panose="02020404030301010803" pitchFamily="18" charset="0"/>
            </a:endParaRPr>
          </a:p>
        </p:txBody>
      </p:sp>
      <p:sp>
        <p:nvSpPr>
          <p:cNvPr id="13" name="Tekstvak 14">
            <a:extLst>
              <a:ext uri="{FF2B5EF4-FFF2-40B4-BE49-F238E27FC236}">
                <a16:creationId xmlns:a16="http://schemas.microsoft.com/office/drawing/2014/main" id="{74A62895-764F-49FF-9F34-65DE46DAA367}"/>
              </a:ext>
            </a:extLst>
          </p:cNvPr>
          <p:cNvSpPr txBox="1"/>
          <p:nvPr/>
        </p:nvSpPr>
        <p:spPr>
          <a:xfrm>
            <a:off x="9620834" y="6234477"/>
            <a:ext cx="2478275" cy="461665"/>
          </a:xfrm>
          <a:prstGeom prst="rect">
            <a:avLst/>
          </a:prstGeom>
          <a:noFill/>
        </p:spPr>
        <p:txBody>
          <a:bodyPr wrap="square" rtlCol="0">
            <a:spAutoFit/>
          </a:bodyPr>
          <a:lstStyle/>
          <a:p>
            <a:pPr algn="r"/>
            <a:r>
              <a:rPr lang="nl-NL" sz="2400" b="1" dirty="0">
                <a:latin typeface="Garamond" panose="02020404030301010803" pitchFamily="18" charset="0"/>
              </a:rPr>
              <a:t>#SSHA21</a:t>
            </a:r>
          </a:p>
        </p:txBody>
      </p:sp>
      <p:sp>
        <p:nvSpPr>
          <p:cNvPr id="11" name="Tekstvak 5">
            <a:extLst>
              <a:ext uri="{FF2B5EF4-FFF2-40B4-BE49-F238E27FC236}">
                <a16:creationId xmlns:a16="http://schemas.microsoft.com/office/drawing/2014/main" id="{92A72207-1788-41FD-B3EC-A6DA58DCD3E9}"/>
              </a:ext>
            </a:extLst>
          </p:cNvPr>
          <p:cNvSpPr txBox="1">
            <a:spLocks/>
          </p:cNvSpPr>
          <p:nvPr/>
        </p:nvSpPr>
        <p:spPr>
          <a:xfrm>
            <a:off x="4428309" y="-19281"/>
            <a:ext cx="7670800" cy="769441"/>
          </a:xfrm>
          <a:prstGeom prst="rect">
            <a:avLst/>
          </a:prstGeom>
          <a:noFill/>
        </p:spPr>
        <p:txBody>
          <a:bodyPr wrap="square" rtlCol="0">
            <a:spAutoFit/>
          </a:bodyPr>
          <a:lstStyle/>
          <a:p>
            <a:pPr lvl="0" algn="r"/>
            <a:r>
              <a:rPr lang="en-US" sz="2400" dirty="0">
                <a:solidFill>
                  <a:srgbClr val="820000"/>
                </a:solidFill>
                <a:latin typeface="Garamond" panose="02020404030301010803" pitchFamily="18" charset="0"/>
              </a:rPr>
              <a:t>Impact of Social Sciences, Humanities and Arts </a:t>
            </a:r>
          </a:p>
          <a:p>
            <a:pPr lvl="0" algn="r"/>
            <a:r>
              <a:rPr lang="en-US" sz="2000" dirty="0">
                <a:solidFill>
                  <a:prstClr val="black"/>
                </a:solidFill>
                <a:latin typeface="Garamond" panose="02020404030301010803" pitchFamily="18" charset="0"/>
              </a:rPr>
              <a:t>13-15 October, 2021</a:t>
            </a:r>
          </a:p>
        </p:txBody>
      </p:sp>
    </p:spTree>
    <p:extLst>
      <p:ext uri="{BB962C8B-B14F-4D97-AF65-F5344CB8AC3E}">
        <p14:creationId xmlns:p14="http://schemas.microsoft.com/office/powerpoint/2010/main" val="127315471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isällön paikkamerkki 1"/>
          <p:cNvSpPr>
            <a:spLocks noGrp="1"/>
          </p:cNvSpPr>
          <p:nvPr>
            <p:ph idx="1"/>
          </p:nvPr>
        </p:nvSpPr>
        <p:spPr>
          <a:xfrm>
            <a:off x="2046677" y="1628801"/>
            <a:ext cx="7694207" cy="4392487"/>
          </a:xfrm>
        </p:spPr>
        <p:txBody>
          <a:bodyPr>
            <a:normAutofit/>
          </a:bodyPr>
          <a:lstStyle/>
          <a:p>
            <a:r>
              <a:rPr lang="en-US" dirty="0"/>
              <a:t>… compiles latest research results related to various dimensions of the COVID-19 crisis,</a:t>
            </a:r>
          </a:p>
          <a:p>
            <a:r>
              <a:rPr lang="en-US" dirty="0"/>
              <a:t>… employs a</a:t>
            </a:r>
            <a:r>
              <a:rPr lang="en-GB" dirty="0"/>
              <a:t> cross-disciplinary team of leading Finnish scientists that screens research and selects studies to be included in each review,</a:t>
            </a:r>
            <a:endParaRPr lang="en-US" dirty="0"/>
          </a:p>
          <a:p>
            <a:r>
              <a:rPr lang="en-US" dirty="0"/>
              <a:t>… presents the studies in a concise and informative manner,</a:t>
            </a:r>
          </a:p>
          <a:p>
            <a:r>
              <a:rPr lang="en-US" dirty="0"/>
              <a:t>… provides decision-makers with cumulative insights into the latest and most relevant research results related to the crisis.</a:t>
            </a:r>
            <a:endParaRPr lang="fi-FI" dirty="0"/>
          </a:p>
        </p:txBody>
      </p:sp>
      <p:sp>
        <p:nvSpPr>
          <p:cNvPr id="3" name="Otsikko 2"/>
          <p:cNvSpPr>
            <a:spLocks noGrp="1"/>
          </p:cNvSpPr>
          <p:nvPr>
            <p:ph type="title"/>
          </p:nvPr>
        </p:nvSpPr>
        <p:spPr>
          <a:xfrm>
            <a:off x="2207569" y="404664"/>
            <a:ext cx="8077199" cy="952984"/>
          </a:xfrm>
        </p:spPr>
        <p:txBody>
          <a:bodyPr/>
          <a:lstStyle/>
          <a:p>
            <a:r>
              <a:rPr lang="fi-FI" dirty="0"/>
              <a:t>COVID-19 </a:t>
            </a:r>
            <a:r>
              <a:rPr lang="fi-FI" dirty="0" err="1"/>
              <a:t>Research</a:t>
            </a:r>
            <a:r>
              <a:rPr lang="fi-FI" dirty="0"/>
              <a:t> </a:t>
            </a:r>
            <a:r>
              <a:rPr lang="fi-FI" dirty="0" err="1"/>
              <a:t>Review</a:t>
            </a:r>
            <a:r>
              <a:rPr lang="fi-FI" dirty="0"/>
              <a:t>…</a:t>
            </a:r>
          </a:p>
        </p:txBody>
      </p:sp>
      <p:sp>
        <p:nvSpPr>
          <p:cNvPr id="4" name="Dian numeron paikkamerkki 3"/>
          <p:cNvSpPr>
            <a:spLocks noGrp="1"/>
          </p:cNvSpPr>
          <p:nvPr>
            <p:ph type="sldNum" sz="quarter" idx="12"/>
          </p:nvPr>
        </p:nvSpPr>
        <p:spPr/>
        <p:txBody>
          <a:bodyPr/>
          <a:lstStyle/>
          <a:p>
            <a:fld id="{1EA1DD0D-7089-48C5-B116-A19F892CF1D9}" type="slidenum">
              <a:rPr lang="fi-FI">
                <a:latin typeface="Arial"/>
              </a:rPr>
              <a:pPr/>
              <a:t>30</a:t>
            </a:fld>
            <a:endParaRPr lang="fi-FI">
              <a:latin typeface="Arial"/>
            </a:endParaRPr>
          </a:p>
        </p:txBody>
      </p:sp>
      <p:pic>
        <p:nvPicPr>
          <p:cNvPr id="1026" name="Picture 2" descr="Ilmainen kuvapankkikuva tunnisteilla ajattelu, ajatus, ajatuskupli"/>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544273" y="209429"/>
            <a:ext cx="1930251" cy="13434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607198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2179114" y="188640"/>
            <a:ext cx="8315526" cy="1066772"/>
          </a:xfrm>
        </p:spPr>
        <p:txBody>
          <a:bodyPr/>
          <a:lstStyle/>
          <a:p>
            <a:r>
              <a:rPr lang="fi-FI" sz="3200" dirty="0" err="1"/>
              <a:t>Multidisciplinary</a:t>
            </a:r>
            <a:r>
              <a:rPr lang="fi-FI" sz="3200" dirty="0"/>
              <a:t> and </a:t>
            </a:r>
            <a:r>
              <a:rPr lang="fi-FI" sz="3200" dirty="0" err="1"/>
              <a:t>cumulative</a:t>
            </a:r>
            <a:r>
              <a:rPr lang="fi-FI" sz="3200" dirty="0"/>
              <a:t> </a:t>
            </a:r>
            <a:r>
              <a:rPr lang="fi-FI" sz="3200" dirty="0" err="1"/>
              <a:t>outlook</a:t>
            </a:r>
            <a:r>
              <a:rPr lang="fi-FI" sz="3200" dirty="0"/>
              <a:t> into </a:t>
            </a:r>
            <a:r>
              <a:rPr lang="fi-FI" sz="3200" dirty="0" err="1"/>
              <a:t>the</a:t>
            </a:r>
            <a:r>
              <a:rPr lang="fi-FI" sz="3200" dirty="0"/>
              <a:t> </a:t>
            </a:r>
            <a:r>
              <a:rPr lang="fi-FI" sz="3200" dirty="0" err="1"/>
              <a:t>latest</a:t>
            </a:r>
            <a:r>
              <a:rPr lang="fi-FI" sz="3200" dirty="0"/>
              <a:t> </a:t>
            </a:r>
            <a:r>
              <a:rPr lang="fi-FI" sz="3200" dirty="0" err="1"/>
              <a:t>research</a:t>
            </a:r>
            <a:r>
              <a:rPr lang="fi-FI" sz="3200" dirty="0"/>
              <a:t> </a:t>
            </a:r>
          </a:p>
        </p:txBody>
      </p:sp>
      <p:sp>
        <p:nvSpPr>
          <p:cNvPr id="4" name="Sisällön paikkamerkki 3"/>
          <p:cNvSpPr>
            <a:spLocks noGrp="1"/>
          </p:cNvSpPr>
          <p:nvPr>
            <p:ph sz="half" idx="2"/>
          </p:nvPr>
        </p:nvSpPr>
        <p:spPr>
          <a:xfrm>
            <a:off x="6456040" y="1688848"/>
            <a:ext cx="4038600" cy="4466104"/>
          </a:xfrm>
          <a:ln>
            <a:solidFill>
              <a:schemeClr val="accent1">
                <a:shade val="95000"/>
                <a:satMod val="105000"/>
              </a:schemeClr>
            </a:solidFill>
          </a:ln>
        </p:spPr>
        <p:txBody>
          <a:bodyPr>
            <a:normAutofit fontScale="40000" lnSpcReduction="20000"/>
          </a:bodyPr>
          <a:lstStyle/>
          <a:p>
            <a:pPr lvl="0"/>
            <a:r>
              <a:rPr lang="en-GB" b="1" dirty="0"/>
              <a:t>COVID-19 infection</a:t>
            </a:r>
            <a:r>
              <a:rPr lang="en-GB" dirty="0"/>
              <a:t> – </a:t>
            </a:r>
            <a:r>
              <a:rPr lang="en-GB" dirty="0" err="1"/>
              <a:t>Prof.</a:t>
            </a:r>
            <a:r>
              <a:rPr lang="en-GB" dirty="0"/>
              <a:t> </a:t>
            </a:r>
            <a:r>
              <a:rPr lang="en-GB" dirty="0" err="1">
                <a:solidFill>
                  <a:schemeClr val="tx2"/>
                </a:solidFill>
              </a:rPr>
              <a:t>Vapalaht</a:t>
            </a:r>
            <a:r>
              <a:rPr lang="en-GB" dirty="0" err="1"/>
              <a:t>i</a:t>
            </a:r>
            <a:r>
              <a:rPr lang="en-GB" dirty="0"/>
              <a:t>, Ass. </a:t>
            </a:r>
            <a:r>
              <a:rPr lang="en-GB" dirty="0" err="1"/>
              <a:t>Prof.</a:t>
            </a:r>
            <a:r>
              <a:rPr lang="en-GB" dirty="0"/>
              <a:t> </a:t>
            </a:r>
            <a:r>
              <a:rPr lang="en-GB" dirty="0">
                <a:solidFill>
                  <a:schemeClr val="tx2"/>
                </a:solidFill>
              </a:rPr>
              <a:t>Sironen</a:t>
            </a:r>
            <a:r>
              <a:rPr lang="en-GB" dirty="0"/>
              <a:t>, Univ. Helsinki, &amp; Senior Res. Fellow </a:t>
            </a:r>
            <a:r>
              <a:rPr lang="en-GB" dirty="0">
                <a:solidFill>
                  <a:schemeClr val="tx2"/>
                </a:solidFill>
              </a:rPr>
              <a:t>Pimenoff</a:t>
            </a:r>
            <a:r>
              <a:rPr lang="en-GB" dirty="0"/>
              <a:t>, </a:t>
            </a:r>
            <a:r>
              <a:rPr lang="en-GB" dirty="0" err="1"/>
              <a:t>Karolinska</a:t>
            </a:r>
            <a:r>
              <a:rPr lang="en-GB" dirty="0"/>
              <a:t> </a:t>
            </a:r>
            <a:r>
              <a:rPr lang="en-GB" dirty="0" err="1"/>
              <a:t>Institutet</a:t>
            </a:r>
            <a:r>
              <a:rPr lang="en-GB" dirty="0"/>
              <a:t> </a:t>
            </a:r>
            <a:endParaRPr lang="fi-FI" dirty="0"/>
          </a:p>
          <a:p>
            <a:pPr lvl="0"/>
            <a:r>
              <a:rPr lang="en-GB" b="1" dirty="0"/>
              <a:t>Impact of restrictive measures on the spread of the epidemic</a:t>
            </a:r>
            <a:r>
              <a:rPr lang="en-GB" dirty="0"/>
              <a:t> – </a:t>
            </a:r>
            <a:r>
              <a:rPr lang="en-GB" dirty="0" err="1"/>
              <a:t>Prof.</a:t>
            </a:r>
            <a:r>
              <a:rPr lang="en-GB" dirty="0"/>
              <a:t> </a:t>
            </a:r>
            <a:r>
              <a:rPr lang="en-GB" dirty="0">
                <a:solidFill>
                  <a:schemeClr val="tx2"/>
                </a:solidFill>
              </a:rPr>
              <a:t>Auranen</a:t>
            </a:r>
            <a:r>
              <a:rPr lang="en-GB" dirty="0"/>
              <a:t>, Univ. of Turku, Chief Physician </a:t>
            </a:r>
            <a:r>
              <a:rPr lang="en-GB" dirty="0">
                <a:solidFill>
                  <a:schemeClr val="tx2"/>
                </a:solidFill>
              </a:rPr>
              <a:t>Leino</a:t>
            </a:r>
            <a:r>
              <a:rPr lang="en-GB" dirty="0"/>
              <a:t>, Finnish Institute for Health and Welfare </a:t>
            </a:r>
            <a:endParaRPr lang="fi-FI" dirty="0"/>
          </a:p>
          <a:p>
            <a:pPr lvl="0"/>
            <a:r>
              <a:rPr lang="en-GB" b="1" dirty="0"/>
              <a:t>Impacts of the pandemic on welfare of the population</a:t>
            </a:r>
            <a:r>
              <a:rPr lang="en-GB" dirty="0"/>
              <a:t> – Res. </a:t>
            </a:r>
            <a:r>
              <a:rPr lang="en-GB" dirty="0" err="1"/>
              <a:t>Prof.</a:t>
            </a:r>
            <a:r>
              <a:rPr lang="en-GB" dirty="0"/>
              <a:t> </a:t>
            </a:r>
            <a:r>
              <a:rPr lang="en-GB" dirty="0">
                <a:solidFill>
                  <a:schemeClr val="tx2"/>
                </a:solidFill>
              </a:rPr>
              <a:t>Karvonen</a:t>
            </a:r>
            <a:r>
              <a:rPr lang="en-GB" dirty="0"/>
              <a:t>, Finnish Institute for Health and Welfare</a:t>
            </a:r>
            <a:endParaRPr lang="fi-FI" dirty="0"/>
          </a:p>
          <a:p>
            <a:pPr lvl="0"/>
            <a:r>
              <a:rPr lang="en-GB" b="1" dirty="0"/>
              <a:t>Economy and business</a:t>
            </a:r>
            <a:r>
              <a:rPr lang="en-GB" dirty="0"/>
              <a:t> – </a:t>
            </a:r>
            <a:r>
              <a:rPr lang="en-GB" dirty="0" err="1"/>
              <a:t>Prof.</a:t>
            </a:r>
            <a:r>
              <a:rPr lang="en-GB" dirty="0"/>
              <a:t> </a:t>
            </a:r>
            <a:r>
              <a:rPr lang="en-GB" dirty="0">
                <a:solidFill>
                  <a:schemeClr val="tx2"/>
                </a:solidFill>
              </a:rPr>
              <a:t>Toivanen</a:t>
            </a:r>
            <a:r>
              <a:rPr lang="en-GB" dirty="0"/>
              <a:t>, Aalto University</a:t>
            </a:r>
            <a:endParaRPr lang="fi-FI" dirty="0"/>
          </a:p>
          <a:p>
            <a:pPr lvl="0"/>
            <a:r>
              <a:rPr lang="en-GB" b="1" dirty="0"/>
              <a:t>Inequality (incl. employment)</a:t>
            </a:r>
            <a:r>
              <a:rPr lang="en-GB" dirty="0"/>
              <a:t> – Univ. Lecturer </a:t>
            </a:r>
            <a:r>
              <a:rPr lang="en-GB" dirty="0">
                <a:solidFill>
                  <a:schemeClr val="tx2"/>
                </a:solidFill>
              </a:rPr>
              <a:t>Ylöstalo</a:t>
            </a:r>
            <a:r>
              <a:rPr lang="en-GB" dirty="0"/>
              <a:t>, University of Turku</a:t>
            </a:r>
            <a:endParaRPr lang="fi-FI" dirty="0"/>
          </a:p>
          <a:p>
            <a:pPr lvl="0"/>
            <a:r>
              <a:rPr lang="en-GB" b="1" dirty="0"/>
              <a:t>Education and learning</a:t>
            </a:r>
            <a:r>
              <a:rPr lang="en-GB" dirty="0"/>
              <a:t> – </a:t>
            </a:r>
            <a:r>
              <a:rPr lang="en-GB" dirty="0" err="1"/>
              <a:t>Prof.</a:t>
            </a:r>
            <a:r>
              <a:rPr lang="en-GB" dirty="0"/>
              <a:t> </a:t>
            </a:r>
            <a:r>
              <a:rPr lang="en-GB" dirty="0">
                <a:solidFill>
                  <a:schemeClr val="tx2"/>
                </a:solidFill>
              </a:rPr>
              <a:t>Vainikainen</a:t>
            </a:r>
            <a:r>
              <a:rPr lang="en-GB" dirty="0"/>
              <a:t>, Univ. of Tampere</a:t>
            </a:r>
            <a:endParaRPr lang="fi-FI" dirty="0"/>
          </a:p>
          <a:p>
            <a:pPr lvl="0"/>
            <a:r>
              <a:rPr lang="en-GB" b="1" dirty="0"/>
              <a:t>Technology and innovations</a:t>
            </a:r>
            <a:r>
              <a:rPr lang="en-GB" dirty="0"/>
              <a:t> – </a:t>
            </a:r>
            <a:r>
              <a:rPr lang="en-GB" dirty="0" err="1"/>
              <a:t>Prof.</a:t>
            </a:r>
            <a:r>
              <a:rPr lang="en-GB" dirty="0"/>
              <a:t> </a:t>
            </a:r>
            <a:r>
              <a:rPr lang="en-GB" dirty="0">
                <a:solidFill>
                  <a:schemeClr val="tx2"/>
                </a:solidFill>
              </a:rPr>
              <a:t>Mäkinen</a:t>
            </a:r>
            <a:r>
              <a:rPr lang="en-GB" dirty="0"/>
              <a:t>, Univ. of Tampere</a:t>
            </a:r>
            <a:endParaRPr lang="fi-FI" dirty="0"/>
          </a:p>
          <a:p>
            <a:pPr lvl="0"/>
            <a:r>
              <a:rPr lang="en-GB" b="1" dirty="0"/>
              <a:t>Environment and sustainable development</a:t>
            </a:r>
            <a:r>
              <a:rPr lang="en-GB" dirty="0"/>
              <a:t> – Adjunct </a:t>
            </a:r>
            <a:r>
              <a:rPr lang="en-GB" dirty="0" err="1"/>
              <a:t>Prof.</a:t>
            </a:r>
            <a:r>
              <a:rPr lang="en-GB" dirty="0"/>
              <a:t> </a:t>
            </a:r>
            <a:r>
              <a:rPr lang="en-GB" dirty="0">
                <a:solidFill>
                  <a:schemeClr val="tx2"/>
                </a:solidFill>
              </a:rPr>
              <a:t>Arponen</a:t>
            </a:r>
            <a:r>
              <a:rPr lang="en-GB" dirty="0"/>
              <a:t>, Univ. Helsinki</a:t>
            </a:r>
            <a:endParaRPr lang="fi-FI" dirty="0"/>
          </a:p>
          <a:p>
            <a:pPr lvl="0"/>
            <a:r>
              <a:rPr lang="en-GB" b="1" dirty="0"/>
              <a:t>International relations, EU, security</a:t>
            </a:r>
            <a:r>
              <a:rPr lang="en-GB" dirty="0"/>
              <a:t> – Senior Res. Fellow </a:t>
            </a:r>
            <a:r>
              <a:rPr lang="en-GB" dirty="0">
                <a:solidFill>
                  <a:schemeClr val="tx2"/>
                </a:solidFill>
              </a:rPr>
              <a:t>Heinikoski</a:t>
            </a:r>
            <a:r>
              <a:rPr lang="en-GB" dirty="0"/>
              <a:t>, Finnish Institute of International Affairs</a:t>
            </a:r>
            <a:endParaRPr lang="fi-FI" dirty="0"/>
          </a:p>
          <a:p>
            <a:pPr lvl="0"/>
            <a:r>
              <a:rPr lang="en-GB" b="1" dirty="0"/>
              <a:t>People, behaviour (incl. psychological resilience, social media and disinformation)</a:t>
            </a:r>
            <a:r>
              <a:rPr lang="en-GB" dirty="0"/>
              <a:t> – Professor of Practice </a:t>
            </a:r>
            <a:r>
              <a:rPr lang="en-GB" dirty="0" err="1">
                <a:solidFill>
                  <a:schemeClr val="tx2"/>
                </a:solidFill>
              </a:rPr>
              <a:t>Limnéll</a:t>
            </a:r>
            <a:r>
              <a:rPr lang="en-GB" dirty="0"/>
              <a:t>, Aalto University </a:t>
            </a:r>
            <a:endParaRPr lang="fi-FI" dirty="0"/>
          </a:p>
          <a:p>
            <a:pPr lvl="0"/>
            <a:r>
              <a:rPr lang="en-GB" b="1" dirty="0"/>
              <a:t>Resilience, foresight</a:t>
            </a:r>
            <a:r>
              <a:rPr lang="en-GB" dirty="0"/>
              <a:t> – </a:t>
            </a:r>
            <a:r>
              <a:rPr lang="en-GB" dirty="0" err="1"/>
              <a:t>Prof.</a:t>
            </a:r>
            <a:r>
              <a:rPr lang="en-GB" dirty="0"/>
              <a:t> </a:t>
            </a:r>
            <a:r>
              <a:rPr lang="en-GB" dirty="0">
                <a:solidFill>
                  <a:schemeClr val="tx2"/>
                </a:solidFill>
              </a:rPr>
              <a:t>Salo</a:t>
            </a:r>
            <a:r>
              <a:rPr lang="en-GB" dirty="0"/>
              <a:t>, Aalto University </a:t>
            </a:r>
            <a:endParaRPr lang="fi-FI" dirty="0"/>
          </a:p>
          <a:p>
            <a:endParaRPr lang="fi-FI" dirty="0"/>
          </a:p>
        </p:txBody>
      </p:sp>
      <p:sp>
        <p:nvSpPr>
          <p:cNvPr id="5" name="Dian numeron paikkamerkki 4"/>
          <p:cNvSpPr>
            <a:spLocks noGrp="1"/>
          </p:cNvSpPr>
          <p:nvPr>
            <p:ph type="sldNum" sz="quarter" idx="12"/>
          </p:nvPr>
        </p:nvSpPr>
        <p:spPr/>
        <p:txBody>
          <a:bodyPr/>
          <a:lstStyle/>
          <a:p>
            <a:fld id="{1EA1DD0D-7089-48C5-B116-A19F892CF1D9}" type="slidenum">
              <a:rPr lang="fi-FI">
                <a:latin typeface="Arial"/>
              </a:rPr>
              <a:pPr/>
              <a:t>31</a:t>
            </a:fld>
            <a:endParaRPr lang="fi-FI">
              <a:latin typeface="Arial"/>
            </a:endParaRPr>
          </a:p>
        </p:txBody>
      </p:sp>
      <p:sp>
        <p:nvSpPr>
          <p:cNvPr id="7" name="Sisällön paikkamerkki 1"/>
          <p:cNvSpPr>
            <a:spLocks noGrp="1"/>
          </p:cNvSpPr>
          <p:nvPr>
            <p:ph idx="1"/>
          </p:nvPr>
        </p:nvSpPr>
        <p:spPr>
          <a:xfrm>
            <a:off x="1787667" y="1693448"/>
            <a:ext cx="4498336" cy="4737152"/>
          </a:xfrm>
        </p:spPr>
        <p:txBody>
          <a:bodyPr>
            <a:noAutofit/>
          </a:bodyPr>
          <a:lstStyle/>
          <a:p>
            <a:r>
              <a:rPr lang="en-US" sz="1800" dirty="0"/>
              <a:t>The review covers 11 thematic areas </a:t>
            </a:r>
          </a:p>
          <a:p>
            <a:r>
              <a:rPr lang="en-US" sz="1800" dirty="0"/>
              <a:t>Started in August 2020, it has been published every 2-5 weeks by the Prime Minister’s Office.</a:t>
            </a:r>
          </a:p>
          <a:p>
            <a:r>
              <a:rPr lang="en-US" sz="1800" dirty="0"/>
              <a:t>Distributed by email, available on the web and anyone can subscribe to it.</a:t>
            </a:r>
          </a:p>
          <a:p>
            <a:r>
              <a:rPr lang="en-US" sz="1800" dirty="0"/>
              <a:t>Primarily intended for use by political decision-makers and civil servants. </a:t>
            </a:r>
          </a:p>
          <a:p>
            <a:pPr lvl="1"/>
            <a:r>
              <a:rPr lang="en-US" sz="1600" dirty="0"/>
              <a:t>Sent to </a:t>
            </a:r>
            <a:r>
              <a:rPr lang="en-US" sz="1600" dirty="0">
                <a:solidFill>
                  <a:schemeClr val="tx2"/>
                </a:solidFill>
              </a:rPr>
              <a:t>all members of the Government</a:t>
            </a:r>
            <a:r>
              <a:rPr lang="en-US" sz="1600" dirty="0"/>
              <a:t>, special advisers, permanent secretaries and widely across all ministries. </a:t>
            </a:r>
          </a:p>
          <a:p>
            <a:endParaRPr lang="fi-FI" sz="1800" dirty="0"/>
          </a:p>
        </p:txBody>
      </p:sp>
      <p:cxnSp>
        <p:nvCxnSpPr>
          <p:cNvPr id="9" name="Suora nuoliyhdysviiva 8"/>
          <p:cNvCxnSpPr/>
          <p:nvPr/>
        </p:nvCxnSpPr>
        <p:spPr>
          <a:xfrm>
            <a:off x="5231905" y="2060848"/>
            <a:ext cx="1104973" cy="144016"/>
          </a:xfrm>
          <a:prstGeom prst="straightConnector1">
            <a:avLst/>
          </a:prstGeom>
          <a:ln w="317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1913160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2269344" y="262554"/>
            <a:ext cx="7898546" cy="831486"/>
          </a:xfrm>
        </p:spPr>
        <p:txBody>
          <a:bodyPr/>
          <a:lstStyle/>
          <a:p>
            <a:r>
              <a:rPr lang="fi-FI" sz="2800" dirty="0" err="1"/>
              <a:t>Each</a:t>
            </a:r>
            <a:r>
              <a:rPr lang="fi-FI" sz="2800" dirty="0"/>
              <a:t> </a:t>
            </a:r>
            <a:r>
              <a:rPr lang="fi-FI" sz="2800" dirty="0" err="1"/>
              <a:t>review</a:t>
            </a:r>
            <a:r>
              <a:rPr lang="fi-FI" sz="2800" dirty="0"/>
              <a:t> </a:t>
            </a:r>
            <a:r>
              <a:rPr lang="fi-FI" sz="2800" dirty="0" err="1"/>
              <a:t>includes</a:t>
            </a:r>
            <a:r>
              <a:rPr lang="fi-FI" sz="2800" dirty="0"/>
              <a:t> </a:t>
            </a:r>
            <a:r>
              <a:rPr lang="fi-FI" sz="2800" dirty="0" err="1"/>
              <a:t>summaries</a:t>
            </a:r>
            <a:r>
              <a:rPr lang="fi-FI" sz="2800" dirty="0"/>
              <a:t> and </a:t>
            </a:r>
            <a:r>
              <a:rPr lang="fi-FI" sz="2800" dirty="0" err="1"/>
              <a:t>analyses</a:t>
            </a:r>
            <a:r>
              <a:rPr lang="fi-FI" sz="2800" dirty="0"/>
              <a:t> of 60-70 </a:t>
            </a:r>
            <a:r>
              <a:rPr lang="fi-FI" sz="2800" dirty="0" err="1"/>
              <a:t>studies</a:t>
            </a:r>
            <a:endParaRPr lang="fi-FI" sz="2800" dirty="0"/>
          </a:p>
        </p:txBody>
      </p:sp>
      <p:sp>
        <p:nvSpPr>
          <p:cNvPr id="3" name="Dian numeron paikkamerkki 2"/>
          <p:cNvSpPr>
            <a:spLocks noGrp="1"/>
          </p:cNvSpPr>
          <p:nvPr>
            <p:ph type="sldNum" sz="quarter" idx="12"/>
          </p:nvPr>
        </p:nvSpPr>
        <p:spPr/>
        <p:txBody>
          <a:bodyPr/>
          <a:lstStyle/>
          <a:p>
            <a:fld id="{1EA1DD0D-7089-48C5-B116-A19F892CF1D9}" type="slidenum">
              <a:rPr lang="fi-FI">
                <a:latin typeface="Arial"/>
              </a:rPr>
              <a:pPr/>
              <a:t>32</a:t>
            </a:fld>
            <a:endParaRPr lang="fi-FI">
              <a:latin typeface="Arial"/>
            </a:endParaRPr>
          </a:p>
        </p:txBody>
      </p:sp>
      <p:pic>
        <p:nvPicPr>
          <p:cNvPr id="5" name="Kuva 4"/>
          <p:cNvPicPr>
            <a:picLocks noChangeAspect="1"/>
          </p:cNvPicPr>
          <p:nvPr/>
        </p:nvPicPr>
        <p:blipFill>
          <a:blip r:embed="rId2"/>
          <a:stretch>
            <a:fillRect/>
          </a:stretch>
        </p:blipFill>
        <p:spPr>
          <a:xfrm>
            <a:off x="6456534" y="1429469"/>
            <a:ext cx="3711356" cy="4817160"/>
          </a:xfrm>
          <a:prstGeom prst="rect">
            <a:avLst/>
          </a:prstGeom>
        </p:spPr>
      </p:pic>
      <p:sp>
        <p:nvSpPr>
          <p:cNvPr id="6" name="Tekstiruutu 5"/>
          <p:cNvSpPr txBox="1"/>
          <p:nvPr/>
        </p:nvSpPr>
        <p:spPr>
          <a:xfrm>
            <a:off x="1832313" y="1373862"/>
            <a:ext cx="3507556" cy="584775"/>
          </a:xfrm>
          <a:prstGeom prst="rect">
            <a:avLst/>
          </a:prstGeom>
          <a:noFill/>
          <a:ln>
            <a:noFill/>
          </a:ln>
        </p:spPr>
        <p:txBody>
          <a:bodyPr wrap="square" rtlCol="0">
            <a:spAutoFit/>
          </a:bodyPr>
          <a:lstStyle/>
          <a:p>
            <a:r>
              <a:rPr lang="fi-FI" sz="1600" dirty="0">
                <a:solidFill>
                  <a:srgbClr val="077BC0"/>
                </a:solidFill>
                <a:latin typeface="Arial"/>
              </a:rPr>
              <a:t>An </a:t>
            </a:r>
            <a:r>
              <a:rPr lang="fi-FI" sz="1600" dirty="0" err="1">
                <a:solidFill>
                  <a:srgbClr val="077BC0"/>
                </a:solidFill>
                <a:latin typeface="Arial"/>
              </a:rPr>
              <a:t>informative</a:t>
            </a:r>
            <a:r>
              <a:rPr lang="fi-FI" sz="1600" dirty="0">
                <a:solidFill>
                  <a:srgbClr val="077BC0"/>
                </a:solidFill>
                <a:latin typeface="Arial"/>
              </a:rPr>
              <a:t> </a:t>
            </a:r>
            <a:r>
              <a:rPr lang="fi-FI" sz="1600" dirty="0" err="1">
                <a:solidFill>
                  <a:srgbClr val="077BC0"/>
                </a:solidFill>
                <a:latin typeface="Arial"/>
              </a:rPr>
              <a:t>title</a:t>
            </a:r>
            <a:r>
              <a:rPr lang="fi-FI" sz="1600" dirty="0">
                <a:solidFill>
                  <a:srgbClr val="077BC0"/>
                </a:solidFill>
                <a:latin typeface="Arial"/>
              </a:rPr>
              <a:t> </a:t>
            </a:r>
            <a:r>
              <a:rPr lang="fi-FI" sz="1600" dirty="0" err="1">
                <a:solidFill>
                  <a:srgbClr val="077BC0"/>
                </a:solidFill>
                <a:latin typeface="Arial"/>
              </a:rPr>
              <a:t>summarising</a:t>
            </a:r>
            <a:r>
              <a:rPr lang="fi-FI" sz="1600" dirty="0">
                <a:solidFill>
                  <a:srgbClr val="077BC0"/>
                </a:solidFill>
                <a:latin typeface="Arial"/>
              </a:rPr>
              <a:t> </a:t>
            </a:r>
            <a:r>
              <a:rPr lang="fi-FI" sz="1600" dirty="0" err="1">
                <a:solidFill>
                  <a:srgbClr val="077BC0"/>
                </a:solidFill>
                <a:latin typeface="Arial"/>
              </a:rPr>
              <a:t>the</a:t>
            </a:r>
            <a:r>
              <a:rPr lang="fi-FI" sz="1600" dirty="0">
                <a:solidFill>
                  <a:srgbClr val="077BC0"/>
                </a:solidFill>
                <a:latin typeface="Arial"/>
              </a:rPr>
              <a:t> main </a:t>
            </a:r>
            <a:r>
              <a:rPr lang="fi-FI" sz="1600" dirty="0" err="1">
                <a:solidFill>
                  <a:srgbClr val="077BC0"/>
                </a:solidFill>
                <a:latin typeface="Arial"/>
              </a:rPr>
              <a:t>message</a:t>
            </a:r>
            <a:r>
              <a:rPr lang="fi-FI" sz="1600" dirty="0">
                <a:solidFill>
                  <a:srgbClr val="077BC0"/>
                </a:solidFill>
                <a:latin typeface="Arial"/>
              </a:rPr>
              <a:t> of </a:t>
            </a:r>
            <a:r>
              <a:rPr lang="fi-FI" sz="1600" dirty="0" err="1">
                <a:solidFill>
                  <a:srgbClr val="077BC0"/>
                </a:solidFill>
                <a:latin typeface="Arial"/>
              </a:rPr>
              <a:t>the</a:t>
            </a:r>
            <a:r>
              <a:rPr lang="fi-FI" sz="1600" dirty="0">
                <a:solidFill>
                  <a:srgbClr val="077BC0"/>
                </a:solidFill>
                <a:latin typeface="Arial"/>
              </a:rPr>
              <a:t> </a:t>
            </a:r>
            <a:r>
              <a:rPr lang="fi-FI" sz="1600" dirty="0" err="1">
                <a:solidFill>
                  <a:srgbClr val="077BC0"/>
                </a:solidFill>
                <a:latin typeface="Arial"/>
              </a:rPr>
              <a:t>study</a:t>
            </a:r>
            <a:r>
              <a:rPr lang="fi-FI" sz="1600" dirty="0">
                <a:solidFill>
                  <a:srgbClr val="077BC0"/>
                </a:solidFill>
                <a:latin typeface="Arial"/>
              </a:rPr>
              <a:t> </a:t>
            </a:r>
          </a:p>
        </p:txBody>
      </p:sp>
      <p:sp>
        <p:nvSpPr>
          <p:cNvPr id="7" name="Tekstiruutu 6"/>
          <p:cNvSpPr txBox="1"/>
          <p:nvPr/>
        </p:nvSpPr>
        <p:spPr>
          <a:xfrm>
            <a:off x="1897509" y="2220247"/>
            <a:ext cx="1179252" cy="338554"/>
          </a:xfrm>
          <a:prstGeom prst="rect">
            <a:avLst/>
          </a:prstGeom>
          <a:noFill/>
        </p:spPr>
        <p:txBody>
          <a:bodyPr wrap="square" rtlCol="0">
            <a:spAutoFit/>
          </a:bodyPr>
          <a:lstStyle/>
          <a:p>
            <a:r>
              <a:rPr lang="fi-FI" sz="1600" dirty="0" err="1">
                <a:solidFill>
                  <a:srgbClr val="077BC0"/>
                </a:solidFill>
                <a:latin typeface="Arial"/>
              </a:rPr>
              <a:t>Abstract</a:t>
            </a:r>
            <a:r>
              <a:rPr lang="fi-FI" sz="1600" dirty="0">
                <a:solidFill>
                  <a:srgbClr val="077BC0"/>
                </a:solidFill>
                <a:latin typeface="Arial"/>
              </a:rPr>
              <a:t> </a:t>
            </a:r>
          </a:p>
        </p:txBody>
      </p:sp>
      <p:sp>
        <p:nvSpPr>
          <p:cNvPr id="8" name="Tekstiruutu 7"/>
          <p:cNvSpPr txBox="1"/>
          <p:nvPr/>
        </p:nvSpPr>
        <p:spPr>
          <a:xfrm>
            <a:off x="1821656" y="2786519"/>
            <a:ext cx="3068896" cy="584775"/>
          </a:xfrm>
          <a:prstGeom prst="rect">
            <a:avLst/>
          </a:prstGeom>
          <a:noFill/>
        </p:spPr>
        <p:txBody>
          <a:bodyPr wrap="square" rtlCol="0">
            <a:spAutoFit/>
          </a:bodyPr>
          <a:lstStyle/>
          <a:p>
            <a:r>
              <a:rPr lang="fi-FI" sz="1600" dirty="0" err="1">
                <a:solidFill>
                  <a:srgbClr val="077BC0"/>
                </a:solidFill>
                <a:latin typeface="Arial"/>
              </a:rPr>
              <a:t>Bibliographical</a:t>
            </a:r>
            <a:r>
              <a:rPr lang="fi-FI" sz="1600" dirty="0">
                <a:solidFill>
                  <a:srgbClr val="077BC0"/>
                </a:solidFill>
                <a:latin typeface="Arial"/>
              </a:rPr>
              <a:t> </a:t>
            </a:r>
            <a:r>
              <a:rPr lang="fi-FI" sz="1600" dirty="0" err="1">
                <a:solidFill>
                  <a:srgbClr val="077BC0"/>
                </a:solidFill>
                <a:latin typeface="Arial"/>
              </a:rPr>
              <a:t>information</a:t>
            </a:r>
            <a:r>
              <a:rPr lang="fi-FI" sz="1600" dirty="0">
                <a:solidFill>
                  <a:srgbClr val="077BC0"/>
                </a:solidFill>
                <a:latin typeface="Arial"/>
              </a:rPr>
              <a:t> of </a:t>
            </a:r>
            <a:r>
              <a:rPr lang="fi-FI" sz="1600" dirty="0" err="1">
                <a:solidFill>
                  <a:srgbClr val="077BC0"/>
                </a:solidFill>
                <a:latin typeface="Arial"/>
              </a:rPr>
              <a:t>the</a:t>
            </a:r>
            <a:r>
              <a:rPr lang="fi-FI" sz="1600" dirty="0">
                <a:solidFill>
                  <a:srgbClr val="077BC0"/>
                </a:solidFill>
                <a:latin typeface="Arial"/>
              </a:rPr>
              <a:t> </a:t>
            </a:r>
            <a:r>
              <a:rPr lang="fi-FI" sz="1600" dirty="0" err="1">
                <a:solidFill>
                  <a:srgbClr val="077BC0"/>
                </a:solidFill>
                <a:latin typeface="Arial"/>
              </a:rPr>
              <a:t>publication</a:t>
            </a:r>
            <a:r>
              <a:rPr lang="fi-FI" sz="1600" dirty="0">
                <a:solidFill>
                  <a:srgbClr val="077BC0"/>
                </a:solidFill>
                <a:latin typeface="Arial"/>
              </a:rPr>
              <a:t> </a:t>
            </a:r>
          </a:p>
        </p:txBody>
      </p:sp>
      <p:sp>
        <p:nvSpPr>
          <p:cNvPr id="9" name="Tekstiruutu 8"/>
          <p:cNvSpPr txBox="1"/>
          <p:nvPr/>
        </p:nvSpPr>
        <p:spPr>
          <a:xfrm>
            <a:off x="1821656" y="3649653"/>
            <a:ext cx="3438152" cy="338554"/>
          </a:xfrm>
          <a:prstGeom prst="rect">
            <a:avLst/>
          </a:prstGeom>
          <a:noFill/>
        </p:spPr>
        <p:txBody>
          <a:bodyPr wrap="square" rtlCol="0">
            <a:spAutoFit/>
          </a:bodyPr>
          <a:lstStyle/>
          <a:p>
            <a:r>
              <a:rPr lang="fi-FI" sz="1600" dirty="0" err="1">
                <a:solidFill>
                  <a:srgbClr val="077BC0"/>
                </a:solidFill>
                <a:latin typeface="Arial"/>
              </a:rPr>
              <a:t>Link</a:t>
            </a:r>
            <a:r>
              <a:rPr lang="fi-FI" sz="1600" dirty="0">
                <a:solidFill>
                  <a:srgbClr val="077BC0"/>
                </a:solidFill>
                <a:latin typeface="Arial"/>
              </a:rPr>
              <a:t> to </a:t>
            </a:r>
            <a:r>
              <a:rPr lang="fi-FI" sz="1600" dirty="0" err="1">
                <a:solidFill>
                  <a:srgbClr val="077BC0"/>
                </a:solidFill>
                <a:latin typeface="Arial"/>
              </a:rPr>
              <a:t>the</a:t>
            </a:r>
            <a:r>
              <a:rPr lang="fi-FI" sz="1600" dirty="0">
                <a:solidFill>
                  <a:srgbClr val="077BC0"/>
                </a:solidFill>
                <a:latin typeface="Arial"/>
              </a:rPr>
              <a:t> </a:t>
            </a:r>
            <a:r>
              <a:rPr lang="fi-FI" sz="1600" dirty="0" err="1">
                <a:solidFill>
                  <a:srgbClr val="077BC0"/>
                </a:solidFill>
                <a:latin typeface="Arial"/>
              </a:rPr>
              <a:t>original</a:t>
            </a:r>
            <a:r>
              <a:rPr lang="fi-FI" sz="1600" dirty="0">
                <a:solidFill>
                  <a:srgbClr val="077BC0"/>
                </a:solidFill>
                <a:latin typeface="Arial"/>
              </a:rPr>
              <a:t> </a:t>
            </a:r>
            <a:r>
              <a:rPr lang="fi-FI" sz="1600" dirty="0" err="1">
                <a:solidFill>
                  <a:srgbClr val="077BC0"/>
                </a:solidFill>
                <a:latin typeface="Arial"/>
              </a:rPr>
              <a:t>publication</a:t>
            </a:r>
            <a:endParaRPr lang="fi-FI" sz="1600" dirty="0">
              <a:solidFill>
                <a:srgbClr val="077BC0"/>
              </a:solidFill>
              <a:latin typeface="Arial"/>
            </a:endParaRPr>
          </a:p>
        </p:txBody>
      </p:sp>
      <p:sp>
        <p:nvSpPr>
          <p:cNvPr id="10" name="Tekstiruutu 9"/>
          <p:cNvSpPr txBox="1"/>
          <p:nvPr/>
        </p:nvSpPr>
        <p:spPr>
          <a:xfrm>
            <a:off x="1821656" y="4280645"/>
            <a:ext cx="3256830" cy="584775"/>
          </a:xfrm>
          <a:prstGeom prst="rect">
            <a:avLst/>
          </a:prstGeom>
          <a:noFill/>
        </p:spPr>
        <p:txBody>
          <a:bodyPr wrap="square" rtlCol="0">
            <a:spAutoFit/>
          </a:bodyPr>
          <a:lstStyle/>
          <a:p>
            <a:r>
              <a:rPr lang="fi-FI" sz="1600" dirty="0" err="1">
                <a:solidFill>
                  <a:srgbClr val="077BC0"/>
                </a:solidFill>
                <a:latin typeface="Arial"/>
              </a:rPr>
              <a:t>Information</a:t>
            </a:r>
            <a:r>
              <a:rPr lang="fi-FI" sz="1600" dirty="0">
                <a:solidFill>
                  <a:srgbClr val="077BC0"/>
                </a:solidFill>
                <a:latin typeface="Arial"/>
              </a:rPr>
              <a:t> </a:t>
            </a:r>
            <a:r>
              <a:rPr lang="fi-FI" sz="1600" dirty="0" err="1">
                <a:solidFill>
                  <a:srgbClr val="077BC0"/>
                </a:solidFill>
                <a:latin typeface="Arial"/>
              </a:rPr>
              <a:t>whether</a:t>
            </a:r>
            <a:r>
              <a:rPr lang="fi-FI" sz="1600" dirty="0">
                <a:solidFill>
                  <a:srgbClr val="077BC0"/>
                </a:solidFill>
                <a:latin typeface="Arial"/>
              </a:rPr>
              <a:t> </a:t>
            </a:r>
            <a:r>
              <a:rPr lang="fi-FI" sz="1600" dirty="0" err="1">
                <a:solidFill>
                  <a:srgbClr val="077BC0"/>
                </a:solidFill>
                <a:latin typeface="Arial"/>
              </a:rPr>
              <a:t>the</a:t>
            </a:r>
            <a:r>
              <a:rPr lang="fi-FI" sz="1600" dirty="0">
                <a:solidFill>
                  <a:srgbClr val="077BC0"/>
                </a:solidFill>
                <a:latin typeface="Arial"/>
              </a:rPr>
              <a:t> </a:t>
            </a:r>
            <a:r>
              <a:rPr lang="fi-FI" sz="1600" dirty="0" err="1">
                <a:solidFill>
                  <a:srgbClr val="077BC0"/>
                </a:solidFill>
                <a:latin typeface="Arial"/>
              </a:rPr>
              <a:t>study</a:t>
            </a:r>
            <a:r>
              <a:rPr lang="fi-FI" sz="1600" dirty="0">
                <a:solidFill>
                  <a:srgbClr val="077BC0"/>
                </a:solidFill>
                <a:latin typeface="Arial"/>
              </a:rPr>
              <a:t> </a:t>
            </a:r>
            <a:r>
              <a:rPr lang="fi-FI" sz="1600" dirty="0" err="1">
                <a:solidFill>
                  <a:srgbClr val="077BC0"/>
                </a:solidFill>
                <a:latin typeface="Arial"/>
              </a:rPr>
              <a:t>has</a:t>
            </a:r>
            <a:r>
              <a:rPr lang="fi-FI" sz="1600" dirty="0">
                <a:solidFill>
                  <a:srgbClr val="077BC0"/>
                </a:solidFill>
                <a:latin typeface="Arial"/>
              </a:rPr>
              <a:t> </a:t>
            </a:r>
            <a:r>
              <a:rPr lang="fi-FI" sz="1600" dirty="0" err="1">
                <a:solidFill>
                  <a:srgbClr val="077BC0"/>
                </a:solidFill>
                <a:latin typeface="Arial"/>
              </a:rPr>
              <a:t>been</a:t>
            </a:r>
            <a:r>
              <a:rPr lang="fi-FI" sz="1600" dirty="0">
                <a:solidFill>
                  <a:srgbClr val="077BC0"/>
                </a:solidFill>
                <a:latin typeface="Arial"/>
              </a:rPr>
              <a:t> </a:t>
            </a:r>
            <a:r>
              <a:rPr lang="fi-FI" sz="1600" dirty="0" err="1">
                <a:solidFill>
                  <a:srgbClr val="077BC0"/>
                </a:solidFill>
                <a:latin typeface="Arial"/>
              </a:rPr>
              <a:t>peer-reviewed</a:t>
            </a:r>
            <a:r>
              <a:rPr lang="fi-FI" sz="1600" dirty="0">
                <a:solidFill>
                  <a:srgbClr val="077BC0"/>
                </a:solidFill>
                <a:latin typeface="Arial"/>
              </a:rPr>
              <a:t> </a:t>
            </a:r>
            <a:r>
              <a:rPr lang="fi-FI" sz="1600" dirty="0" err="1">
                <a:solidFill>
                  <a:srgbClr val="077BC0"/>
                </a:solidFill>
                <a:latin typeface="Arial"/>
              </a:rPr>
              <a:t>or</a:t>
            </a:r>
            <a:r>
              <a:rPr lang="fi-FI" sz="1600" dirty="0">
                <a:solidFill>
                  <a:srgbClr val="077BC0"/>
                </a:solidFill>
                <a:latin typeface="Arial"/>
              </a:rPr>
              <a:t> </a:t>
            </a:r>
            <a:r>
              <a:rPr lang="fi-FI" sz="1600" dirty="0" err="1">
                <a:solidFill>
                  <a:srgbClr val="077BC0"/>
                </a:solidFill>
                <a:latin typeface="Arial"/>
              </a:rPr>
              <a:t>not</a:t>
            </a:r>
            <a:endParaRPr lang="fi-FI" sz="1600" dirty="0">
              <a:solidFill>
                <a:srgbClr val="077BC0"/>
              </a:solidFill>
              <a:latin typeface="Arial"/>
            </a:endParaRPr>
          </a:p>
        </p:txBody>
      </p:sp>
      <p:sp>
        <p:nvSpPr>
          <p:cNvPr id="11" name="Tekstiruutu 10"/>
          <p:cNvSpPr txBox="1"/>
          <p:nvPr/>
        </p:nvSpPr>
        <p:spPr>
          <a:xfrm>
            <a:off x="1899741" y="4989498"/>
            <a:ext cx="2874278" cy="584775"/>
          </a:xfrm>
          <a:prstGeom prst="rect">
            <a:avLst/>
          </a:prstGeom>
          <a:noFill/>
        </p:spPr>
        <p:txBody>
          <a:bodyPr wrap="square" rtlCol="0">
            <a:spAutoFit/>
          </a:bodyPr>
          <a:lstStyle/>
          <a:p>
            <a:r>
              <a:rPr lang="fi-FI" sz="1600" dirty="0">
                <a:solidFill>
                  <a:srgbClr val="077BC0"/>
                </a:solidFill>
                <a:latin typeface="Arial"/>
              </a:rPr>
              <a:t>Short </a:t>
            </a:r>
            <a:r>
              <a:rPr lang="fi-FI" sz="1600" dirty="0" err="1">
                <a:solidFill>
                  <a:srgbClr val="077BC0"/>
                </a:solidFill>
                <a:latin typeface="Arial"/>
              </a:rPr>
              <a:t>characterization</a:t>
            </a:r>
            <a:r>
              <a:rPr lang="fi-FI" sz="1600" dirty="0">
                <a:solidFill>
                  <a:srgbClr val="077BC0"/>
                </a:solidFill>
                <a:latin typeface="Arial"/>
              </a:rPr>
              <a:t> of </a:t>
            </a:r>
            <a:r>
              <a:rPr lang="fi-FI" sz="1600" dirty="0" err="1">
                <a:solidFill>
                  <a:srgbClr val="077BC0"/>
                </a:solidFill>
                <a:latin typeface="Arial"/>
              </a:rPr>
              <a:t>the</a:t>
            </a:r>
            <a:r>
              <a:rPr lang="fi-FI" sz="1600" dirty="0">
                <a:solidFill>
                  <a:srgbClr val="077BC0"/>
                </a:solidFill>
                <a:latin typeface="Arial"/>
              </a:rPr>
              <a:t> </a:t>
            </a:r>
            <a:r>
              <a:rPr lang="fi-FI" sz="1600" dirty="0" err="1">
                <a:solidFill>
                  <a:srgbClr val="077BC0"/>
                </a:solidFill>
                <a:latin typeface="Arial"/>
              </a:rPr>
              <a:t>study</a:t>
            </a:r>
            <a:endParaRPr lang="fi-FI" sz="1600" dirty="0">
              <a:solidFill>
                <a:srgbClr val="077BC0"/>
              </a:solidFill>
              <a:latin typeface="Arial"/>
            </a:endParaRPr>
          </a:p>
        </p:txBody>
      </p:sp>
      <p:sp>
        <p:nvSpPr>
          <p:cNvPr id="12" name="Tekstiruutu 11"/>
          <p:cNvSpPr txBox="1"/>
          <p:nvPr/>
        </p:nvSpPr>
        <p:spPr>
          <a:xfrm>
            <a:off x="1908117" y="5729442"/>
            <a:ext cx="3131691" cy="338554"/>
          </a:xfrm>
          <a:prstGeom prst="rect">
            <a:avLst/>
          </a:prstGeom>
          <a:noFill/>
        </p:spPr>
        <p:txBody>
          <a:bodyPr wrap="none" rtlCol="0">
            <a:spAutoFit/>
          </a:bodyPr>
          <a:lstStyle/>
          <a:p>
            <a:r>
              <a:rPr lang="fi-FI" sz="1600" dirty="0" err="1">
                <a:solidFill>
                  <a:srgbClr val="077BC0"/>
                </a:solidFill>
                <a:latin typeface="Arial"/>
              </a:rPr>
              <a:t>Researcher’s</a:t>
            </a:r>
            <a:r>
              <a:rPr lang="fi-FI" sz="1600" dirty="0">
                <a:solidFill>
                  <a:srgbClr val="077BC0"/>
                </a:solidFill>
                <a:latin typeface="Arial"/>
              </a:rPr>
              <a:t> </a:t>
            </a:r>
            <a:r>
              <a:rPr lang="fi-FI" sz="1600" dirty="0" err="1">
                <a:solidFill>
                  <a:srgbClr val="077BC0"/>
                </a:solidFill>
                <a:latin typeface="Arial"/>
              </a:rPr>
              <a:t>comment</a:t>
            </a:r>
            <a:r>
              <a:rPr lang="fi-FI" sz="1600" dirty="0">
                <a:solidFill>
                  <a:srgbClr val="077BC0"/>
                </a:solidFill>
                <a:latin typeface="Arial"/>
              </a:rPr>
              <a:t> on </a:t>
            </a:r>
            <a:r>
              <a:rPr lang="fi-FI" sz="1600" dirty="0" err="1">
                <a:solidFill>
                  <a:srgbClr val="077BC0"/>
                </a:solidFill>
                <a:latin typeface="Arial"/>
              </a:rPr>
              <a:t>study</a:t>
            </a:r>
            <a:endParaRPr lang="fi-FI" sz="1600" dirty="0">
              <a:solidFill>
                <a:srgbClr val="077BC0"/>
              </a:solidFill>
              <a:latin typeface="Arial"/>
            </a:endParaRPr>
          </a:p>
        </p:txBody>
      </p:sp>
      <p:cxnSp>
        <p:nvCxnSpPr>
          <p:cNvPr id="15" name="Suora nuoliyhdysviiva 14"/>
          <p:cNvCxnSpPr>
            <a:stCxn id="6" idx="3"/>
          </p:cNvCxnSpPr>
          <p:nvPr/>
        </p:nvCxnSpPr>
        <p:spPr>
          <a:xfrm flipV="1">
            <a:off x="5339870" y="1594647"/>
            <a:ext cx="1116665" cy="71603"/>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uora nuoliyhdysviiva 15"/>
          <p:cNvCxnSpPr/>
          <p:nvPr/>
        </p:nvCxnSpPr>
        <p:spPr>
          <a:xfrm flipV="1">
            <a:off x="2783632" y="2074674"/>
            <a:ext cx="3672902" cy="346214"/>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uora nuoliyhdysviiva 17"/>
          <p:cNvCxnSpPr/>
          <p:nvPr/>
        </p:nvCxnSpPr>
        <p:spPr>
          <a:xfrm>
            <a:off x="4295800" y="3140968"/>
            <a:ext cx="2160734" cy="1015598"/>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uora nuoliyhdysviiva 20"/>
          <p:cNvCxnSpPr/>
          <p:nvPr/>
        </p:nvCxnSpPr>
        <p:spPr>
          <a:xfrm>
            <a:off x="4635890" y="3881727"/>
            <a:ext cx="1820645" cy="815383"/>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uora nuoliyhdysviiva 23"/>
          <p:cNvCxnSpPr>
            <a:stCxn id="10" idx="3"/>
          </p:cNvCxnSpPr>
          <p:nvPr/>
        </p:nvCxnSpPr>
        <p:spPr>
          <a:xfrm>
            <a:off x="5078486" y="4573032"/>
            <a:ext cx="1378048" cy="468974"/>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uora nuoliyhdysviiva 25"/>
          <p:cNvCxnSpPr/>
          <p:nvPr/>
        </p:nvCxnSpPr>
        <p:spPr>
          <a:xfrm>
            <a:off x="4655840" y="5211284"/>
            <a:ext cx="1800694" cy="70601"/>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uora nuoliyhdysviiva 27"/>
          <p:cNvCxnSpPr>
            <a:stCxn id="12" idx="3"/>
          </p:cNvCxnSpPr>
          <p:nvPr/>
        </p:nvCxnSpPr>
        <p:spPr>
          <a:xfrm flipV="1">
            <a:off x="5039808" y="5574273"/>
            <a:ext cx="1416727" cy="324447"/>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2699067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isällön paikkamerkki 1"/>
          <p:cNvSpPr>
            <a:spLocks noGrp="1"/>
          </p:cNvSpPr>
          <p:nvPr>
            <p:ph idx="1"/>
          </p:nvPr>
        </p:nvSpPr>
        <p:spPr>
          <a:xfrm>
            <a:off x="1806416" y="1696474"/>
            <a:ext cx="5153681" cy="4108790"/>
          </a:xfrm>
        </p:spPr>
        <p:txBody>
          <a:bodyPr>
            <a:normAutofit fontScale="77500" lnSpcReduction="20000"/>
          </a:bodyPr>
          <a:lstStyle/>
          <a:p>
            <a:r>
              <a:rPr lang="fi-FI" dirty="0">
                <a:solidFill>
                  <a:schemeClr val="tx2"/>
                </a:solidFill>
              </a:rPr>
              <a:t>19</a:t>
            </a:r>
            <a:r>
              <a:rPr lang="fi-FI" dirty="0"/>
              <a:t> </a:t>
            </a:r>
            <a:r>
              <a:rPr lang="fi-FI" dirty="0" err="1"/>
              <a:t>reviews</a:t>
            </a:r>
            <a:r>
              <a:rPr lang="fi-FI" dirty="0"/>
              <a:t> </a:t>
            </a:r>
            <a:r>
              <a:rPr lang="fi-FI" dirty="0" err="1"/>
              <a:t>published</a:t>
            </a:r>
            <a:r>
              <a:rPr lang="fi-FI" dirty="0"/>
              <a:t>, </a:t>
            </a:r>
            <a:r>
              <a:rPr lang="fi-FI" dirty="0" err="1"/>
              <a:t>over</a:t>
            </a:r>
            <a:r>
              <a:rPr lang="fi-FI" dirty="0"/>
              <a:t> </a:t>
            </a:r>
            <a:r>
              <a:rPr lang="fi-FI" dirty="0">
                <a:solidFill>
                  <a:schemeClr val="tx2"/>
                </a:solidFill>
              </a:rPr>
              <a:t>1 000</a:t>
            </a:r>
            <a:r>
              <a:rPr lang="fi-FI" dirty="0"/>
              <a:t> </a:t>
            </a:r>
            <a:r>
              <a:rPr lang="fi-FI" dirty="0" err="1"/>
              <a:t>studies</a:t>
            </a:r>
            <a:r>
              <a:rPr lang="fi-FI" dirty="0"/>
              <a:t> </a:t>
            </a:r>
            <a:r>
              <a:rPr lang="fi-FI" dirty="0" err="1"/>
              <a:t>summarised</a:t>
            </a:r>
            <a:r>
              <a:rPr lang="fi-FI" dirty="0"/>
              <a:t> and </a:t>
            </a:r>
            <a:r>
              <a:rPr lang="fi-FI" dirty="0" err="1"/>
              <a:t>analysed</a:t>
            </a:r>
            <a:endParaRPr lang="fi-FI" dirty="0"/>
          </a:p>
          <a:p>
            <a:r>
              <a:rPr lang="fi-FI" dirty="0" err="1"/>
              <a:t>Over</a:t>
            </a:r>
            <a:r>
              <a:rPr lang="fi-FI" dirty="0"/>
              <a:t> </a:t>
            </a:r>
            <a:r>
              <a:rPr lang="fi-FI" dirty="0">
                <a:solidFill>
                  <a:schemeClr val="tx2"/>
                </a:solidFill>
              </a:rPr>
              <a:t>2 000 </a:t>
            </a:r>
            <a:r>
              <a:rPr lang="fi-FI" dirty="0" err="1"/>
              <a:t>subscribers</a:t>
            </a:r>
            <a:r>
              <a:rPr lang="fi-FI" dirty="0"/>
              <a:t>, </a:t>
            </a:r>
            <a:r>
              <a:rPr lang="fi-FI" dirty="0" err="1"/>
              <a:t>including</a:t>
            </a:r>
            <a:r>
              <a:rPr lang="fi-FI" dirty="0"/>
              <a:t> a </a:t>
            </a:r>
            <a:r>
              <a:rPr lang="fi-FI" dirty="0" err="1"/>
              <a:t>large</a:t>
            </a:r>
            <a:r>
              <a:rPr lang="fi-FI" dirty="0"/>
              <a:t> </a:t>
            </a:r>
            <a:r>
              <a:rPr lang="fi-FI" dirty="0" err="1"/>
              <a:t>number</a:t>
            </a:r>
            <a:r>
              <a:rPr lang="fi-FI" dirty="0"/>
              <a:t> of </a:t>
            </a:r>
            <a:r>
              <a:rPr lang="fi-FI" dirty="0" err="1"/>
              <a:t>key</a:t>
            </a:r>
            <a:r>
              <a:rPr lang="fi-FI" dirty="0"/>
              <a:t> </a:t>
            </a:r>
            <a:r>
              <a:rPr lang="en-US" dirty="0"/>
              <a:t>people involved in managing the COVID-19 situation in Finland.</a:t>
            </a:r>
          </a:p>
          <a:p>
            <a:r>
              <a:rPr lang="en-US" dirty="0"/>
              <a:t>Over </a:t>
            </a:r>
            <a:r>
              <a:rPr lang="en-US" dirty="0">
                <a:solidFill>
                  <a:schemeClr val="tx2"/>
                </a:solidFill>
              </a:rPr>
              <a:t>20 000 </a:t>
            </a:r>
            <a:r>
              <a:rPr lang="en-US" dirty="0"/>
              <a:t>downloads in total (highest amount of downloads of a single review is over </a:t>
            </a:r>
            <a:r>
              <a:rPr lang="en-US" dirty="0">
                <a:solidFill>
                  <a:schemeClr val="tx2"/>
                </a:solidFill>
              </a:rPr>
              <a:t>5 000</a:t>
            </a:r>
            <a:r>
              <a:rPr lang="en-US" dirty="0"/>
              <a:t>). </a:t>
            </a:r>
          </a:p>
          <a:p>
            <a:r>
              <a:rPr lang="fi-FI" dirty="0" err="1"/>
              <a:t>Positive</a:t>
            </a:r>
            <a:r>
              <a:rPr lang="fi-FI" dirty="0"/>
              <a:t> feedback </a:t>
            </a:r>
            <a:r>
              <a:rPr lang="fi-FI" dirty="0" err="1"/>
              <a:t>from</a:t>
            </a:r>
            <a:r>
              <a:rPr lang="fi-FI" dirty="0"/>
              <a:t> </a:t>
            </a:r>
            <a:r>
              <a:rPr lang="fi-FI" dirty="0" err="1"/>
              <a:t>political</a:t>
            </a:r>
            <a:r>
              <a:rPr lang="fi-FI" dirty="0"/>
              <a:t> </a:t>
            </a:r>
            <a:r>
              <a:rPr lang="fi-FI" dirty="0" err="1"/>
              <a:t>decision-makers</a:t>
            </a:r>
            <a:r>
              <a:rPr lang="fi-FI" dirty="0"/>
              <a:t>, </a:t>
            </a:r>
            <a:r>
              <a:rPr lang="fi-FI" dirty="0" err="1"/>
              <a:t>civil</a:t>
            </a:r>
            <a:r>
              <a:rPr lang="fi-FI" dirty="0"/>
              <a:t> </a:t>
            </a:r>
            <a:r>
              <a:rPr lang="fi-FI" dirty="0" err="1"/>
              <a:t>servants</a:t>
            </a:r>
            <a:r>
              <a:rPr lang="fi-FI" dirty="0"/>
              <a:t>, </a:t>
            </a:r>
            <a:r>
              <a:rPr lang="fi-FI" dirty="0" err="1"/>
              <a:t>experts</a:t>
            </a:r>
            <a:r>
              <a:rPr lang="fi-FI" dirty="0"/>
              <a:t> etc. </a:t>
            </a:r>
          </a:p>
          <a:p>
            <a:r>
              <a:rPr lang="fi-FI" dirty="0" err="1"/>
              <a:t>The</a:t>
            </a:r>
            <a:r>
              <a:rPr lang="fi-FI" dirty="0"/>
              <a:t> </a:t>
            </a:r>
            <a:r>
              <a:rPr lang="fi-FI" dirty="0" err="1"/>
              <a:t>researchers</a:t>
            </a:r>
            <a:r>
              <a:rPr lang="fi-FI" dirty="0"/>
              <a:t> of </a:t>
            </a:r>
            <a:r>
              <a:rPr lang="fi-FI" dirty="0" err="1"/>
              <a:t>the</a:t>
            </a:r>
            <a:r>
              <a:rPr lang="fi-FI" dirty="0"/>
              <a:t> </a:t>
            </a:r>
            <a:r>
              <a:rPr lang="fi-FI" dirty="0" err="1"/>
              <a:t>group</a:t>
            </a:r>
            <a:r>
              <a:rPr lang="fi-FI" dirty="0"/>
              <a:t> </a:t>
            </a:r>
            <a:r>
              <a:rPr lang="fi-FI" dirty="0" err="1"/>
              <a:t>compiling</a:t>
            </a:r>
            <a:r>
              <a:rPr lang="fi-FI" dirty="0"/>
              <a:t> </a:t>
            </a:r>
            <a:r>
              <a:rPr lang="fi-FI" dirty="0" err="1"/>
              <a:t>the</a:t>
            </a:r>
            <a:r>
              <a:rPr lang="fi-FI" dirty="0"/>
              <a:t> </a:t>
            </a:r>
            <a:r>
              <a:rPr lang="fi-FI" dirty="0" err="1"/>
              <a:t>reviews</a:t>
            </a:r>
            <a:r>
              <a:rPr lang="fi-FI" dirty="0"/>
              <a:t> </a:t>
            </a:r>
            <a:r>
              <a:rPr lang="fi-FI" dirty="0" err="1"/>
              <a:t>have</a:t>
            </a:r>
            <a:r>
              <a:rPr lang="fi-FI" dirty="0"/>
              <a:t> </a:t>
            </a:r>
            <a:r>
              <a:rPr lang="fi-FI" dirty="0" err="1"/>
              <a:t>found</a:t>
            </a:r>
            <a:r>
              <a:rPr lang="fi-FI" dirty="0"/>
              <a:t> </a:t>
            </a:r>
            <a:r>
              <a:rPr lang="fi-FI" dirty="0" err="1"/>
              <a:t>the</a:t>
            </a:r>
            <a:r>
              <a:rPr lang="fi-FI" dirty="0"/>
              <a:t> </a:t>
            </a:r>
            <a:r>
              <a:rPr lang="fi-FI" dirty="0" err="1"/>
              <a:t>work</a:t>
            </a:r>
            <a:r>
              <a:rPr lang="fi-FI" dirty="0"/>
              <a:t> </a:t>
            </a:r>
            <a:r>
              <a:rPr lang="fi-FI" dirty="0" err="1"/>
              <a:t>beneficial</a:t>
            </a:r>
            <a:r>
              <a:rPr lang="fi-FI" dirty="0"/>
              <a:t> for </a:t>
            </a:r>
            <a:r>
              <a:rPr lang="fi-FI" dirty="0" err="1"/>
              <a:t>their</a:t>
            </a:r>
            <a:r>
              <a:rPr lang="fi-FI" dirty="0"/>
              <a:t> </a:t>
            </a:r>
            <a:r>
              <a:rPr lang="fi-FI" dirty="0" err="1"/>
              <a:t>own</a:t>
            </a:r>
            <a:r>
              <a:rPr lang="fi-FI" dirty="0"/>
              <a:t> </a:t>
            </a:r>
            <a:r>
              <a:rPr lang="fi-FI" dirty="0" err="1"/>
              <a:t>research</a:t>
            </a:r>
            <a:r>
              <a:rPr lang="fi-FI" dirty="0"/>
              <a:t> </a:t>
            </a:r>
            <a:r>
              <a:rPr lang="fi-FI" dirty="0" err="1"/>
              <a:t>work</a:t>
            </a:r>
            <a:r>
              <a:rPr lang="fi-FI" dirty="0"/>
              <a:t>.</a:t>
            </a:r>
          </a:p>
        </p:txBody>
      </p:sp>
      <p:sp>
        <p:nvSpPr>
          <p:cNvPr id="3" name="Otsikko 2"/>
          <p:cNvSpPr>
            <a:spLocks noGrp="1"/>
          </p:cNvSpPr>
          <p:nvPr>
            <p:ph type="title"/>
          </p:nvPr>
        </p:nvSpPr>
        <p:spPr>
          <a:xfrm>
            <a:off x="2014612" y="419440"/>
            <a:ext cx="5330552" cy="936104"/>
          </a:xfrm>
        </p:spPr>
        <p:txBody>
          <a:bodyPr/>
          <a:lstStyle/>
          <a:p>
            <a:r>
              <a:rPr lang="fi-FI" dirty="0" err="1"/>
              <a:t>Impacts</a:t>
            </a:r>
            <a:r>
              <a:rPr lang="fi-FI" dirty="0"/>
              <a:t> and feedback</a:t>
            </a:r>
          </a:p>
        </p:txBody>
      </p:sp>
      <p:sp>
        <p:nvSpPr>
          <p:cNvPr id="4" name="Dian numeron paikkamerkki 3"/>
          <p:cNvSpPr>
            <a:spLocks noGrp="1"/>
          </p:cNvSpPr>
          <p:nvPr>
            <p:ph type="sldNum" sz="quarter" idx="12"/>
          </p:nvPr>
        </p:nvSpPr>
        <p:spPr/>
        <p:txBody>
          <a:bodyPr/>
          <a:lstStyle/>
          <a:p>
            <a:fld id="{1EA1DD0D-7089-48C5-B116-A19F892CF1D9}" type="slidenum">
              <a:rPr lang="fi-FI">
                <a:latin typeface="Arial"/>
              </a:rPr>
              <a:pPr/>
              <a:t>33</a:t>
            </a:fld>
            <a:endParaRPr lang="fi-FI">
              <a:latin typeface="Arial"/>
            </a:endParaRPr>
          </a:p>
        </p:txBody>
      </p:sp>
      <p:pic>
        <p:nvPicPr>
          <p:cNvPr id="6" name="Kuva 5"/>
          <p:cNvPicPr>
            <a:picLocks noChangeAspect="1"/>
          </p:cNvPicPr>
          <p:nvPr/>
        </p:nvPicPr>
        <p:blipFill>
          <a:blip r:embed="rId2"/>
          <a:stretch>
            <a:fillRect/>
          </a:stretch>
        </p:blipFill>
        <p:spPr>
          <a:xfrm>
            <a:off x="6960097" y="194310"/>
            <a:ext cx="3394033" cy="5898987"/>
          </a:xfrm>
          <a:prstGeom prst="rect">
            <a:avLst/>
          </a:prstGeom>
          <a:ln>
            <a:solidFill>
              <a:schemeClr val="accent1">
                <a:shade val="95000"/>
                <a:satMod val="105000"/>
              </a:schemeClr>
            </a:solidFill>
          </a:ln>
        </p:spPr>
      </p:pic>
    </p:spTree>
    <p:extLst>
      <p:ext uri="{BB962C8B-B14F-4D97-AF65-F5344CB8AC3E}">
        <p14:creationId xmlns:p14="http://schemas.microsoft.com/office/powerpoint/2010/main" val="97874099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isällön paikkamerkki 1"/>
          <p:cNvSpPr>
            <a:spLocks noGrp="1"/>
          </p:cNvSpPr>
          <p:nvPr>
            <p:ph idx="1"/>
          </p:nvPr>
        </p:nvSpPr>
        <p:spPr/>
        <p:txBody>
          <a:bodyPr/>
          <a:lstStyle/>
          <a:p>
            <a:r>
              <a:rPr lang="fi-FI" dirty="0" err="1"/>
              <a:t>All</a:t>
            </a:r>
            <a:r>
              <a:rPr lang="fi-FI" dirty="0"/>
              <a:t> </a:t>
            </a:r>
            <a:r>
              <a:rPr lang="fi-FI" dirty="0" err="1"/>
              <a:t>reviews</a:t>
            </a:r>
            <a:r>
              <a:rPr lang="fi-FI" dirty="0"/>
              <a:t>: </a:t>
            </a:r>
            <a:r>
              <a:rPr lang="fi-FI" dirty="0">
                <a:hlinkClick r:id="rId2"/>
              </a:rPr>
              <a:t>https://tietokayttoon.fi/covid-19-tutkimuskatsaukset</a:t>
            </a:r>
            <a:endParaRPr lang="fi-FI" dirty="0"/>
          </a:p>
          <a:p>
            <a:endParaRPr lang="fi-FI" dirty="0"/>
          </a:p>
          <a:p>
            <a:r>
              <a:rPr lang="fi-FI" dirty="0"/>
              <a:t>Short </a:t>
            </a:r>
            <a:r>
              <a:rPr lang="fi-FI" dirty="0" err="1"/>
              <a:t>article</a:t>
            </a:r>
            <a:r>
              <a:rPr lang="fi-FI" dirty="0"/>
              <a:t> in English: </a:t>
            </a:r>
            <a:r>
              <a:rPr lang="fi-FI" dirty="0">
                <a:hlinkClick r:id="rId3"/>
              </a:rPr>
              <a:t>https://tietokayttoon.fi/en/-/covid-19-research-review-provides-finnish-decision-makers-with-up-to-date-insights-into-science-on-the-pandemic</a:t>
            </a:r>
            <a:endParaRPr lang="fi-FI" dirty="0"/>
          </a:p>
          <a:p>
            <a:endParaRPr lang="fi-FI" dirty="0"/>
          </a:p>
        </p:txBody>
      </p:sp>
      <p:sp>
        <p:nvSpPr>
          <p:cNvPr id="3" name="Otsikko 2"/>
          <p:cNvSpPr>
            <a:spLocks noGrp="1"/>
          </p:cNvSpPr>
          <p:nvPr>
            <p:ph type="title"/>
          </p:nvPr>
        </p:nvSpPr>
        <p:spPr/>
        <p:txBody>
          <a:bodyPr/>
          <a:lstStyle/>
          <a:p>
            <a:r>
              <a:rPr lang="fi-FI" dirty="0" err="1"/>
              <a:t>Further</a:t>
            </a:r>
            <a:r>
              <a:rPr lang="fi-FI" dirty="0"/>
              <a:t> </a:t>
            </a:r>
            <a:r>
              <a:rPr lang="fi-FI" dirty="0" err="1"/>
              <a:t>information</a:t>
            </a:r>
            <a:endParaRPr lang="fi-FI" dirty="0"/>
          </a:p>
        </p:txBody>
      </p:sp>
      <p:sp>
        <p:nvSpPr>
          <p:cNvPr id="4" name="Dian numeron paikkamerkki 3"/>
          <p:cNvSpPr>
            <a:spLocks noGrp="1"/>
          </p:cNvSpPr>
          <p:nvPr>
            <p:ph type="sldNum" sz="quarter" idx="12"/>
          </p:nvPr>
        </p:nvSpPr>
        <p:spPr/>
        <p:txBody>
          <a:bodyPr/>
          <a:lstStyle/>
          <a:p>
            <a:fld id="{1EA1DD0D-7089-48C5-B116-A19F892CF1D9}" type="slidenum">
              <a:rPr lang="fi-FI">
                <a:latin typeface="Arial"/>
              </a:rPr>
              <a:pPr/>
              <a:t>34</a:t>
            </a:fld>
            <a:endParaRPr lang="fi-FI">
              <a:latin typeface="Arial"/>
            </a:endParaRPr>
          </a:p>
        </p:txBody>
      </p:sp>
    </p:spTree>
    <p:extLst>
      <p:ext uri="{BB962C8B-B14F-4D97-AF65-F5344CB8AC3E}">
        <p14:creationId xmlns:p14="http://schemas.microsoft.com/office/powerpoint/2010/main" val="53501946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ctrTitle"/>
          </p:nvPr>
        </p:nvSpPr>
        <p:spPr/>
        <p:txBody>
          <a:bodyPr/>
          <a:lstStyle/>
          <a:p>
            <a:r>
              <a:rPr lang="fi-FI" dirty="0" err="1"/>
              <a:t>Thank</a:t>
            </a:r>
            <a:r>
              <a:rPr lang="fi-FI" dirty="0"/>
              <a:t> </a:t>
            </a:r>
            <a:r>
              <a:rPr lang="fi-FI" dirty="0" err="1"/>
              <a:t>you</a:t>
            </a:r>
            <a:r>
              <a:rPr lang="fi-FI" dirty="0"/>
              <a:t>!</a:t>
            </a:r>
          </a:p>
        </p:txBody>
      </p:sp>
      <p:sp>
        <p:nvSpPr>
          <p:cNvPr id="3" name="Alaotsikko 2"/>
          <p:cNvSpPr>
            <a:spLocks noGrp="1"/>
          </p:cNvSpPr>
          <p:nvPr>
            <p:ph type="subTitle" idx="1"/>
          </p:nvPr>
        </p:nvSpPr>
        <p:spPr/>
        <p:txBody>
          <a:bodyPr/>
          <a:lstStyle/>
          <a:p>
            <a:r>
              <a:rPr lang="fi-FI" dirty="0"/>
              <a:t>antti.pelkonen@gov.fi</a:t>
            </a:r>
          </a:p>
          <a:p>
            <a:r>
              <a:rPr lang="fi-FI" dirty="0"/>
              <a:t>@</a:t>
            </a:r>
            <a:r>
              <a:rPr lang="fi-FI" dirty="0" err="1"/>
              <a:t>AnttiPelkonen</a:t>
            </a:r>
            <a:endParaRPr lang="fi-FI" dirty="0"/>
          </a:p>
          <a:p>
            <a:endParaRPr lang="fi-FI" dirty="0"/>
          </a:p>
        </p:txBody>
      </p:sp>
    </p:spTree>
    <p:extLst>
      <p:ext uri="{BB962C8B-B14F-4D97-AF65-F5344CB8AC3E}">
        <p14:creationId xmlns:p14="http://schemas.microsoft.com/office/powerpoint/2010/main" val="100966550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NL"/>
          </a:p>
        </p:txBody>
      </p:sp>
      <p:pic>
        <p:nvPicPr>
          <p:cNvPr id="4" name="Afbeelding 3"/>
          <p:cNvPicPr>
            <a:picLocks noChangeAspect="1"/>
          </p:cNvPicPr>
          <p:nvPr/>
        </p:nvPicPr>
        <p:blipFill rotWithShape="1">
          <a:blip r:embed="rId2" cstate="print">
            <a:extLst>
              <a:ext uri="{28A0092B-C50C-407E-A947-70E740481C1C}">
                <a14:useLocalDpi xmlns:a14="http://schemas.microsoft.com/office/drawing/2010/main" val="0"/>
              </a:ext>
            </a:extLst>
          </a:blip>
          <a:srcRect r="50509" b="74431"/>
          <a:stretch/>
        </p:blipFill>
        <p:spPr>
          <a:xfrm>
            <a:off x="0" y="-240"/>
            <a:ext cx="6261463" cy="1272359"/>
          </a:xfrm>
          <a:prstGeom prst="rect">
            <a:avLst/>
          </a:prstGeom>
        </p:spPr>
      </p:pic>
      <p:sp>
        <p:nvSpPr>
          <p:cNvPr id="5" name="Rechthoek 4"/>
          <p:cNvSpPr/>
          <p:nvPr/>
        </p:nvSpPr>
        <p:spPr>
          <a:xfrm>
            <a:off x="6113417" y="-242"/>
            <a:ext cx="6113883" cy="1541660"/>
          </a:xfrm>
          <a:prstGeom prst="rect">
            <a:avLst/>
          </a:prstGeom>
          <a:solidFill>
            <a:srgbClr val="F7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kstvak 6"/>
          <p:cNvSpPr txBox="1"/>
          <p:nvPr/>
        </p:nvSpPr>
        <p:spPr>
          <a:xfrm>
            <a:off x="0" y="1250954"/>
            <a:ext cx="12227300" cy="580928"/>
          </a:xfrm>
          <a:prstGeom prst="rect">
            <a:avLst/>
          </a:prstGeom>
          <a:solidFill>
            <a:srgbClr val="820000"/>
          </a:solidFill>
          <a:ln w="76200">
            <a:noFill/>
          </a:ln>
        </p:spPr>
        <p:txBody>
          <a:bodyPr wrap="square" rtlCol="0">
            <a:spAutoFit/>
          </a:bodyPr>
          <a:lstStyle/>
          <a:p>
            <a:pPr marL="0" marR="0" lvl="0" indent="0" algn="ctr" defTabSz="914400" rtl="0" eaLnBrk="1" fontAlgn="auto" latinLnBrk="0" hangingPunct="1">
              <a:lnSpc>
                <a:spcPct val="120000"/>
              </a:lnSpc>
              <a:spcBef>
                <a:spcPts val="300"/>
              </a:spcBef>
              <a:spcAft>
                <a:spcPts val="600"/>
              </a:spcAft>
              <a:buClrTx/>
              <a:buSzTx/>
              <a:buFontTx/>
              <a:buNone/>
              <a:tabLst/>
              <a:defRPr/>
            </a:pPr>
            <a:endParaRPr kumimoji="0" lang="en-US" sz="2800" b="1" i="0" u="none" strike="noStrike" kern="1200" cap="none" spc="0" normalizeH="0" baseline="0" noProof="0" dirty="0">
              <a:ln>
                <a:noFill/>
              </a:ln>
              <a:solidFill>
                <a:prstClr val="white"/>
              </a:solidFill>
              <a:effectLst/>
              <a:uLnTx/>
              <a:uFillTx/>
              <a:latin typeface="Garamond" panose="02020404030301010803" pitchFamily="18" charset="0"/>
              <a:ea typeface="+mn-ea"/>
              <a:cs typeface="+mn-cs"/>
            </a:endParaRPr>
          </a:p>
        </p:txBody>
      </p:sp>
      <p:sp>
        <p:nvSpPr>
          <p:cNvPr id="8" name="Rechthoek 7"/>
          <p:cNvSpPr/>
          <p:nvPr/>
        </p:nvSpPr>
        <p:spPr>
          <a:xfrm>
            <a:off x="0" y="6762201"/>
            <a:ext cx="12192000" cy="104508"/>
          </a:xfrm>
          <a:prstGeom prst="rect">
            <a:avLst/>
          </a:prstGeom>
          <a:solidFill>
            <a:srgbClr val="820000"/>
          </a:solidFill>
          <a:ln>
            <a:solidFill>
              <a:srgbClr val="82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7" name="Afbeelding 16"/>
          <p:cNvPicPr>
            <a:picLocks noChangeAspect="1"/>
          </p:cNvPicPr>
          <p:nvPr/>
        </p:nvPicPr>
        <p:blipFill rotWithShape="1">
          <a:blip r:embed="rId3">
            <a:extLst>
              <a:ext uri="{28A0092B-C50C-407E-A947-70E740481C1C}">
                <a14:useLocalDpi xmlns:a14="http://schemas.microsoft.com/office/drawing/2010/main" val="0"/>
              </a:ext>
            </a:extLst>
          </a:blip>
          <a:srcRect l="28128" t="10859" r="29179" b="42807"/>
          <a:stretch/>
        </p:blipFill>
        <p:spPr>
          <a:xfrm>
            <a:off x="-1" y="6298562"/>
            <a:ext cx="1549269" cy="463639"/>
          </a:xfrm>
          <a:prstGeom prst="rect">
            <a:avLst/>
          </a:prstGeom>
        </p:spPr>
      </p:pic>
      <p:sp>
        <p:nvSpPr>
          <p:cNvPr id="10" name="Titel 1">
            <a:extLst>
              <a:ext uri="{FF2B5EF4-FFF2-40B4-BE49-F238E27FC236}">
                <a16:creationId xmlns:a16="http://schemas.microsoft.com/office/drawing/2014/main" id="{6DAA1982-755C-4897-B83D-619215647D02}"/>
              </a:ext>
            </a:extLst>
          </p:cNvPr>
          <p:cNvSpPr txBox="1">
            <a:spLocks/>
          </p:cNvSpPr>
          <p:nvPr/>
        </p:nvSpPr>
        <p:spPr>
          <a:xfrm>
            <a:off x="1700443" y="2443890"/>
            <a:ext cx="8825948" cy="3790587"/>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Aft>
                <a:spcPts val="1800"/>
              </a:spcAft>
            </a:pPr>
            <a:r>
              <a:rPr lang="nl-NL" sz="3300" b="1" dirty="0">
                <a:solidFill>
                  <a:srgbClr val="820000"/>
                </a:solidFill>
                <a:latin typeface="Garamond" panose="02020404030301010803" pitchFamily="18" charset="0"/>
              </a:rPr>
              <a:t>Tracey Brown</a:t>
            </a:r>
          </a:p>
          <a:p>
            <a:pPr algn="ctr">
              <a:spcAft>
                <a:spcPts val="1800"/>
              </a:spcAft>
            </a:pPr>
            <a:r>
              <a:rPr lang="en-US" sz="2500" i="1" dirty="0">
                <a:latin typeface="Garamond" panose="02020404030301010803" pitchFamily="18" charset="0"/>
              </a:rPr>
              <a:t>Director of Sense about Science, London, United Kingdom</a:t>
            </a:r>
          </a:p>
        </p:txBody>
      </p:sp>
      <p:sp>
        <p:nvSpPr>
          <p:cNvPr id="13" name="Tekstvak 14">
            <a:extLst>
              <a:ext uri="{FF2B5EF4-FFF2-40B4-BE49-F238E27FC236}">
                <a16:creationId xmlns:a16="http://schemas.microsoft.com/office/drawing/2014/main" id="{74A62895-764F-49FF-9F34-65DE46DAA367}"/>
              </a:ext>
            </a:extLst>
          </p:cNvPr>
          <p:cNvSpPr txBox="1"/>
          <p:nvPr/>
        </p:nvSpPr>
        <p:spPr>
          <a:xfrm>
            <a:off x="9620834" y="6234477"/>
            <a:ext cx="2478275" cy="461665"/>
          </a:xfrm>
          <a:prstGeom prst="rect">
            <a:avLst/>
          </a:prstGeom>
          <a:noFill/>
        </p:spPr>
        <p:txBody>
          <a:bodyPr wrap="square" rtlCol="0">
            <a:spAutoFit/>
          </a:bodyPr>
          <a:lstStyle/>
          <a:p>
            <a:pPr algn="r"/>
            <a:r>
              <a:rPr lang="nl-NL" sz="2400" b="1" dirty="0">
                <a:latin typeface="Garamond" panose="02020404030301010803" pitchFamily="18" charset="0"/>
              </a:rPr>
              <a:t>#SSHA21</a:t>
            </a:r>
          </a:p>
        </p:txBody>
      </p:sp>
      <p:sp>
        <p:nvSpPr>
          <p:cNvPr id="11" name="Tekstvak 5">
            <a:extLst>
              <a:ext uri="{FF2B5EF4-FFF2-40B4-BE49-F238E27FC236}">
                <a16:creationId xmlns:a16="http://schemas.microsoft.com/office/drawing/2014/main" id="{92A72207-1788-41FD-B3EC-A6DA58DCD3E9}"/>
              </a:ext>
            </a:extLst>
          </p:cNvPr>
          <p:cNvSpPr txBox="1">
            <a:spLocks/>
          </p:cNvSpPr>
          <p:nvPr/>
        </p:nvSpPr>
        <p:spPr>
          <a:xfrm>
            <a:off x="4428309" y="-19281"/>
            <a:ext cx="7670800" cy="769441"/>
          </a:xfrm>
          <a:prstGeom prst="rect">
            <a:avLst/>
          </a:prstGeom>
          <a:noFill/>
        </p:spPr>
        <p:txBody>
          <a:bodyPr wrap="square" rtlCol="0">
            <a:spAutoFit/>
          </a:bodyPr>
          <a:lstStyle/>
          <a:p>
            <a:pPr lvl="0" algn="r"/>
            <a:r>
              <a:rPr lang="en-US" sz="2400" dirty="0">
                <a:solidFill>
                  <a:srgbClr val="820000"/>
                </a:solidFill>
                <a:latin typeface="Garamond" panose="02020404030301010803" pitchFamily="18" charset="0"/>
              </a:rPr>
              <a:t>Impact of Social Sciences, Humanities and Arts </a:t>
            </a:r>
          </a:p>
          <a:p>
            <a:pPr lvl="0" algn="r"/>
            <a:r>
              <a:rPr lang="en-US" sz="2000" dirty="0">
                <a:solidFill>
                  <a:prstClr val="black"/>
                </a:solidFill>
                <a:latin typeface="Garamond" panose="02020404030301010803" pitchFamily="18" charset="0"/>
              </a:rPr>
              <a:t>13-15 October, 2021</a:t>
            </a:r>
          </a:p>
        </p:txBody>
      </p:sp>
    </p:spTree>
    <p:extLst>
      <p:ext uri="{BB962C8B-B14F-4D97-AF65-F5344CB8AC3E}">
        <p14:creationId xmlns:p14="http://schemas.microsoft.com/office/powerpoint/2010/main" val="422163049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a:xfrm>
            <a:off x="5737412" y="2400663"/>
            <a:ext cx="6054897" cy="1808480"/>
          </a:xfrm>
        </p:spPr>
        <p:txBody>
          <a:bodyPr/>
          <a:lstStyle/>
          <a:p>
            <a:r>
              <a:rPr lang="en-GB" dirty="0">
                <a:latin typeface="Calibri" panose="020F0502020204030204" pitchFamily="34" charset="0"/>
                <a:cs typeface="Calibri" panose="020F0502020204030204" pitchFamily="34" charset="0"/>
              </a:rPr>
              <a:t>Tensions in evidence in policy</a:t>
            </a:r>
          </a:p>
          <a:p>
            <a:endParaRPr lang="en-GB" sz="800" dirty="0">
              <a:latin typeface="Calibri" panose="020F0502020204030204" pitchFamily="34" charset="0"/>
              <a:cs typeface="Calibri" panose="020F0502020204030204" pitchFamily="34" charset="0"/>
            </a:endParaRPr>
          </a:p>
          <a:p>
            <a:r>
              <a:rPr lang="en-GB" sz="2400" dirty="0">
                <a:latin typeface="Calibri" panose="020F0502020204030204" pitchFamily="34" charset="0"/>
                <a:cs typeface="Calibri" panose="020F0502020204030204" pitchFamily="34" charset="0"/>
              </a:rPr>
              <a:t>Tracey Brown</a:t>
            </a:r>
          </a:p>
        </p:txBody>
      </p:sp>
    </p:spTree>
    <p:extLst>
      <p:ext uri="{BB962C8B-B14F-4D97-AF65-F5344CB8AC3E}">
        <p14:creationId xmlns:p14="http://schemas.microsoft.com/office/powerpoint/2010/main" val="40621923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Placeholder 13"/>
          <p:cNvPicPr>
            <a:picLocks noGrp="1" noChangeAspect="1"/>
          </p:cNvPicPr>
          <p:nvPr>
            <p:ph type="pic" sz="quarter" idx="10"/>
          </p:nvPr>
        </p:nvPicPr>
        <p:blipFill rotWithShape="1">
          <a:blip r:embed="rId2"/>
          <a:srcRect l="603" t="-1550" r="-603" b="7517"/>
          <a:stretch/>
        </p:blipFill>
        <p:spPr>
          <a:xfrm>
            <a:off x="2" y="-168166"/>
            <a:ext cx="12191999" cy="7194332"/>
          </a:xfrm>
          <a:prstGeom prst="rect">
            <a:avLst/>
          </a:prstGeom>
        </p:spPr>
      </p:pic>
    </p:spTree>
    <p:extLst>
      <p:ext uri="{BB962C8B-B14F-4D97-AF65-F5344CB8AC3E}">
        <p14:creationId xmlns:p14="http://schemas.microsoft.com/office/powerpoint/2010/main" val="42701841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Placeholder 5"/>
          <p:cNvPicPr>
            <a:picLocks noChangeAspect="1"/>
          </p:cNvPicPr>
          <p:nvPr/>
        </p:nvPicPr>
        <p:blipFill rotWithShape="1">
          <a:blip r:embed="rId2">
            <a:extLst>
              <a:ext uri="{28A0092B-C50C-407E-A947-70E740481C1C}">
                <a14:useLocalDpi xmlns:a14="http://schemas.microsoft.com/office/drawing/2010/main" val="0"/>
              </a:ext>
            </a:extLst>
          </a:blip>
          <a:srcRect l="92" t="-398" r="37468" b="398"/>
          <a:stretch/>
        </p:blipFill>
        <p:spPr>
          <a:xfrm>
            <a:off x="283781" y="471353"/>
            <a:ext cx="5323295" cy="2245765"/>
          </a:xfrm>
          <a:prstGeom prst="rect">
            <a:avLst/>
          </a:prstGeom>
        </p:spPr>
      </p:pic>
      <p:pic>
        <p:nvPicPr>
          <p:cNvPr id="3" name="Picture Placeholder 6"/>
          <p:cNvPicPr>
            <a:picLocks noChangeAspect="1"/>
          </p:cNvPicPr>
          <p:nvPr/>
        </p:nvPicPr>
        <p:blipFill rotWithShape="1">
          <a:blip r:embed="rId3">
            <a:extLst>
              <a:ext uri="{28A0092B-C50C-407E-A947-70E740481C1C}">
                <a14:useLocalDpi xmlns:a14="http://schemas.microsoft.com/office/drawing/2010/main" val="0"/>
              </a:ext>
            </a:extLst>
          </a:blip>
          <a:srcRect l="264" r="19643"/>
          <a:stretch/>
        </p:blipFill>
        <p:spPr>
          <a:xfrm>
            <a:off x="1823353" y="1260608"/>
            <a:ext cx="6618113" cy="2182702"/>
          </a:xfrm>
          <a:prstGeom prst="rect">
            <a:avLst/>
          </a:prstGeom>
        </p:spPr>
      </p:pic>
      <p:pic>
        <p:nvPicPr>
          <p:cNvPr id="4" name="Picture Placeholder 8"/>
          <p:cNvPicPr>
            <a:picLocks noChangeAspect="1"/>
          </p:cNvPicPr>
          <p:nvPr/>
        </p:nvPicPr>
        <p:blipFill rotWithShape="1">
          <a:blip r:embed="rId4">
            <a:extLst>
              <a:ext uri="{28A0092B-C50C-407E-A947-70E740481C1C}">
                <a14:useLocalDpi xmlns:a14="http://schemas.microsoft.com/office/drawing/2010/main" val="0"/>
              </a:ext>
            </a:extLst>
          </a:blip>
          <a:srcRect l="57" r="18495"/>
          <a:stretch/>
        </p:blipFill>
        <p:spPr>
          <a:xfrm>
            <a:off x="3752197" y="2281649"/>
            <a:ext cx="7020911" cy="2323322"/>
          </a:xfrm>
          <a:prstGeom prst="rect">
            <a:avLst/>
          </a:prstGeom>
        </p:spPr>
      </p:pic>
      <p:pic>
        <p:nvPicPr>
          <p:cNvPr id="5" name="Picture Placeholder 7"/>
          <p:cNvPicPr>
            <a:picLocks noChangeAspect="1"/>
          </p:cNvPicPr>
          <p:nvPr/>
        </p:nvPicPr>
        <p:blipFill rotWithShape="1">
          <a:blip r:embed="rId5">
            <a:extLst>
              <a:ext uri="{28A0092B-C50C-407E-A947-70E740481C1C}">
                <a14:useLocalDpi xmlns:a14="http://schemas.microsoft.com/office/drawing/2010/main" val="0"/>
              </a:ext>
            </a:extLst>
          </a:blip>
          <a:srcRect l="-765" r="19532"/>
          <a:stretch/>
        </p:blipFill>
        <p:spPr>
          <a:xfrm>
            <a:off x="5234154" y="3206928"/>
            <a:ext cx="6821215" cy="2210903"/>
          </a:xfrm>
          <a:prstGeom prst="rect">
            <a:avLst/>
          </a:prstGeom>
        </p:spPr>
      </p:pic>
    </p:spTree>
    <p:extLst>
      <p:ext uri="{BB962C8B-B14F-4D97-AF65-F5344CB8AC3E}">
        <p14:creationId xmlns:p14="http://schemas.microsoft.com/office/powerpoint/2010/main" val="21579770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Vrije vorm 12"/>
          <p:cNvSpPr/>
          <p:nvPr/>
        </p:nvSpPr>
        <p:spPr>
          <a:xfrm>
            <a:off x="9546040" y="-21143"/>
            <a:ext cx="2645960" cy="6866513"/>
          </a:xfrm>
          <a:custGeom>
            <a:avLst/>
            <a:gdLst>
              <a:gd name="connsiteX0" fmla="*/ 0 w 1935678"/>
              <a:gd name="connsiteY0" fmla="*/ 0 h 5023262"/>
              <a:gd name="connsiteX1" fmla="*/ 1935678 w 1935678"/>
              <a:gd name="connsiteY1" fmla="*/ 0 h 5023262"/>
              <a:gd name="connsiteX2" fmla="*/ 1935678 w 1935678"/>
              <a:gd name="connsiteY2" fmla="*/ 5023262 h 5023262"/>
              <a:gd name="connsiteX3" fmla="*/ 0 w 1935678"/>
              <a:gd name="connsiteY3" fmla="*/ 0 h 5023262"/>
            </a:gdLst>
            <a:ahLst/>
            <a:cxnLst>
              <a:cxn ang="0">
                <a:pos x="connsiteX0" y="connsiteY0"/>
              </a:cxn>
              <a:cxn ang="0">
                <a:pos x="connsiteX1" y="connsiteY1"/>
              </a:cxn>
              <a:cxn ang="0">
                <a:pos x="connsiteX2" y="connsiteY2"/>
              </a:cxn>
              <a:cxn ang="0">
                <a:pos x="connsiteX3" y="connsiteY3"/>
              </a:cxn>
            </a:cxnLst>
            <a:rect l="l" t="t" r="r" b="b"/>
            <a:pathLst>
              <a:path w="1935678" h="5023262">
                <a:moveTo>
                  <a:pt x="0" y="0"/>
                </a:moveTo>
                <a:lnTo>
                  <a:pt x="1935678" y="0"/>
                </a:lnTo>
                <a:lnTo>
                  <a:pt x="1935678" y="5023262"/>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srgbClr val="FFFFFF"/>
              </a:solidFill>
              <a:effectLst/>
              <a:uLnTx/>
              <a:uFillTx/>
              <a:latin typeface="Calibri"/>
              <a:ea typeface="+mn-ea"/>
              <a:cs typeface="+mn-cs"/>
            </a:endParaRPr>
          </a:p>
        </p:txBody>
      </p:sp>
      <p:sp>
        <p:nvSpPr>
          <p:cNvPr id="8" name="Title 3"/>
          <p:cNvSpPr txBox="1">
            <a:spLocks/>
          </p:cNvSpPr>
          <p:nvPr/>
        </p:nvSpPr>
        <p:spPr>
          <a:xfrm>
            <a:off x="1731387" y="1883763"/>
            <a:ext cx="8936613" cy="701149"/>
          </a:xfrm>
          <a:prstGeom prst="rect">
            <a:avLst/>
          </a:prstGeom>
          <a:solidFill>
            <a:schemeClr val="accent2"/>
          </a:solidFill>
        </p:spPr>
        <p:txBody>
          <a:bodyPr vert="horz" wrap="square" lIns="0" tIns="36000" rIns="144000" bIns="0" rtlCol="0" anchor="ctr">
            <a:spAutoFit/>
          </a:bodyPr>
          <a:lstStyle>
            <a:lvl1pPr marL="133350" indent="0" algn="l" defTabSz="914377" rtl="0" eaLnBrk="1" latinLnBrk="0" hangingPunct="1">
              <a:lnSpc>
                <a:spcPct val="90000"/>
              </a:lnSpc>
              <a:spcBef>
                <a:spcPct val="0"/>
              </a:spcBef>
              <a:buNone/>
              <a:tabLst/>
              <a:defRPr sz="5400" strike="noStrike" kern="1200" cap="all" baseline="0">
                <a:solidFill>
                  <a:schemeClr val="bg1"/>
                </a:solidFill>
                <a:latin typeface="Verdana" charset="0"/>
                <a:ea typeface="Verdana" charset="0"/>
                <a:cs typeface="Verdana" charset="0"/>
              </a:defRPr>
            </a:lvl1pPr>
          </a:lstStyle>
          <a:p>
            <a:pPr marL="133350" marR="0" lvl="0" indent="0" algn="l" defTabSz="914377" rtl="0" eaLnBrk="1" fontAlgn="auto" latinLnBrk="0" hangingPunct="1">
              <a:lnSpc>
                <a:spcPct val="90000"/>
              </a:lnSpc>
              <a:spcBef>
                <a:spcPct val="0"/>
              </a:spcBef>
              <a:spcAft>
                <a:spcPts val="600"/>
              </a:spcAft>
              <a:buClrTx/>
              <a:buSzTx/>
              <a:buFontTx/>
              <a:buNone/>
              <a:tabLst/>
              <a:defRPr/>
            </a:pPr>
            <a:r>
              <a:rPr kumimoji="0" lang="en-US" sz="2400" b="1" i="0" u="none" strike="noStrike" kern="1200" cap="all" spc="0" normalizeH="0" baseline="0" noProof="0" dirty="0">
                <a:ln>
                  <a:noFill/>
                </a:ln>
                <a:solidFill>
                  <a:srgbClr val="FFFFFF"/>
                </a:solidFill>
                <a:effectLst/>
                <a:uLnTx/>
                <a:uFillTx/>
                <a:latin typeface="Verdana" charset="0"/>
                <a:ea typeface="Verdana" charset="0"/>
              </a:rPr>
              <a:t>TRACKING POLICY IMPACTS USING OVERTON.io AN EXPLORATIVE ANALYSIS</a:t>
            </a:r>
          </a:p>
        </p:txBody>
      </p:sp>
      <p:sp>
        <p:nvSpPr>
          <p:cNvPr id="9" name="Subtitle 4"/>
          <p:cNvSpPr txBox="1">
            <a:spLocks/>
          </p:cNvSpPr>
          <p:nvPr/>
        </p:nvSpPr>
        <p:spPr>
          <a:xfrm>
            <a:off x="1524000" y="3602038"/>
            <a:ext cx="9144000" cy="1655762"/>
          </a:xfrm>
          <a:prstGeom prst="rect">
            <a:avLst/>
          </a:prstGeom>
        </p:spPr>
        <p:txBody>
          <a:bodyPr/>
          <a:lstStyle>
            <a:lvl1pPr marL="0" indent="0" algn="l" defTabSz="914377" rtl="0" eaLnBrk="1" latinLnBrk="0" hangingPunct="1">
              <a:lnSpc>
                <a:spcPct val="95000"/>
              </a:lnSpc>
              <a:spcBef>
                <a:spcPts val="1000"/>
              </a:spcBef>
              <a:spcAft>
                <a:spcPts val="1000"/>
              </a:spcAft>
              <a:buFont typeface="Arial" charset="0"/>
              <a:buNone/>
              <a:defRPr sz="1600" kern="1200">
                <a:solidFill>
                  <a:schemeClr val="accent1"/>
                </a:solidFill>
                <a:latin typeface="Verdana" charset="0"/>
                <a:ea typeface="Verdana" charset="0"/>
                <a:cs typeface="Verdana" charset="0"/>
              </a:defRPr>
            </a:lvl1pPr>
            <a:lvl2pPr marL="268288" indent="-257175" algn="l" defTabSz="914377" rtl="0" eaLnBrk="1" latinLnBrk="0" hangingPunct="1">
              <a:lnSpc>
                <a:spcPct val="95000"/>
              </a:lnSpc>
              <a:spcBef>
                <a:spcPts val="500"/>
              </a:spcBef>
              <a:buClr>
                <a:srgbClr val="FF5000"/>
              </a:buClr>
              <a:buSzPct val="90000"/>
              <a:buFont typeface="LucidaGrande" charset="0"/>
              <a:buChar char="▶︎"/>
              <a:tabLst/>
              <a:defRPr sz="1400" kern="1200">
                <a:solidFill>
                  <a:schemeClr val="accent1"/>
                </a:solidFill>
                <a:latin typeface="Verdana" charset="0"/>
                <a:ea typeface="Verdana" charset="0"/>
                <a:cs typeface="Verdana" charset="0"/>
              </a:defRPr>
            </a:lvl2pPr>
            <a:lvl3pPr marL="671513" indent="-220663" algn="l" defTabSz="914377" rtl="0" eaLnBrk="1" latinLnBrk="0" hangingPunct="1">
              <a:lnSpc>
                <a:spcPct val="95000"/>
              </a:lnSpc>
              <a:spcBef>
                <a:spcPts val="500"/>
              </a:spcBef>
              <a:buClr>
                <a:schemeClr val="bg1">
                  <a:lumMod val="50000"/>
                </a:schemeClr>
              </a:buClr>
              <a:buSzPct val="90000"/>
              <a:buFont typeface="LucidaGrande" charset="0"/>
              <a:buChar char="▶︎"/>
              <a:tabLst/>
              <a:defRPr sz="1400" kern="1200">
                <a:solidFill>
                  <a:schemeClr val="accent1"/>
                </a:solidFill>
                <a:latin typeface="Verdana" charset="0"/>
                <a:ea typeface="Verdana" charset="0"/>
                <a:cs typeface="Verdana" charset="0"/>
              </a:defRPr>
            </a:lvl3pPr>
            <a:lvl4pPr marL="1073150" indent="-219075" algn="l" defTabSz="914377" rtl="0" eaLnBrk="1" latinLnBrk="0" hangingPunct="1">
              <a:lnSpc>
                <a:spcPct val="95000"/>
              </a:lnSpc>
              <a:spcBef>
                <a:spcPts val="500"/>
              </a:spcBef>
              <a:buClr>
                <a:srgbClr val="FF5000"/>
              </a:buClr>
              <a:buFont typeface="Arial"/>
              <a:buChar char="•"/>
              <a:tabLst/>
              <a:defRPr sz="1400" kern="1200">
                <a:solidFill>
                  <a:schemeClr val="accent1"/>
                </a:solidFill>
                <a:latin typeface="Verdana" charset="0"/>
                <a:ea typeface="Verdana" charset="0"/>
                <a:cs typeface="Verdana" charset="0"/>
              </a:defRPr>
            </a:lvl4pPr>
            <a:lvl5pPr marL="1476375" indent="-231775" algn="l" defTabSz="914377" rtl="0" eaLnBrk="1" latinLnBrk="0" hangingPunct="1">
              <a:lnSpc>
                <a:spcPct val="95000"/>
              </a:lnSpc>
              <a:spcBef>
                <a:spcPts val="500"/>
              </a:spcBef>
              <a:buClr>
                <a:schemeClr val="bg1">
                  <a:lumMod val="50000"/>
                </a:schemeClr>
              </a:buClr>
              <a:buFont typeface="Arial"/>
              <a:buChar char="•"/>
              <a:tabLst/>
              <a:defRPr sz="1400" kern="1200">
                <a:solidFill>
                  <a:schemeClr val="accent1"/>
                </a:solidFill>
                <a:latin typeface="Verdana" charset="0"/>
                <a:ea typeface="Verdana" charset="0"/>
                <a:cs typeface="Verdana" charset="0"/>
              </a:defRPr>
            </a:lvl5pPr>
            <a:lvl6pPr marL="2514537"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ctr" defTabSz="914377" rtl="0" eaLnBrk="1" fontAlgn="auto" latinLnBrk="0" hangingPunct="1">
              <a:lnSpc>
                <a:spcPct val="95000"/>
              </a:lnSpc>
              <a:spcBef>
                <a:spcPts val="1000"/>
              </a:spcBef>
              <a:spcAft>
                <a:spcPts val="1000"/>
              </a:spcAft>
              <a:buClrTx/>
              <a:buSzTx/>
              <a:buFont typeface="Arial" charset="0"/>
              <a:buNone/>
              <a:tabLst/>
              <a:defRPr/>
            </a:pPr>
            <a:r>
              <a:rPr kumimoji="0" lang="en-GB" sz="1800" b="1" i="0" u="none" strike="noStrike" kern="1200" cap="none" spc="0" normalizeH="0" baseline="0" noProof="0" dirty="0">
                <a:ln>
                  <a:noFill/>
                </a:ln>
                <a:solidFill>
                  <a:srgbClr val="FFFFFF"/>
                </a:solidFill>
                <a:effectLst/>
                <a:uLnTx/>
                <a:uFillTx/>
                <a:latin typeface="Verdana" charset="0"/>
                <a:ea typeface="Verdana" charset="0"/>
              </a:rPr>
              <a:t>Nicola Francesco DOTTI (ECOOM – VUB) </a:t>
            </a:r>
          </a:p>
          <a:p>
            <a:pPr marL="0" marR="0" lvl="0" indent="0" algn="ctr" defTabSz="914377" rtl="0" eaLnBrk="1" fontAlgn="auto" latinLnBrk="0" hangingPunct="1">
              <a:lnSpc>
                <a:spcPct val="95000"/>
              </a:lnSpc>
              <a:spcBef>
                <a:spcPts val="1000"/>
              </a:spcBef>
              <a:spcAft>
                <a:spcPts val="1000"/>
              </a:spcAft>
              <a:buClrTx/>
              <a:buSzTx/>
              <a:buFont typeface="Arial" charset="0"/>
              <a:buNone/>
              <a:tabLst/>
              <a:defRPr/>
            </a:pPr>
            <a:r>
              <a:rPr kumimoji="0" lang="en-GB" sz="1800" b="1" i="0" u="none" strike="noStrike" kern="1200" cap="none" spc="0" normalizeH="0" baseline="0" noProof="0" dirty="0">
                <a:ln>
                  <a:noFill/>
                </a:ln>
                <a:solidFill>
                  <a:srgbClr val="FFFFFF"/>
                </a:solidFill>
                <a:effectLst/>
                <a:uLnTx/>
                <a:uFillTx/>
                <a:latin typeface="Verdana" charset="0"/>
                <a:ea typeface="Verdana" charset="0"/>
              </a:rPr>
              <a:t>AESIS Conference</a:t>
            </a:r>
            <a:br>
              <a:rPr kumimoji="0" lang="en-GB" sz="1800" b="1" i="0" u="none" strike="noStrike" kern="1200" cap="none" spc="0" normalizeH="0" baseline="0" noProof="0" dirty="0">
                <a:ln>
                  <a:noFill/>
                </a:ln>
                <a:solidFill>
                  <a:srgbClr val="FFFFFF"/>
                </a:solidFill>
                <a:effectLst/>
                <a:uLnTx/>
                <a:uFillTx/>
                <a:latin typeface="Verdana" charset="0"/>
                <a:ea typeface="Verdana" charset="0"/>
              </a:rPr>
            </a:br>
            <a:r>
              <a:rPr kumimoji="0" lang="en-GB" sz="1800" b="1" i="0" u="none" strike="noStrike" kern="1200" cap="none" spc="0" normalizeH="0" baseline="0" noProof="0" dirty="0">
                <a:ln>
                  <a:noFill/>
                </a:ln>
                <a:solidFill>
                  <a:srgbClr val="FFFFFF"/>
                </a:solidFill>
                <a:effectLst/>
                <a:uLnTx/>
                <a:uFillTx/>
                <a:latin typeface="Verdana" charset="0"/>
                <a:ea typeface="Verdana" charset="0"/>
              </a:rPr>
              <a:t>14/Oct/2021</a:t>
            </a:r>
            <a:endParaRPr kumimoji="0" lang="en-GB" sz="1100" b="1" i="0" u="none" strike="noStrike" kern="1200" cap="none" spc="0" normalizeH="0" baseline="0" noProof="0" dirty="0">
              <a:ln>
                <a:noFill/>
              </a:ln>
              <a:solidFill>
                <a:srgbClr val="FFFFFF"/>
              </a:solidFill>
              <a:effectLst/>
              <a:uLnTx/>
              <a:uFillTx/>
              <a:latin typeface="Verdana" charset="0"/>
              <a:ea typeface="Verdana" charset="0"/>
            </a:endParaRPr>
          </a:p>
        </p:txBody>
      </p:sp>
    </p:spTree>
    <p:extLst>
      <p:ext uri="{BB962C8B-B14F-4D97-AF65-F5344CB8AC3E}">
        <p14:creationId xmlns:p14="http://schemas.microsoft.com/office/powerpoint/2010/main" val="201813994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diagram&#10;&#10;Description automatically generated">
            <a:extLst>
              <a:ext uri="{FF2B5EF4-FFF2-40B4-BE49-F238E27FC236}">
                <a16:creationId xmlns:a16="http://schemas.microsoft.com/office/drawing/2014/main" id="{03DE5AFC-80AC-194F-BAEB-C85D6E21F240}"/>
              </a:ext>
            </a:extLst>
          </p:cNvPr>
          <p:cNvPicPr>
            <a:picLocks noChangeAspect="1"/>
          </p:cNvPicPr>
          <p:nvPr/>
        </p:nvPicPr>
        <p:blipFill rotWithShape="1">
          <a:blip r:embed="rId3"/>
          <a:srcRect t="-3020" b="15975"/>
          <a:stretch/>
        </p:blipFill>
        <p:spPr>
          <a:xfrm>
            <a:off x="3510196" y="517585"/>
            <a:ext cx="5171607" cy="5969479"/>
          </a:xfrm>
          <a:prstGeom prst="rect">
            <a:avLst/>
          </a:prstGeom>
        </p:spPr>
      </p:pic>
    </p:spTree>
    <p:extLst>
      <p:ext uri="{BB962C8B-B14F-4D97-AF65-F5344CB8AC3E}">
        <p14:creationId xmlns:p14="http://schemas.microsoft.com/office/powerpoint/2010/main" val="316797993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938643" y="399729"/>
            <a:ext cx="10242244" cy="5950909"/>
            <a:chOff x="408518" y="188913"/>
            <a:chExt cx="11123083" cy="6310312"/>
          </a:xfrm>
        </p:grpSpPr>
        <p:pic>
          <p:nvPicPr>
            <p:cNvPr id="13314" name="Picture 7"/>
            <p:cNvPicPr>
              <a:picLocks noChangeAspect="1" noChangeArrowheads="1"/>
            </p:cNvPicPr>
            <p:nvPr/>
          </p:nvPicPr>
          <p:blipFill>
            <a:blip r:embed="rId3" cstate="print"/>
            <a:srcRect/>
            <a:stretch>
              <a:fillRect/>
            </a:stretch>
          </p:blipFill>
          <p:spPr bwMode="auto">
            <a:xfrm rot="522930">
              <a:off x="8125884" y="196851"/>
              <a:ext cx="3335867" cy="3444875"/>
            </a:xfrm>
            <a:prstGeom prst="rect">
              <a:avLst/>
            </a:prstGeom>
            <a:noFill/>
            <a:ln w="9525" algn="ctr">
              <a:noFill/>
              <a:miter lim="800000"/>
              <a:headEnd/>
              <a:tailEnd/>
            </a:ln>
          </p:spPr>
        </p:pic>
        <p:pic>
          <p:nvPicPr>
            <p:cNvPr id="13315" name="Picture 6"/>
            <p:cNvPicPr>
              <a:picLocks noChangeAspect="1" noChangeArrowheads="1"/>
            </p:cNvPicPr>
            <p:nvPr/>
          </p:nvPicPr>
          <p:blipFill>
            <a:blip r:embed="rId4" cstate="print"/>
            <a:srcRect/>
            <a:stretch>
              <a:fillRect/>
            </a:stretch>
          </p:blipFill>
          <p:spPr bwMode="auto">
            <a:xfrm rot="561356">
              <a:off x="8496301" y="3141663"/>
              <a:ext cx="3035300" cy="3357562"/>
            </a:xfrm>
            <a:prstGeom prst="rect">
              <a:avLst/>
            </a:prstGeom>
            <a:noFill/>
            <a:ln w="9525" algn="ctr">
              <a:noFill/>
              <a:miter lim="800000"/>
              <a:headEnd/>
              <a:tailEnd/>
            </a:ln>
          </p:spPr>
        </p:pic>
        <p:pic>
          <p:nvPicPr>
            <p:cNvPr id="13316" name="Picture 5"/>
            <p:cNvPicPr>
              <a:picLocks noChangeAspect="1" noChangeArrowheads="1"/>
            </p:cNvPicPr>
            <p:nvPr/>
          </p:nvPicPr>
          <p:blipFill>
            <a:blip r:embed="rId5" cstate="print"/>
            <a:srcRect/>
            <a:stretch>
              <a:fillRect/>
            </a:stretch>
          </p:blipFill>
          <p:spPr bwMode="auto">
            <a:xfrm rot="-770177">
              <a:off x="431800" y="188913"/>
              <a:ext cx="2853267" cy="3270250"/>
            </a:xfrm>
            <a:prstGeom prst="rect">
              <a:avLst/>
            </a:prstGeom>
            <a:noFill/>
            <a:ln w="9525" algn="ctr">
              <a:noFill/>
              <a:miter lim="800000"/>
              <a:headEnd/>
              <a:tailEnd/>
            </a:ln>
          </p:spPr>
        </p:pic>
        <p:pic>
          <p:nvPicPr>
            <p:cNvPr id="13317" name="Picture 4"/>
            <p:cNvPicPr>
              <a:picLocks noChangeAspect="1" noChangeArrowheads="1"/>
            </p:cNvPicPr>
            <p:nvPr/>
          </p:nvPicPr>
          <p:blipFill>
            <a:blip r:embed="rId6" cstate="print"/>
            <a:srcRect/>
            <a:stretch>
              <a:fillRect/>
            </a:stretch>
          </p:blipFill>
          <p:spPr bwMode="auto">
            <a:xfrm rot="-736829">
              <a:off x="408518" y="3149601"/>
              <a:ext cx="3103033" cy="3167063"/>
            </a:xfrm>
            <a:prstGeom prst="rect">
              <a:avLst/>
            </a:prstGeom>
            <a:noFill/>
            <a:ln w="9525" algn="ctr">
              <a:noFill/>
              <a:miter lim="800000"/>
              <a:headEnd/>
              <a:tailEnd/>
            </a:ln>
          </p:spPr>
        </p:pic>
        <p:pic>
          <p:nvPicPr>
            <p:cNvPr id="13318" name="Picture 2"/>
            <p:cNvPicPr>
              <a:picLocks noChangeAspect="1" noChangeArrowheads="1"/>
            </p:cNvPicPr>
            <p:nvPr/>
          </p:nvPicPr>
          <p:blipFill>
            <a:blip r:embed="rId7" cstate="print"/>
            <a:srcRect/>
            <a:stretch>
              <a:fillRect/>
            </a:stretch>
          </p:blipFill>
          <p:spPr bwMode="auto">
            <a:xfrm>
              <a:off x="3312584" y="404814"/>
              <a:ext cx="5196416" cy="5551487"/>
            </a:xfrm>
            <a:prstGeom prst="rect">
              <a:avLst/>
            </a:prstGeom>
            <a:noFill/>
            <a:ln w="9525" algn="ctr">
              <a:solidFill>
                <a:schemeClr val="bg2"/>
              </a:solidFill>
              <a:miter lim="800000"/>
              <a:headEnd/>
              <a:tailEnd/>
            </a:ln>
          </p:spPr>
        </p:pic>
      </p:grpSp>
    </p:spTree>
    <p:extLst>
      <p:ext uri="{BB962C8B-B14F-4D97-AF65-F5344CB8AC3E}">
        <p14:creationId xmlns:p14="http://schemas.microsoft.com/office/powerpoint/2010/main" val="228376586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1"/>
          <p:cNvPicPr>
            <a:picLocks noChangeAspect="1" noChangeArrowheads="1"/>
          </p:cNvPicPr>
          <p:nvPr/>
        </p:nvPicPr>
        <p:blipFill>
          <a:blip r:embed="rId2">
            <a:extLst>
              <a:ext uri="{28A0092B-C50C-407E-A947-70E740481C1C}">
                <a14:useLocalDpi xmlns:a14="http://schemas.microsoft.com/office/drawing/2010/main" val="0"/>
              </a:ext>
            </a:extLst>
          </a:blip>
          <a:srcRect l="20685" t="38692" r="23810" b="19585"/>
          <a:stretch>
            <a:fillRect/>
          </a:stretch>
        </p:blipFill>
        <p:spPr bwMode="auto">
          <a:xfrm>
            <a:off x="494225" y="1022454"/>
            <a:ext cx="9739302" cy="549030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32902044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E509D19-5964-BA40-962F-4AB749202CF7}"/>
              </a:ext>
            </a:extLst>
          </p:cNvPr>
          <p:cNvSpPr/>
          <p:nvPr/>
        </p:nvSpPr>
        <p:spPr>
          <a:xfrm>
            <a:off x="3034352" y="336454"/>
            <a:ext cx="5359021" cy="6185091"/>
          </a:xfrm>
          <a:prstGeom prst="rect">
            <a:avLst/>
          </a:prstGeom>
        </p:spPr>
        <p:txBody>
          <a:bodyPr wrap="square">
            <a:spAutoFit/>
          </a:bodyPr>
          <a:lstStyle/>
          <a:p>
            <a:pPr marL="228600" marR="0" lvl="0" indent="0" algn="ctr" defTabSz="914400" rtl="0" eaLnBrk="1" fontAlgn="auto" latinLnBrk="0" hangingPunct="1">
              <a:lnSpc>
                <a:spcPct val="115000"/>
              </a:lnSpc>
              <a:spcBef>
                <a:spcPts val="0"/>
              </a:spcBef>
              <a:spcAft>
                <a:spcPts val="1200"/>
              </a:spcAft>
              <a:buClrTx/>
              <a:buSzTx/>
              <a:buFontTx/>
              <a:buNone/>
              <a:tabLst/>
              <a:defRPr/>
            </a:pPr>
            <a:r>
              <a:rPr kumimoji="0" lang="en-GB" sz="3600" b="0" i="0" u="none" strike="noStrike" kern="1800" cap="none" spc="0" normalizeH="0" baseline="0" noProof="0" dirty="0">
                <a:ln>
                  <a:noFill/>
                </a:ln>
                <a:solidFill>
                  <a:srgbClr val="000000"/>
                </a:solidFill>
                <a:effectLst/>
                <a:uLnTx/>
                <a:uFillTx/>
                <a:latin typeface="Gloucester MT Extra Condensed" panose="02030808020601010101" pitchFamily="18" charset="77"/>
                <a:ea typeface="Times New Roman" panose="02020603050405020304" pitchFamily="18" charset="0"/>
                <a:cs typeface="Arial" panose="020B0604020202020204" pitchFamily="34" charset="0"/>
              </a:rPr>
              <a:t>Principles for the Treatment of Independent Scientific Advice</a:t>
            </a:r>
            <a:r>
              <a:rPr kumimoji="0" lang="en-GB" sz="1800" b="0" i="0" u="none" strike="noStrike" kern="1800" cap="none" spc="0" normalizeH="0" baseline="0" noProof="0" dirty="0">
                <a:ln>
                  <a:noFill/>
                </a:ln>
                <a:solidFill>
                  <a:srgbClr val="000000"/>
                </a:solidFill>
                <a:effectLst/>
                <a:uLnTx/>
                <a:uFillTx/>
                <a:latin typeface="Gloucester MT Extra Condensed" panose="02030808020601010101" pitchFamily="18" charset="77"/>
                <a:ea typeface="Times New Roman" panose="02020603050405020304" pitchFamily="18" charset="0"/>
                <a:cs typeface="Arial" panose="020B0604020202020204" pitchFamily="34" charset="0"/>
              </a:rPr>
              <a:t> </a:t>
            </a:r>
            <a:endParaRPr kumimoji="0" lang="en-GB" sz="1100" b="0" i="0" u="none" strike="noStrike" kern="1200" cap="none" spc="0" normalizeH="0" baseline="0" noProof="0" dirty="0">
              <a:ln>
                <a:noFill/>
              </a:ln>
              <a:solidFill>
                <a:srgbClr val="4C4C4C"/>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15000"/>
              </a:lnSpc>
              <a:spcBef>
                <a:spcPts val="0"/>
              </a:spcBef>
              <a:spcAft>
                <a:spcPts val="0"/>
              </a:spcAft>
              <a:buClrTx/>
              <a:buSzTx/>
              <a:buFont typeface="+mj-lt"/>
              <a:buAutoNum type="romanUcPeriod"/>
              <a:tabLst>
                <a:tab pos="457200" algn="l"/>
              </a:tabLst>
              <a:defRPr/>
            </a:pPr>
            <a:r>
              <a:rPr kumimoji="0" lang="en-GB" sz="1800" b="0" i="0" u="none" strike="noStrike" kern="1200" cap="none" spc="0" normalizeH="0" baseline="0" noProof="0" dirty="0">
                <a:ln>
                  <a:noFill/>
                </a:ln>
                <a:solidFill>
                  <a:srgbClr val="000000"/>
                </a:solidFill>
                <a:effectLst/>
                <a:uLnTx/>
                <a:uFillTx/>
                <a:latin typeface="Gloucester MT Extra Condensed" panose="02030808020601010101" pitchFamily="18" charset="77"/>
                <a:ea typeface="Calibri" panose="020F0502020204030204" pitchFamily="34" charset="0"/>
                <a:cs typeface="Times New Roman" panose="02020603050405020304" pitchFamily="18" charset="0"/>
              </a:rPr>
              <a:t>Academic Freedom</a:t>
            </a:r>
            <a:endParaRPr kumimoji="0" lang="en-GB" sz="1100" b="0" i="0" u="none" strike="noStrike" kern="1200" cap="none" spc="0" normalizeH="0" baseline="0" noProof="0" dirty="0">
              <a:ln>
                <a:noFill/>
              </a:ln>
              <a:solidFill>
                <a:srgbClr val="4C4C4C"/>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457200" marR="0" lvl="0" indent="0" algn="l" defTabSz="914400" rtl="0" eaLnBrk="1" fontAlgn="auto" latinLnBrk="0" hangingPunct="1">
              <a:lnSpc>
                <a:spcPct val="115000"/>
              </a:lnSpc>
              <a:spcBef>
                <a:spcPts val="0"/>
              </a:spcBef>
              <a:spcAft>
                <a:spcPts val="1000"/>
              </a:spcAft>
              <a:buClrTx/>
              <a:buSzTx/>
              <a:buFontTx/>
              <a:buNone/>
              <a:tabLst/>
              <a:defRPr/>
            </a:pPr>
            <a:br>
              <a:rPr kumimoji="0" lang="en-GB" sz="1400" b="0" i="0" u="none" strike="noStrike" kern="1200" cap="none" spc="0" normalizeH="0" baseline="0" noProof="0" dirty="0">
                <a:ln>
                  <a:noFill/>
                </a:ln>
                <a:solidFill>
                  <a:srgbClr val="000000"/>
                </a:solidFill>
                <a:effectLst/>
                <a:uLnTx/>
                <a:uFillTx/>
                <a:latin typeface="Gloucester MT Extra Condensed" panose="02030808020601010101" pitchFamily="18" charset="77"/>
                <a:ea typeface="Calibri" panose="020F0502020204030204" pitchFamily="34" charset="0"/>
                <a:cs typeface="Times New Roman" panose="02020603050405020304" pitchFamily="18" charset="0"/>
              </a:rPr>
            </a:br>
            <a:r>
              <a:rPr kumimoji="0" lang="en-GB" sz="1400" b="0" i="0" u="none" strike="noStrike" kern="1200" cap="none" spc="0" normalizeH="0" baseline="0" noProof="0" dirty="0">
                <a:ln>
                  <a:noFill/>
                </a:ln>
                <a:solidFill>
                  <a:srgbClr val="000000"/>
                </a:solidFill>
                <a:effectLst/>
                <a:uLnTx/>
                <a:uFillTx/>
                <a:latin typeface="Gloucester MT Extra Condensed" panose="02030808020601010101" pitchFamily="18" charset="77"/>
                <a:ea typeface="Calibri" panose="020F0502020204030204" pitchFamily="34" charset="0"/>
                <a:cs typeface="Times New Roman" panose="02020603050405020304" pitchFamily="18" charset="0"/>
              </a:rPr>
              <a:t>Members of independent advisory groups are unpaid experts, most of whom have professional careers and reputations that depend on freedom to express their views openly and without restriction.</a:t>
            </a:r>
            <a:endParaRPr kumimoji="0" lang="en-GB" sz="1400" b="0" i="0" u="none" strike="noStrike" kern="1200" cap="none" spc="0" normalizeH="0" baseline="0" noProof="0" dirty="0">
              <a:ln>
                <a:noFill/>
              </a:ln>
              <a:solidFill>
                <a:srgbClr val="4C4C4C"/>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15000"/>
              </a:lnSpc>
              <a:spcBef>
                <a:spcPts val="0"/>
              </a:spcBef>
              <a:spcAft>
                <a:spcPts val="0"/>
              </a:spcAft>
              <a:buClrTx/>
              <a:buSzTx/>
              <a:buFont typeface="+mj-lt"/>
              <a:buAutoNum type="romanUcPeriod"/>
              <a:tabLst>
                <a:tab pos="457200" algn="l"/>
              </a:tabLst>
              <a:defRPr/>
            </a:pPr>
            <a:r>
              <a:rPr kumimoji="0" lang="en-GB" sz="1800" b="0" i="0" u="none" strike="noStrike" kern="1200" cap="none" spc="0" normalizeH="0" baseline="0" noProof="0" dirty="0">
                <a:ln>
                  <a:noFill/>
                </a:ln>
                <a:solidFill>
                  <a:srgbClr val="000000"/>
                </a:solidFill>
                <a:effectLst/>
                <a:uLnTx/>
                <a:uFillTx/>
                <a:latin typeface="Gloucester MT Extra Condensed" panose="02030808020601010101" pitchFamily="18" charset="77"/>
                <a:ea typeface="Calibri" panose="020F0502020204030204" pitchFamily="34" charset="0"/>
                <a:cs typeface="Times New Roman" panose="02020603050405020304" pitchFamily="18" charset="0"/>
              </a:rPr>
              <a:t>Independence of Operation</a:t>
            </a:r>
            <a:endParaRPr kumimoji="0" lang="en-GB" sz="1100" b="0" i="0" u="none" strike="noStrike" kern="1200" cap="none" spc="0" normalizeH="0" baseline="0" noProof="0" dirty="0">
              <a:ln>
                <a:noFill/>
              </a:ln>
              <a:solidFill>
                <a:srgbClr val="4C4C4C"/>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457200" marR="0" lvl="0" indent="0" algn="l" defTabSz="914400" rtl="0" eaLnBrk="1" fontAlgn="auto" latinLnBrk="0" hangingPunct="1">
              <a:lnSpc>
                <a:spcPct val="115000"/>
              </a:lnSpc>
              <a:spcBef>
                <a:spcPts val="0"/>
              </a:spcBef>
              <a:spcAft>
                <a:spcPts val="1000"/>
              </a:spcAft>
              <a:buClrTx/>
              <a:buSzTx/>
              <a:buFontTx/>
              <a:buNone/>
              <a:tabLst/>
              <a:defRPr/>
            </a:pPr>
            <a:br>
              <a:rPr kumimoji="0" lang="en-GB" sz="1400" b="0" i="0" u="none" strike="noStrike" kern="1200" cap="none" spc="0" normalizeH="0" baseline="0" noProof="0" dirty="0">
                <a:ln>
                  <a:noFill/>
                </a:ln>
                <a:solidFill>
                  <a:srgbClr val="000000"/>
                </a:solidFill>
                <a:effectLst/>
                <a:uLnTx/>
                <a:uFillTx/>
                <a:latin typeface="Gloucester MT Extra Condensed" panose="02030808020601010101" pitchFamily="18" charset="77"/>
                <a:ea typeface="Calibri" panose="020F0502020204030204" pitchFamily="34" charset="0"/>
                <a:cs typeface="Times New Roman" panose="02020603050405020304" pitchFamily="18" charset="0"/>
              </a:rPr>
            </a:br>
            <a:r>
              <a:rPr kumimoji="0" lang="en-GB" sz="1400" b="0" i="0" u="none" strike="noStrike" kern="1200" cap="none" spc="0" normalizeH="0" baseline="0" noProof="0" dirty="0">
                <a:ln>
                  <a:noFill/>
                </a:ln>
                <a:solidFill>
                  <a:srgbClr val="000000"/>
                </a:solidFill>
                <a:effectLst/>
                <a:uLnTx/>
                <a:uFillTx/>
                <a:latin typeface="Gloucester MT Extra Condensed" panose="02030808020601010101" pitchFamily="18" charset="77"/>
                <a:ea typeface="Calibri" panose="020F0502020204030204" pitchFamily="34" charset="0"/>
                <a:cs typeface="Times New Roman" panose="02020603050405020304" pitchFamily="18" charset="0"/>
              </a:rPr>
              <a:t>The ability to attract advisers of the highest quality, and public trust in the advisory system, depend on the actual and perceived independence of advisory bodies. This independence includes the right of advisors to publicly discuss evidence and advice that is not accepted by Government, within the constraints of professional conduct.</a:t>
            </a:r>
            <a:endParaRPr kumimoji="0" lang="en-GB" sz="1400" b="0" i="0" u="none" strike="noStrike" kern="1200" cap="none" spc="0" normalizeH="0" baseline="0" noProof="0" dirty="0">
              <a:ln>
                <a:noFill/>
              </a:ln>
              <a:solidFill>
                <a:srgbClr val="4C4C4C"/>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15000"/>
              </a:lnSpc>
              <a:spcBef>
                <a:spcPts val="0"/>
              </a:spcBef>
              <a:spcAft>
                <a:spcPts val="0"/>
              </a:spcAft>
              <a:buClrTx/>
              <a:buSzTx/>
              <a:buFont typeface="+mj-lt"/>
              <a:buAutoNum type="romanUcPeriod"/>
              <a:tabLst>
                <a:tab pos="457200" algn="l"/>
              </a:tabLst>
              <a:defRPr/>
            </a:pPr>
            <a:r>
              <a:rPr kumimoji="0" lang="en-GB" sz="1800" b="0" i="0" u="none" strike="noStrike" kern="1200" cap="none" spc="0" normalizeH="0" baseline="0" noProof="0" dirty="0">
                <a:ln>
                  <a:noFill/>
                </a:ln>
                <a:solidFill>
                  <a:srgbClr val="000000"/>
                </a:solidFill>
                <a:effectLst/>
                <a:uLnTx/>
                <a:uFillTx/>
                <a:latin typeface="Gloucester MT Extra Condensed" panose="02030808020601010101" pitchFamily="18" charset="77"/>
                <a:ea typeface="Calibri" panose="020F0502020204030204" pitchFamily="34" charset="0"/>
                <a:cs typeface="Times New Roman" panose="02020603050405020304" pitchFamily="18" charset="0"/>
              </a:rPr>
              <a:t>Proper Consideration of Advice</a:t>
            </a:r>
            <a:endParaRPr kumimoji="0" lang="en-GB" sz="1100" b="0" i="0" u="none" strike="noStrike" kern="1200" cap="none" spc="0" normalizeH="0" baseline="0" noProof="0" dirty="0">
              <a:ln>
                <a:noFill/>
              </a:ln>
              <a:solidFill>
                <a:srgbClr val="4C4C4C"/>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457200" marR="0" lvl="0" indent="0" algn="l" defTabSz="914400" rtl="0" eaLnBrk="1" fontAlgn="auto" latinLnBrk="0" hangingPunct="1">
              <a:lnSpc>
                <a:spcPct val="115000"/>
              </a:lnSpc>
              <a:spcBef>
                <a:spcPts val="0"/>
              </a:spcBef>
              <a:spcAft>
                <a:spcPts val="1000"/>
              </a:spcAft>
              <a:buClrTx/>
              <a:buSzTx/>
              <a:buFontTx/>
              <a:buNone/>
              <a:tabLst/>
              <a:defRPr/>
            </a:pPr>
            <a:br>
              <a:rPr kumimoji="0" lang="en-GB" sz="1400" b="0" i="0" u="none" strike="noStrike" kern="1200" cap="none" spc="0" normalizeH="0" baseline="0" noProof="0" dirty="0">
                <a:ln>
                  <a:noFill/>
                </a:ln>
                <a:solidFill>
                  <a:srgbClr val="000000"/>
                </a:solidFill>
                <a:effectLst/>
                <a:uLnTx/>
                <a:uFillTx/>
                <a:latin typeface="Gloucester MT Extra Condensed" panose="02030808020601010101" pitchFamily="18" charset="77"/>
                <a:ea typeface="Calibri" panose="020F0502020204030204" pitchFamily="34" charset="0"/>
                <a:cs typeface="Times New Roman" panose="02020603050405020304" pitchFamily="18" charset="0"/>
              </a:rPr>
            </a:br>
            <a:r>
              <a:rPr kumimoji="0" lang="en-GB" sz="1400" b="0" i="0" u="none" strike="noStrike" kern="1200" cap="none" spc="0" normalizeH="0" baseline="0" noProof="0" dirty="0">
                <a:ln>
                  <a:noFill/>
                </a:ln>
                <a:solidFill>
                  <a:srgbClr val="000000"/>
                </a:solidFill>
                <a:effectLst/>
                <a:uLnTx/>
                <a:uFillTx/>
                <a:latin typeface="Gloucester MT Extra Condensed" panose="02030808020601010101" pitchFamily="18" charset="77"/>
                <a:ea typeface="Calibri" panose="020F0502020204030204" pitchFamily="34" charset="0"/>
                <a:cs typeface="Times New Roman" panose="02020603050405020304" pitchFamily="18" charset="0"/>
              </a:rPr>
              <a:t>Evidence depends on the rigorous analysis of data; advice should be firmly based on evidence but inevitably reflects opinion and interpretation; policy may be influenced by considerations other than expert advice, but the evidence and advice provided by expert committees should be thoroughly and seriously considered by ministers.</a:t>
            </a:r>
            <a:endParaRPr kumimoji="0" lang="en-GB" sz="1400" b="0" i="0" u="none" strike="noStrike" kern="1200" cap="none" spc="0" normalizeH="0" baseline="0" noProof="0" dirty="0">
              <a:ln>
                <a:noFill/>
              </a:ln>
              <a:solidFill>
                <a:srgbClr val="4C4C4C"/>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12805447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1" name="Picture 3"/>
          <p:cNvPicPr>
            <a:picLocks noChangeAspect="1" noChangeArrowheads="1"/>
          </p:cNvPicPr>
          <p:nvPr/>
        </p:nvPicPr>
        <p:blipFill>
          <a:blip r:embed="rId3" cstate="print"/>
          <a:srcRect l="2797" t="5599" r="2507" b="6279"/>
          <a:stretch>
            <a:fillRect/>
          </a:stretch>
        </p:blipFill>
        <p:spPr bwMode="auto">
          <a:xfrm>
            <a:off x="121307" y="157660"/>
            <a:ext cx="9904765" cy="6477131"/>
          </a:xfrm>
          <a:prstGeom prst="rect">
            <a:avLst/>
          </a:prstGeom>
          <a:noFill/>
          <a:ln w="9525">
            <a:noFill/>
            <a:miter lim="800000"/>
            <a:headEnd/>
            <a:tailEnd/>
          </a:ln>
        </p:spPr>
      </p:pic>
      <p:pic>
        <p:nvPicPr>
          <p:cNvPr id="2" name="Picture 1">
            <a:extLst>
              <a:ext uri="{FF2B5EF4-FFF2-40B4-BE49-F238E27FC236}">
                <a16:creationId xmlns:a16="http://schemas.microsoft.com/office/drawing/2014/main" id="{1A2619C4-B72C-104D-AA67-B4ABE519D146}"/>
              </a:ext>
            </a:extLst>
          </p:cNvPr>
          <p:cNvPicPr>
            <a:picLocks noChangeAspect="1"/>
          </p:cNvPicPr>
          <p:nvPr/>
        </p:nvPicPr>
        <p:blipFill>
          <a:blip r:embed="rId4"/>
          <a:stretch>
            <a:fillRect/>
          </a:stretch>
        </p:blipFill>
        <p:spPr>
          <a:xfrm>
            <a:off x="0" y="34673"/>
            <a:ext cx="12192000" cy="6788653"/>
          </a:xfrm>
          <a:prstGeom prst="rect">
            <a:avLst/>
          </a:prstGeom>
        </p:spPr>
      </p:pic>
    </p:spTree>
    <p:extLst>
      <p:ext uri="{BB962C8B-B14F-4D97-AF65-F5344CB8AC3E}">
        <p14:creationId xmlns:p14="http://schemas.microsoft.com/office/powerpoint/2010/main" val="32463027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Inline images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4713" y="482157"/>
            <a:ext cx="3074416" cy="43608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603" name="TextBox 2"/>
          <p:cNvSpPr txBox="1">
            <a:spLocks noChangeArrowheads="1"/>
          </p:cNvSpPr>
          <p:nvPr/>
        </p:nvSpPr>
        <p:spPr bwMode="auto">
          <a:xfrm>
            <a:off x="3762375" y="5064125"/>
            <a:ext cx="914400"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b"/>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altLang="en-US" sz="4000" b="0" i="0" u="none" strike="noStrike" kern="1200" cap="none" spc="0" normalizeH="0" baseline="0" noProof="0">
                <a:ln>
                  <a:noFill/>
                </a:ln>
                <a:solidFill>
                  <a:srgbClr val="4D4D4D"/>
                </a:solidFill>
                <a:effectLst/>
                <a:uLnTx/>
                <a:uFillTx/>
                <a:latin typeface="Calibri" panose="020F0502020204030204" pitchFamily="34" charset="0"/>
                <a:ea typeface="+mn-ea"/>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altLang="en-US" sz="4000" b="0" i="0" u="none" strike="noStrike" kern="1200" cap="none" spc="0" normalizeH="0" baseline="0" noProof="0">
                <a:ln>
                  <a:noFill/>
                </a:ln>
                <a:solidFill>
                  <a:srgbClr val="4D4D4D"/>
                </a:solidFill>
                <a:effectLst/>
                <a:uLnTx/>
                <a:uFillTx/>
                <a:latin typeface="Calibri" panose="020F0502020204030204" pitchFamily="34" charset="0"/>
                <a:ea typeface="+mn-ea"/>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altLang="en-US" sz="4000" b="0" i="0" u="none" strike="noStrike" kern="1200" cap="none" spc="0" normalizeH="0" baseline="0" noProof="0">
              <a:ln>
                <a:noFill/>
              </a:ln>
              <a:solidFill>
                <a:srgbClr val="4D4D4D"/>
              </a:solidFill>
              <a:effectLst/>
              <a:uLnTx/>
              <a:uFillTx/>
              <a:latin typeface="Calibri" panose="020F0502020204030204" pitchFamily="34" charset="0"/>
              <a:ea typeface="+mn-ea"/>
              <a:cs typeface="Arial" panose="020B0604020202020204" pitchFamily="34" charset="0"/>
            </a:endParaRPr>
          </a:p>
        </p:txBody>
      </p:sp>
      <p:sp>
        <p:nvSpPr>
          <p:cNvPr id="25604" name="TextBox 3"/>
          <p:cNvSpPr txBox="1">
            <a:spLocks noChangeArrowheads="1"/>
          </p:cNvSpPr>
          <p:nvPr/>
        </p:nvSpPr>
        <p:spPr bwMode="auto">
          <a:xfrm>
            <a:off x="3762375" y="703263"/>
            <a:ext cx="7620000" cy="57800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b"/>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altLang="en-US" sz="4000" b="0" i="0" u="none" strike="noStrike" kern="1200" cap="none" spc="0" normalizeH="0" baseline="0" noProof="0">
              <a:ln>
                <a:noFill/>
              </a:ln>
              <a:solidFill>
                <a:srgbClr val="4D4D4D"/>
              </a:solidFill>
              <a:effectLst/>
              <a:uLnTx/>
              <a:uFillTx/>
              <a:latin typeface="Calibri" panose="020F0502020204030204" pitchFamily="34" charset="0"/>
              <a:ea typeface="+mn-ea"/>
              <a:cs typeface="Arial" panose="020B0604020202020204" pitchFamily="34" charset="0"/>
            </a:endParaRPr>
          </a:p>
        </p:txBody>
      </p:sp>
      <p:sp>
        <p:nvSpPr>
          <p:cNvPr id="25605" name="TextBox 5"/>
          <p:cNvSpPr txBox="1">
            <a:spLocks noChangeArrowheads="1"/>
          </p:cNvSpPr>
          <p:nvPr/>
        </p:nvSpPr>
        <p:spPr bwMode="auto">
          <a:xfrm>
            <a:off x="2465478" y="6560453"/>
            <a:ext cx="9423400" cy="115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altLang="en-US" sz="1600" b="0" i="0" u="none" strike="noStrike" kern="1200" cap="none" spc="0" normalizeH="0" baseline="0" noProof="0" dirty="0">
                <a:ln>
                  <a:noFill/>
                </a:ln>
                <a:solidFill>
                  <a:srgbClr val="4D4D4D"/>
                </a:solidFill>
                <a:effectLst/>
                <a:uLnTx/>
                <a:uFillTx/>
                <a:latin typeface="Roboto" pitchFamily="2" charset="0"/>
                <a:ea typeface="Roboto" pitchFamily="2" charset="0"/>
                <a:cs typeface="Arial" panose="020B0604020202020204" pitchFamily="34" charset="0"/>
              </a:rPr>
              <a:t>senseaboutscience.org/activities/transparency-evidence/</a:t>
            </a:r>
          </a:p>
        </p:txBody>
      </p:sp>
      <p:sp>
        <p:nvSpPr>
          <p:cNvPr id="7" name="TextBox 6"/>
          <p:cNvSpPr txBox="1"/>
          <p:nvPr/>
        </p:nvSpPr>
        <p:spPr>
          <a:xfrm>
            <a:off x="3604706" y="472335"/>
            <a:ext cx="8316035" cy="4842351"/>
          </a:xfrm>
          <a:prstGeom prst="rect">
            <a:avLst/>
          </a:prstGeom>
          <a:noFill/>
        </p:spPr>
        <p:txBody>
          <a:bodyPr wrap="square" anchor="ctr">
            <a:spAutoFit/>
          </a:bodyPr>
          <a:lstStyle/>
          <a:p>
            <a:pPr marL="0" marR="0" lvl="0" indent="0" algn="l" defTabSz="914400" rtl="0" eaLnBrk="1" fontAlgn="auto" latinLnBrk="0" hangingPunct="1">
              <a:lnSpc>
                <a:spcPct val="100000"/>
              </a:lnSpc>
              <a:spcBef>
                <a:spcPts val="0"/>
              </a:spcBef>
              <a:spcAft>
                <a:spcPts val="2000"/>
              </a:spcAft>
              <a:buClrTx/>
              <a:buSzTx/>
              <a:buFontTx/>
              <a:buNone/>
              <a:tabLst/>
              <a:defRPr/>
            </a:pPr>
            <a:r>
              <a:rPr kumimoji="0" lang="en-US" sz="3200" b="1" i="0" u="none" strike="noStrike" kern="1200" cap="none" spc="0" normalizeH="0" baseline="0" noProof="0" dirty="0">
                <a:ln>
                  <a:noFill/>
                </a:ln>
                <a:solidFill>
                  <a:srgbClr val="706F6F"/>
                </a:solidFill>
                <a:effectLst/>
                <a:uLnTx/>
                <a:uFillTx/>
                <a:latin typeface="Bariol Bold" panose="02000506040000020003" pitchFamily="50" charset="0"/>
                <a:ea typeface="Roboto" pitchFamily="2" charset="0"/>
                <a:cs typeface="+mn-cs"/>
              </a:rPr>
              <a:t>Findings</a:t>
            </a:r>
            <a:endParaRPr kumimoji="0" lang="en-US" sz="2800" b="1" i="0" u="none" strike="noStrike" kern="1200" cap="none" spc="0" normalizeH="0" baseline="0" noProof="0" dirty="0">
              <a:ln>
                <a:noFill/>
              </a:ln>
              <a:solidFill>
                <a:srgbClr val="706F6F"/>
              </a:solidFill>
              <a:effectLst/>
              <a:uLnTx/>
              <a:uFillTx/>
              <a:latin typeface="Bariol Bold" panose="02000506040000020003" pitchFamily="50" charset="0"/>
              <a:ea typeface="Roboto" pitchFamily="2"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706F6F"/>
                </a:solidFill>
                <a:effectLst/>
                <a:uLnTx/>
                <a:uFillTx/>
                <a:latin typeface="Roboto" pitchFamily="2" charset="0"/>
                <a:ea typeface="Roboto" pitchFamily="2" charset="0"/>
                <a:cs typeface="+mn-cs"/>
              </a:rPr>
              <a:t>Departments don’t always share work that has been done.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706F6F"/>
              </a:solidFill>
              <a:effectLst/>
              <a:uLnTx/>
              <a:uFillTx/>
              <a:latin typeface="Roboto" pitchFamily="2" charset="0"/>
              <a:ea typeface="Roboto" pitchFamily="2"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706F6F"/>
                </a:solidFill>
                <a:effectLst/>
                <a:uLnTx/>
                <a:uFillTx/>
                <a:latin typeface="Roboto" pitchFamily="2" charset="0"/>
                <a:ea typeface="Roboto" pitchFamily="2" charset="0"/>
                <a:cs typeface="+mn-cs"/>
              </a:rPr>
              <a:t>Referencing needs to be more specific and useful.</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706F6F"/>
              </a:solidFill>
              <a:effectLst/>
              <a:uLnTx/>
              <a:uFillTx/>
              <a:latin typeface="Roboto" pitchFamily="2" charset="0"/>
              <a:ea typeface="Roboto" pitchFamily="2"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706F6F"/>
                </a:solidFill>
                <a:effectLst/>
                <a:uLnTx/>
                <a:uFillTx/>
                <a:latin typeface="Roboto" pitchFamily="2" charset="0"/>
                <a:ea typeface="Roboto" pitchFamily="2" charset="0"/>
                <a:cs typeface="+mn-cs"/>
              </a:rPr>
              <a:t>The most transparent policies demonstrated a clear chain of reasoning.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706F6F"/>
              </a:solidFill>
              <a:effectLst/>
              <a:uLnTx/>
              <a:uFillTx/>
              <a:latin typeface="Roboto" pitchFamily="2" charset="0"/>
              <a:ea typeface="Roboto" pitchFamily="2"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706F6F"/>
                </a:solidFill>
                <a:effectLst/>
                <a:uLnTx/>
                <a:uFillTx/>
                <a:latin typeface="Roboto" pitchFamily="2" charset="0"/>
                <a:ea typeface="Roboto" pitchFamily="2" charset="0"/>
                <a:cs typeface="+mn-cs"/>
              </a:rPr>
              <a:t>Manifesto-derived policy commitments can be transparent.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706F6F"/>
                </a:solidFill>
                <a:effectLst/>
                <a:uLnTx/>
                <a:uFillTx/>
                <a:latin typeface="Roboto" pitchFamily="2" charset="0"/>
                <a:ea typeface="Roboto" pitchFamily="2" charset="0"/>
                <a:cs typeface="+mn-cs"/>
              </a:rPr>
              <a:t>	</a:t>
            </a:r>
            <a:r>
              <a:rPr kumimoji="0" lang="en-GB" sz="2000" b="0" i="1" u="none" strike="noStrike" kern="1200" cap="none" spc="0" normalizeH="0" baseline="0" noProof="0" dirty="0">
                <a:ln>
                  <a:noFill/>
                </a:ln>
                <a:solidFill>
                  <a:srgbClr val="706F6F"/>
                </a:solidFill>
                <a:effectLst/>
                <a:uLnTx/>
                <a:uFillTx/>
                <a:latin typeface="Roboto" pitchFamily="2" charset="0"/>
                <a:ea typeface="Roboto" pitchFamily="2" charset="0"/>
                <a:cs typeface="+mn-cs"/>
              </a:rPr>
              <a:t>Outcomes vs means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706F6F"/>
              </a:solidFill>
              <a:effectLst/>
              <a:uLnTx/>
              <a:uFillTx/>
              <a:latin typeface="Roboto" pitchFamily="2" charset="0"/>
              <a:ea typeface="Roboto" pitchFamily="2"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706F6F"/>
                </a:solidFill>
                <a:effectLst/>
                <a:uLnTx/>
                <a:uFillTx/>
                <a:latin typeface="Roboto" pitchFamily="2" charset="0"/>
                <a:ea typeface="Roboto" pitchFamily="2" charset="0"/>
                <a:cs typeface="+mn-cs"/>
              </a:rPr>
              <a:t>Budget announcements were among the least transparent.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706F6F"/>
              </a:solidFill>
              <a:effectLst/>
              <a:uLnTx/>
              <a:uFillTx/>
              <a:latin typeface="Roboto" pitchFamily="2" charset="0"/>
              <a:ea typeface="Roboto" pitchFamily="2"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706F6F"/>
                </a:solidFill>
                <a:effectLst/>
                <a:uLnTx/>
                <a:uFillTx/>
                <a:latin typeface="Roboto" pitchFamily="2" charset="0"/>
                <a:ea typeface="Roboto" pitchFamily="2" charset="0"/>
                <a:cs typeface="+mn-cs"/>
              </a:rPr>
              <a:t>A lot of scope to improve description of plans for testing and evaluation, and what consultations will do with inputs.</a:t>
            </a:r>
          </a:p>
        </p:txBody>
      </p:sp>
    </p:spTree>
    <p:extLst>
      <p:ext uri="{BB962C8B-B14F-4D97-AF65-F5344CB8AC3E}">
        <p14:creationId xmlns:p14="http://schemas.microsoft.com/office/powerpoint/2010/main" val="320662228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668842" y="3575814"/>
            <a:ext cx="1911925" cy="2809986"/>
          </a:xfrm>
          <a:prstGeom prst="roundRect">
            <a:avLst/>
          </a:prstGeom>
          <a:solidFill>
            <a:srgbClr val="706F6F">
              <a:alpha val="50000"/>
            </a:srgbClr>
          </a:solidFill>
          <a:ln>
            <a:solidFill>
              <a:srgbClr val="706F6F"/>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FFFFFF"/>
                </a:solidFill>
                <a:effectLst/>
                <a:uLnTx/>
                <a:uFillTx/>
                <a:latin typeface="Bariol Bold" panose="02000506040000020003" pitchFamily="50" charset="0"/>
                <a:ea typeface="+mn-ea"/>
                <a:cs typeface="+mn-cs"/>
              </a:rPr>
              <a:t>0</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rPr>
              <a:t>Not sufficiently for level 1.</a:t>
            </a:r>
          </a:p>
        </p:txBody>
      </p:sp>
      <p:sp>
        <p:nvSpPr>
          <p:cNvPr id="7" name="Rounded Rectangle 6"/>
          <p:cNvSpPr/>
          <p:nvPr/>
        </p:nvSpPr>
        <p:spPr>
          <a:xfrm>
            <a:off x="4714352" y="3575814"/>
            <a:ext cx="1911925" cy="2809986"/>
          </a:xfrm>
          <a:prstGeom prst="roundRect">
            <a:avLst/>
          </a:prstGeom>
          <a:solidFill>
            <a:srgbClr val="706F6F">
              <a:alpha val="50000"/>
            </a:srgbClr>
          </a:solidFill>
          <a:ln>
            <a:solidFill>
              <a:srgbClr val="706F6F"/>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FFFFFF"/>
                </a:solidFill>
                <a:effectLst/>
                <a:uLnTx/>
                <a:uFillTx/>
                <a:latin typeface="Bariol Bold" panose="02000506040000020003" pitchFamily="50" charset="0"/>
                <a:ea typeface="Roboto" pitchFamily="2" charset="0"/>
                <a:cs typeface="+mn-cs"/>
              </a:rPr>
              <a:t>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FFFFFF"/>
                </a:solidFill>
                <a:effectLst/>
                <a:uLnTx/>
                <a:uFillTx/>
                <a:latin typeface="Roboto" pitchFamily="2" charset="0"/>
                <a:ea typeface="Roboto" pitchFamily="2" charset="0"/>
                <a:cs typeface="+mn-cs"/>
              </a:rPr>
              <a:t>Supporting evidence, cited and findable, discussion of how it has been used.</a:t>
            </a:r>
            <a:endParaRPr kumimoji="0" lang="en-GB" sz="1600" b="0" i="0" u="none" strike="noStrike" kern="1200" cap="none" spc="0" normalizeH="0" baseline="0" noProof="0" dirty="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8" name="Rounded Rectangle 7"/>
          <p:cNvSpPr/>
          <p:nvPr/>
        </p:nvSpPr>
        <p:spPr>
          <a:xfrm>
            <a:off x="2691597" y="3575814"/>
            <a:ext cx="1911925" cy="2809986"/>
          </a:xfrm>
          <a:prstGeom prst="roundRect">
            <a:avLst/>
          </a:prstGeom>
          <a:solidFill>
            <a:srgbClr val="706F6F">
              <a:alpha val="50000"/>
            </a:srgbClr>
          </a:solidFill>
          <a:ln>
            <a:solidFill>
              <a:srgbClr val="706F6F"/>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FFFFFF"/>
                </a:solidFill>
                <a:effectLst/>
                <a:uLnTx/>
                <a:uFillTx/>
                <a:latin typeface="Bariol Bold" panose="02000506040000020003" pitchFamily="50" charset="0"/>
                <a:ea typeface="+mn-ea"/>
                <a:cs typeface="+mn-cs"/>
              </a:rPr>
              <a:t>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FFFFFF"/>
                </a:solidFill>
                <a:effectLst/>
                <a:uLnTx/>
                <a:uFillTx/>
                <a:latin typeface="Roboto" pitchFamily="2" charset="0"/>
                <a:ea typeface="Roboto" pitchFamily="2" charset="0"/>
                <a:cs typeface="+mn-cs"/>
              </a:rPr>
              <a:t>Evidence is mentioned, with some explanation of how it has been used.</a:t>
            </a:r>
            <a:endParaRPr kumimoji="0" lang="en-GB" sz="1600" b="0" i="0" u="none" strike="noStrike" kern="1200" cap="none" spc="0" normalizeH="0" baseline="0" noProof="0" dirty="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9" name="Rounded Rectangle 8"/>
          <p:cNvSpPr/>
          <p:nvPr/>
        </p:nvSpPr>
        <p:spPr>
          <a:xfrm>
            <a:off x="8759862" y="3580004"/>
            <a:ext cx="2832867" cy="2809986"/>
          </a:xfrm>
          <a:prstGeom prst="roundRect">
            <a:avLst/>
          </a:prstGeom>
          <a:solidFill>
            <a:srgbClr val="706F6F">
              <a:alpha val="50000"/>
            </a:srgbClr>
          </a:solidFill>
          <a:ln>
            <a:solidFill>
              <a:srgbClr val="706F6F"/>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FFFFFF"/>
                </a:solidFill>
                <a:effectLst/>
                <a:uLnTx/>
                <a:uFillTx/>
                <a:latin typeface="Bariol Bold" panose="02000506040000020003" pitchFamily="50" charset="0"/>
                <a:ea typeface="+mn-ea"/>
                <a:cs typeface="+mn-cs"/>
              </a:rPr>
              <a:t>Worked example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FFFFFF"/>
                </a:solidFill>
                <a:effectLst/>
                <a:uLnTx/>
                <a:uFillTx/>
                <a:latin typeface="Roboto" pitchFamily="2" charset="0"/>
                <a:ea typeface="Roboto" pitchFamily="2" charset="0"/>
                <a:cs typeface="+mn-cs"/>
              </a:rPr>
              <a:t>The government has assessed the extent of problem drinking in the UK: the economic</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FFFFFF"/>
                </a:solidFill>
                <a:effectLst/>
                <a:uLnTx/>
                <a:uFillTx/>
                <a:latin typeface="Roboto" pitchFamily="2" charset="0"/>
                <a:ea typeface="Roboto" pitchFamily="2" charset="0"/>
                <a:cs typeface="+mn-cs"/>
              </a:rPr>
              <a:t>and human cost.</a:t>
            </a:r>
            <a:endParaRPr kumimoji="0" lang="en-GB" sz="1600" b="0" i="0" u="none" strike="noStrike" kern="1200" cap="none" spc="0" normalizeH="0" baseline="0" noProof="0" dirty="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10" name="Rounded Rectangle 9"/>
          <p:cNvSpPr/>
          <p:nvPr/>
        </p:nvSpPr>
        <p:spPr>
          <a:xfrm>
            <a:off x="6737107" y="3571085"/>
            <a:ext cx="1911925" cy="2809986"/>
          </a:xfrm>
          <a:prstGeom prst="roundRect">
            <a:avLst/>
          </a:prstGeom>
          <a:solidFill>
            <a:srgbClr val="706F6F">
              <a:alpha val="50000"/>
            </a:srgbClr>
          </a:solidFill>
          <a:ln>
            <a:solidFill>
              <a:srgbClr val="706F6F"/>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FFFFFF"/>
                </a:solidFill>
                <a:effectLst/>
                <a:uLnTx/>
                <a:uFillTx/>
                <a:latin typeface="Bariol Bold" panose="02000506040000020003" pitchFamily="50" charset="0"/>
                <a:ea typeface="+mn-ea"/>
                <a:cs typeface="+mn-cs"/>
              </a:rPr>
              <a:t>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rPr>
              <a:t>Supporting evidence linked to relevant parts of policy, cited and findable, assessment of uncertainties and contradictions. </a:t>
            </a:r>
          </a:p>
        </p:txBody>
      </p:sp>
      <p:sp>
        <p:nvSpPr>
          <p:cNvPr id="11" name="Text Placeholder 7"/>
          <p:cNvSpPr txBox="1">
            <a:spLocks/>
          </p:cNvSpPr>
          <p:nvPr/>
        </p:nvSpPr>
        <p:spPr>
          <a:xfrm>
            <a:off x="602329" y="1521934"/>
            <a:ext cx="6129863" cy="50800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000" b="0" i="0" u="none" strike="noStrike" kern="1200" cap="none" spc="0" normalizeH="0" baseline="0" noProof="0" dirty="0">
                <a:ln>
                  <a:noFill/>
                </a:ln>
                <a:solidFill>
                  <a:srgbClr val="706F6F"/>
                </a:solidFill>
                <a:effectLst/>
                <a:uLnTx/>
                <a:uFillTx/>
                <a:latin typeface="Bariol Bold" panose="02000506040000020003" pitchFamily="50" charset="0"/>
                <a:ea typeface="+mn-ea"/>
                <a:cs typeface="+mn-cs"/>
              </a:rPr>
              <a:t>Diagnosis</a:t>
            </a:r>
          </a:p>
        </p:txBody>
      </p:sp>
      <p:sp>
        <p:nvSpPr>
          <p:cNvPr id="12" name="Text Placeholder 7"/>
          <p:cNvSpPr txBox="1">
            <a:spLocks/>
          </p:cNvSpPr>
          <p:nvPr/>
        </p:nvSpPr>
        <p:spPr>
          <a:xfrm>
            <a:off x="602329" y="2128792"/>
            <a:ext cx="8828273" cy="123898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400" b="0" i="0" u="none" strike="noStrike" kern="1200" cap="none" spc="0" normalizeH="0" baseline="0" noProof="0" dirty="0">
                <a:ln>
                  <a:noFill/>
                </a:ln>
                <a:solidFill>
                  <a:srgbClr val="706F6F"/>
                </a:solidFill>
                <a:effectLst/>
                <a:uLnTx/>
                <a:uFillTx/>
                <a:latin typeface="Roboto" panose="02000000000000000000" pitchFamily="2" charset="0"/>
                <a:ea typeface="Roboto" panose="02000000000000000000" pitchFamily="2" charset="0"/>
                <a:cs typeface="Roboto" panose="02000000000000000000" pitchFamily="2" charset="0"/>
              </a:rPr>
              <a:t>This concerns why something is proposed, </a:t>
            </a:r>
            <a:r>
              <a:rPr kumimoji="0" lang="en-GB" sz="2400" b="0" i="0" u="none" strike="noStrike" kern="1200" cap="none" spc="0" normalizeH="0" baseline="0" noProof="0" dirty="0" err="1">
                <a:ln>
                  <a:noFill/>
                </a:ln>
                <a:solidFill>
                  <a:srgbClr val="706F6F"/>
                </a:solidFill>
                <a:effectLst/>
                <a:uLnTx/>
                <a:uFillTx/>
                <a:latin typeface="Roboto" panose="02000000000000000000" pitchFamily="2" charset="0"/>
                <a:ea typeface="Roboto" panose="02000000000000000000" pitchFamily="2" charset="0"/>
                <a:cs typeface="Roboto" panose="02000000000000000000" pitchFamily="2" charset="0"/>
              </a:rPr>
              <a:t>ie</a:t>
            </a:r>
            <a:r>
              <a:rPr kumimoji="0" lang="en-GB" sz="2400" b="0" i="0" u="none" strike="noStrike" kern="1200" cap="none" spc="0" normalizeH="0" baseline="0" noProof="0" dirty="0">
                <a:ln>
                  <a:noFill/>
                </a:ln>
                <a:solidFill>
                  <a:srgbClr val="706F6F"/>
                </a:solidFill>
                <a:effectLst/>
                <a:uLnTx/>
                <a:uFillTx/>
                <a:latin typeface="Roboto" panose="02000000000000000000" pitchFamily="2" charset="0"/>
                <a:ea typeface="Roboto" panose="02000000000000000000" pitchFamily="2" charset="0"/>
                <a:cs typeface="Roboto" panose="02000000000000000000" pitchFamily="2" charset="0"/>
              </a:rPr>
              <a:t> what the issue is that will be addressed.</a:t>
            </a:r>
            <a:endParaRPr kumimoji="0" lang="en-US" sz="2400" b="0" i="0" u="none" strike="noStrike" kern="1200" cap="none" spc="0" normalizeH="0" baseline="0" noProof="0" dirty="0">
              <a:ln>
                <a:noFill/>
              </a:ln>
              <a:solidFill>
                <a:srgbClr val="706F6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15" name="Text Placeholder 7"/>
          <p:cNvSpPr txBox="1">
            <a:spLocks/>
          </p:cNvSpPr>
          <p:nvPr/>
        </p:nvSpPr>
        <p:spPr>
          <a:xfrm>
            <a:off x="600602" y="3019732"/>
            <a:ext cx="10017355" cy="123898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400" b="0" i="1" u="none" strike="noStrike" kern="1200" cap="none" spc="0" normalizeH="0" baseline="0" noProof="0" dirty="0">
                <a:ln>
                  <a:noFill/>
                </a:ln>
                <a:solidFill>
                  <a:srgbClr val="706F6F"/>
                </a:solidFill>
                <a:effectLst/>
                <a:uLnTx/>
                <a:uFillTx/>
                <a:latin typeface="Roboto" pitchFamily="2" charset="0"/>
                <a:ea typeface="Roboto" pitchFamily="2" charset="0"/>
                <a:cs typeface="+mn-cs"/>
              </a:rPr>
              <a:t>Can you see what evidence has been used and the role it has played?</a:t>
            </a:r>
            <a:endParaRPr kumimoji="0" lang="en-US" sz="2400" b="0" i="1" u="none" strike="noStrike" kern="1200" cap="none" spc="0" normalizeH="0" baseline="0" noProof="0" dirty="0">
              <a:ln>
                <a:noFill/>
              </a:ln>
              <a:solidFill>
                <a:srgbClr val="706F6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13" name="TextBox 12"/>
          <p:cNvSpPr txBox="1"/>
          <p:nvPr/>
        </p:nvSpPr>
        <p:spPr>
          <a:xfrm>
            <a:off x="206753" y="186581"/>
            <a:ext cx="9902825" cy="553998"/>
          </a:xfrm>
          <a:prstGeom prst="rect">
            <a:avLst/>
          </a:prstGeom>
          <a:noFill/>
        </p:spPr>
        <p:txBody>
          <a:bodyPr wrap="square" anchor="ctr">
            <a:spAutoFit/>
          </a:bodyPr>
          <a:lstStyle/>
          <a:p>
            <a:pPr marL="0" marR="0" lvl="0" indent="0" algn="l" defTabSz="914400" rtl="0" eaLnBrk="1" fontAlgn="auto" latinLnBrk="0" hangingPunct="1">
              <a:lnSpc>
                <a:spcPct val="100000"/>
              </a:lnSpc>
              <a:spcBef>
                <a:spcPts val="0"/>
              </a:spcBef>
              <a:spcAft>
                <a:spcPts val="2000"/>
              </a:spcAft>
              <a:buClrTx/>
              <a:buSzTx/>
              <a:buFontTx/>
              <a:buNone/>
              <a:tabLst/>
              <a:defRPr/>
            </a:pPr>
            <a:r>
              <a:rPr kumimoji="0" lang="en-US" sz="3000" b="0" i="0" u="none" strike="noStrike" kern="1200" cap="none" spc="0" normalizeH="0" baseline="0" noProof="0" dirty="0">
                <a:ln>
                  <a:noFill/>
                </a:ln>
                <a:solidFill>
                  <a:srgbClr val="706F6F"/>
                </a:solidFill>
                <a:effectLst/>
                <a:uLnTx/>
                <a:uFillTx/>
                <a:latin typeface="Bariol Bold" panose="02000506040000020003" pitchFamily="50" charset="0"/>
                <a:ea typeface="Roboto" pitchFamily="2" charset="0"/>
                <a:cs typeface="+mn-cs"/>
              </a:rPr>
              <a:t>Evidence transparency framework</a:t>
            </a:r>
          </a:p>
        </p:txBody>
      </p:sp>
      <p:sp>
        <p:nvSpPr>
          <p:cNvPr id="14" name="TextBox 13"/>
          <p:cNvSpPr txBox="1"/>
          <p:nvPr/>
        </p:nvSpPr>
        <p:spPr>
          <a:xfrm>
            <a:off x="245237" y="828033"/>
            <a:ext cx="9902825" cy="400110"/>
          </a:xfrm>
          <a:prstGeom prst="rect">
            <a:avLst/>
          </a:prstGeom>
          <a:noFill/>
        </p:spPr>
        <p:txBody>
          <a:bodyPr wrap="square" anchor="ctr">
            <a:spAutoFit/>
          </a:bodyPr>
          <a:lstStyle/>
          <a:p>
            <a:pPr marL="0" marR="0" lvl="0" indent="0" algn="l" defTabSz="914400" rtl="0" eaLnBrk="1" fontAlgn="auto" latinLnBrk="0" hangingPunct="1">
              <a:lnSpc>
                <a:spcPct val="100000"/>
              </a:lnSpc>
              <a:spcBef>
                <a:spcPts val="0"/>
              </a:spcBef>
              <a:spcAft>
                <a:spcPts val="2000"/>
              </a:spcAft>
              <a:buClrTx/>
              <a:buSzTx/>
              <a:buFontTx/>
              <a:buNone/>
              <a:tabLst/>
              <a:defRPr/>
            </a:pPr>
            <a:r>
              <a:rPr kumimoji="0" lang="en-US" sz="2000" b="0" i="0" u="none" strike="noStrike" kern="1200" cap="none" spc="0" normalizeH="0" baseline="0" noProof="0" dirty="0">
                <a:ln>
                  <a:noFill/>
                </a:ln>
                <a:solidFill>
                  <a:srgbClr val="706F6F"/>
                </a:solidFill>
                <a:effectLst/>
                <a:uLnTx/>
                <a:uFillTx/>
                <a:latin typeface="Bariol Regular" panose="02000506040000020003" pitchFamily="50" charset="0"/>
                <a:ea typeface="Roboto" pitchFamily="2" charset="0"/>
                <a:cs typeface="+mn-cs"/>
              </a:rPr>
              <a:t>Can someone outside government work out what the government is proposing to do, and why?</a:t>
            </a:r>
            <a:endParaRPr kumimoji="0" lang="en-GB" sz="2000" b="0" i="0" u="none" strike="noStrike" kern="1200" cap="none" spc="0" normalizeH="0" baseline="0" noProof="0" dirty="0">
              <a:ln>
                <a:noFill/>
              </a:ln>
              <a:solidFill>
                <a:srgbClr val="706F6F"/>
              </a:solidFill>
              <a:effectLst/>
              <a:uLnTx/>
              <a:uFillTx/>
              <a:latin typeface="Bariol Regular" panose="02000506040000020003" pitchFamily="50" charset="0"/>
              <a:ea typeface="Roboto" pitchFamily="2" charset="0"/>
              <a:cs typeface="+mn-cs"/>
            </a:endParaRPr>
          </a:p>
        </p:txBody>
      </p:sp>
    </p:spTree>
    <p:extLst>
      <p:ext uri="{BB962C8B-B14F-4D97-AF65-F5344CB8AC3E}">
        <p14:creationId xmlns:p14="http://schemas.microsoft.com/office/powerpoint/2010/main" val="170331582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p:cNvPicPr>
            <a:picLocks noChangeAspect="1" noChangeArrowheads="1"/>
          </p:cNvPicPr>
          <p:nvPr/>
        </p:nvPicPr>
        <p:blipFill>
          <a:blip r:embed="rId3" cstate="print"/>
          <a:srcRect l="2995" t="9732" r="2645" b="3122"/>
          <a:stretch>
            <a:fillRect/>
          </a:stretch>
        </p:blipFill>
        <p:spPr bwMode="auto">
          <a:xfrm>
            <a:off x="228532" y="173426"/>
            <a:ext cx="9782572" cy="6394052"/>
          </a:xfrm>
          <a:prstGeom prst="rect">
            <a:avLst/>
          </a:prstGeom>
          <a:noFill/>
          <a:ln w="9525">
            <a:noFill/>
            <a:miter lim="800000"/>
            <a:headEnd/>
            <a:tailEnd/>
          </a:ln>
        </p:spPr>
      </p:pic>
    </p:spTree>
    <p:extLst>
      <p:ext uri="{BB962C8B-B14F-4D97-AF65-F5344CB8AC3E}">
        <p14:creationId xmlns:p14="http://schemas.microsoft.com/office/powerpoint/2010/main" val="12361300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73952DA-B66D-5747-A914-432298A2C289}"/>
              </a:ext>
            </a:extLst>
          </p:cNvPr>
          <p:cNvSpPr txBox="1"/>
          <p:nvPr/>
        </p:nvSpPr>
        <p:spPr>
          <a:xfrm>
            <a:off x="2260121" y="1259457"/>
            <a:ext cx="0" cy="0"/>
          </a:xfrm>
          <a:prstGeom prst="rect">
            <a:avLst/>
          </a:prstGeom>
          <a:noFill/>
        </p:spPr>
        <p:txBody>
          <a:bodyPr wrap="none" rtlCol="0" anchor="b"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4D4D4D"/>
              </a:solidFill>
              <a:effectLst/>
              <a:uLnTx/>
              <a:uFillTx/>
              <a:latin typeface="Roboto"/>
              <a:ea typeface="+mn-ea"/>
              <a:cs typeface="+mn-cs"/>
            </a:endParaRPr>
          </a:p>
        </p:txBody>
      </p:sp>
      <p:sp>
        <p:nvSpPr>
          <p:cNvPr id="4" name="TextBox 3">
            <a:extLst>
              <a:ext uri="{FF2B5EF4-FFF2-40B4-BE49-F238E27FC236}">
                <a16:creationId xmlns:a16="http://schemas.microsoft.com/office/drawing/2014/main" id="{A589B89A-1E0B-454B-96F1-599BCB5B0451}"/>
              </a:ext>
            </a:extLst>
          </p:cNvPr>
          <p:cNvSpPr txBox="1"/>
          <p:nvPr/>
        </p:nvSpPr>
        <p:spPr>
          <a:xfrm>
            <a:off x="3536830" y="3140015"/>
            <a:ext cx="0" cy="0"/>
          </a:xfrm>
          <a:prstGeom prst="rect">
            <a:avLst/>
          </a:prstGeom>
          <a:noFill/>
        </p:spPr>
        <p:txBody>
          <a:bodyPr wrap="none" rtlCol="0" anchor="b"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4D4D4D"/>
              </a:solidFill>
              <a:effectLst/>
              <a:uLnTx/>
              <a:uFillTx/>
              <a:latin typeface="Roboto"/>
              <a:ea typeface="+mn-ea"/>
              <a:cs typeface="+mn-cs"/>
            </a:endParaRPr>
          </a:p>
        </p:txBody>
      </p:sp>
      <p:sp>
        <p:nvSpPr>
          <p:cNvPr id="5" name="TextBox 4">
            <a:extLst>
              <a:ext uri="{FF2B5EF4-FFF2-40B4-BE49-F238E27FC236}">
                <a16:creationId xmlns:a16="http://schemas.microsoft.com/office/drawing/2014/main" id="{F51C68AB-B008-FB4E-B348-FB5F9C166C4E}"/>
              </a:ext>
            </a:extLst>
          </p:cNvPr>
          <p:cNvSpPr txBox="1"/>
          <p:nvPr/>
        </p:nvSpPr>
        <p:spPr>
          <a:xfrm>
            <a:off x="3416060" y="879894"/>
            <a:ext cx="0" cy="0"/>
          </a:xfrm>
          <a:prstGeom prst="rect">
            <a:avLst/>
          </a:prstGeom>
          <a:noFill/>
        </p:spPr>
        <p:txBody>
          <a:bodyPr wrap="none" rtlCol="0" anchor="b"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4D4D4D"/>
              </a:solidFill>
              <a:effectLst/>
              <a:uLnTx/>
              <a:uFillTx/>
              <a:latin typeface="Roboto"/>
              <a:ea typeface="+mn-ea"/>
              <a:cs typeface="+mn-cs"/>
            </a:endParaRPr>
          </a:p>
        </p:txBody>
      </p:sp>
      <p:sp>
        <p:nvSpPr>
          <p:cNvPr id="6" name="TextBox 5">
            <a:extLst>
              <a:ext uri="{FF2B5EF4-FFF2-40B4-BE49-F238E27FC236}">
                <a16:creationId xmlns:a16="http://schemas.microsoft.com/office/drawing/2014/main" id="{610F895F-3B5A-6B4D-8544-4FC27F286527}"/>
              </a:ext>
            </a:extLst>
          </p:cNvPr>
          <p:cNvSpPr txBox="1"/>
          <p:nvPr/>
        </p:nvSpPr>
        <p:spPr>
          <a:xfrm>
            <a:off x="565569" y="781050"/>
            <a:ext cx="848677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rgbClr val="4C4C4C"/>
                </a:solidFill>
                <a:effectLst/>
                <a:uLnTx/>
                <a:uFillTx/>
                <a:latin typeface="Bariol" panose="02000506040000020003" pitchFamily="50" charset="0"/>
                <a:ea typeface="+mn-ea"/>
                <a:cs typeface="+mn-cs"/>
              </a:rPr>
              <a:t>Pandemic politics</a:t>
            </a:r>
          </a:p>
        </p:txBody>
      </p:sp>
      <p:sp>
        <p:nvSpPr>
          <p:cNvPr id="8" name="TextBox 7">
            <a:extLst>
              <a:ext uri="{FF2B5EF4-FFF2-40B4-BE49-F238E27FC236}">
                <a16:creationId xmlns:a16="http://schemas.microsoft.com/office/drawing/2014/main" id="{4E58D344-20A7-014D-A8F1-1F50D7F4C3B4}"/>
              </a:ext>
            </a:extLst>
          </p:cNvPr>
          <p:cNvSpPr txBox="1"/>
          <p:nvPr/>
        </p:nvSpPr>
        <p:spPr>
          <a:xfrm>
            <a:off x="565568" y="1829601"/>
            <a:ext cx="7991835" cy="3760315"/>
          </a:xfrm>
          <a:prstGeom prst="rect">
            <a:avLst/>
          </a:prstGeom>
          <a:noFill/>
        </p:spPr>
        <p:txBody>
          <a:bodyPr wrap="square" rtlCol="0" anchor="b"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4D4D4D"/>
                </a:solidFill>
                <a:effectLst/>
                <a:uLnTx/>
                <a:uFillTx/>
                <a:latin typeface="Roboto"/>
                <a:ea typeface="+mn-ea"/>
                <a:cs typeface="+mn-cs"/>
              </a:rPr>
              <a:t>Epistemic trust/Recommendation trust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proxima-nova"/>
                <a:ea typeface="+mn-ea"/>
                <a:cs typeface="+mn-cs"/>
              </a:rPr>
              <a:t>Matthew Bennett (2020) ‘Should I Do as I’m Told? Trust, Experts, and COVID-19’</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4D4D4D"/>
              </a:solidFill>
              <a:effectLst/>
              <a:uLnTx/>
              <a:uFillTx/>
              <a:latin typeface="Roboto"/>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4D4D4D"/>
                </a:solidFill>
                <a:effectLst/>
                <a:uLnTx/>
                <a:uFillTx/>
                <a:latin typeface="Roboto"/>
                <a:ea typeface="+mn-ea"/>
                <a:cs typeface="+mn-cs"/>
              </a:rPr>
              <a:t>Trust in the public</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4D4D4D"/>
              </a:solidFill>
              <a:effectLst/>
              <a:uLnTx/>
              <a:uFillTx/>
              <a:latin typeface="Roboto"/>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4D4D4D"/>
                </a:solidFill>
                <a:effectLst/>
                <a:uLnTx/>
                <a:uFillTx/>
                <a:latin typeface="Roboto"/>
                <a:ea typeface="+mn-ea"/>
                <a:cs typeface="+mn-cs"/>
              </a:rPr>
              <a:t>Overstepping/trade offs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4D4D4D"/>
              </a:solidFill>
              <a:effectLst/>
              <a:uLnTx/>
              <a:uFillTx/>
              <a:latin typeface="Roboto"/>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4D4D4D"/>
                </a:solidFill>
                <a:effectLst/>
                <a:uLnTx/>
                <a:uFillTx/>
                <a:latin typeface="Roboto"/>
                <a:ea typeface="+mn-ea"/>
                <a:cs typeface="+mn-cs"/>
              </a:rPr>
              <a:t>Orthodoxy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4D4D4D"/>
              </a:solidFill>
              <a:effectLst/>
              <a:uLnTx/>
              <a:uFillTx/>
              <a:latin typeface="Roboto"/>
              <a:ea typeface="+mn-ea"/>
              <a:cs typeface="+mn-cs"/>
            </a:endParaRPr>
          </a:p>
        </p:txBody>
      </p:sp>
    </p:spTree>
    <p:extLst>
      <p:ext uri="{BB962C8B-B14F-4D97-AF65-F5344CB8AC3E}">
        <p14:creationId xmlns:p14="http://schemas.microsoft.com/office/powerpoint/2010/main" val="382001682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3" name="TextBox 2"/>
          <p:cNvSpPr txBox="1">
            <a:spLocks noChangeArrowheads="1"/>
          </p:cNvSpPr>
          <p:nvPr/>
        </p:nvSpPr>
        <p:spPr bwMode="auto">
          <a:xfrm>
            <a:off x="3762375" y="5064125"/>
            <a:ext cx="914400"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b"/>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altLang="en-US" sz="4000" b="0" i="0" u="none" strike="noStrike" kern="1200" cap="none" spc="0" normalizeH="0" baseline="0" noProof="0">
                <a:ln>
                  <a:noFill/>
                </a:ln>
                <a:solidFill>
                  <a:srgbClr val="4D4D4D"/>
                </a:solidFill>
                <a:effectLst/>
                <a:uLnTx/>
                <a:uFillTx/>
                <a:latin typeface="Calibri" panose="020F0502020204030204" pitchFamily="34" charset="0"/>
                <a:ea typeface="+mn-ea"/>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altLang="en-US" sz="4000" b="0" i="0" u="none" strike="noStrike" kern="1200" cap="none" spc="0" normalizeH="0" baseline="0" noProof="0">
                <a:ln>
                  <a:noFill/>
                </a:ln>
                <a:solidFill>
                  <a:srgbClr val="4D4D4D"/>
                </a:solidFill>
                <a:effectLst/>
                <a:uLnTx/>
                <a:uFillTx/>
                <a:latin typeface="Calibri" panose="020F0502020204030204" pitchFamily="34" charset="0"/>
                <a:ea typeface="+mn-ea"/>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altLang="en-US" sz="4000" b="0" i="0" u="none" strike="noStrike" kern="1200" cap="none" spc="0" normalizeH="0" baseline="0" noProof="0">
              <a:ln>
                <a:noFill/>
              </a:ln>
              <a:solidFill>
                <a:srgbClr val="4D4D4D"/>
              </a:solidFill>
              <a:effectLst/>
              <a:uLnTx/>
              <a:uFillTx/>
              <a:latin typeface="Calibri" panose="020F0502020204030204" pitchFamily="34" charset="0"/>
              <a:ea typeface="+mn-ea"/>
              <a:cs typeface="Arial" panose="020B0604020202020204" pitchFamily="34" charset="0"/>
            </a:endParaRPr>
          </a:p>
        </p:txBody>
      </p:sp>
      <p:sp>
        <p:nvSpPr>
          <p:cNvPr id="25605" name="TextBox 5"/>
          <p:cNvSpPr txBox="1">
            <a:spLocks noChangeArrowheads="1"/>
          </p:cNvSpPr>
          <p:nvPr/>
        </p:nvSpPr>
        <p:spPr bwMode="auto">
          <a:xfrm>
            <a:off x="2465478" y="6560453"/>
            <a:ext cx="9423400" cy="115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altLang="en-US" sz="1600" b="0" i="0" u="none" strike="noStrike" kern="1200" cap="none" spc="0" normalizeH="0" baseline="0" noProof="0" dirty="0">
                <a:ln>
                  <a:noFill/>
                </a:ln>
                <a:solidFill>
                  <a:srgbClr val="4D4D4D"/>
                </a:solidFill>
                <a:effectLst/>
                <a:uLnTx/>
                <a:uFillTx/>
                <a:latin typeface="Roboto" pitchFamily="2" charset="0"/>
                <a:ea typeface="Roboto" pitchFamily="2" charset="0"/>
                <a:cs typeface="Arial" panose="020B0604020202020204" pitchFamily="34" charset="0"/>
                <a:hlinkClick r:id="rId3"/>
              </a:rPr>
              <a:t>senseaboutscience.org/activities/talking-about-conspiracies/</a:t>
            </a:r>
            <a:endParaRPr kumimoji="0" lang="en-GB" altLang="en-US" sz="1600" b="0" i="0" u="none" strike="noStrike" kern="1200" cap="none" spc="0" normalizeH="0" baseline="0" noProof="0" dirty="0">
              <a:ln>
                <a:noFill/>
              </a:ln>
              <a:solidFill>
                <a:srgbClr val="4D4D4D"/>
              </a:solidFill>
              <a:effectLst/>
              <a:uLnTx/>
              <a:uFillTx/>
              <a:latin typeface="Roboto" pitchFamily="2" charset="0"/>
              <a:ea typeface="Roboto" pitchFamily="2" charset="0"/>
              <a:cs typeface="Arial" panose="020B0604020202020204" pitchFamily="34" charset="0"/>
            </a:endParaRPr>
          </a:p>
        </p:txBody>
      </p:sp>
      <p:pic>
        <p:nvPicPr>
          <p:cNvPr id="6" name="Picture 5">
            <a:extLst>
              <a:ext uri="{FF2B5EF4-FFF2-40B4-BE49-F238E27FC236}">
                <a16:creationId xmlns:a16="http://schemas.microsoft.com/office/drawing/2014/main" id="{0D08181A-125D-4436-944A-E8EFC9610148}"/>
              </a:ext>
            </a:extLst>
          </p:cNvPr>
          <p:cNvPicPr>
            <a:picLocks noChangeAspect="1"/>
          </p:cNvPicPr>
          <p:nvPr/>
        </p:nvPicPr>
        <p:blipFill rotWithShape="1">
          <a:blip r:embed="rId4"/>
          <a:srcRect l="4336" t="14800" r="2956" b="31995"/>
          <a:stretch/>
        </p:blipFill>
        <p:spPr>
          <a:xfrm>
            <a:off x="5275382" y="1252024"/>
            <a:ext cx="6112430" cy="5017465"/>
          </a:xfrm>
          <a:prstGeom prst="rect">
            <a:avLst/>
          </a:prstGeom>
        </p:spPr>
      </p:pic>
      <p:pic>
        <p:nvPicPr>
          <p:cNvPr id="4" name="Picture 3" descr="Graphical user interface, application&#10;&#10;Description automatically generated">
            <a:extLst>
              <a:ext uri="{FF2B5EF4-FFF2-40B4-BE49-F238E27FC236}">
                <a16:creationId xmlns:a16="http://schemas.microsoft.com/office/drawing/2014/main" id="{9CB52D99-C2B6-41EB-B347-3C1FAF1516C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24798" y="588510"/>
            <a:ext cx="5415511" cy="3826875"/>
          </a:xfrm>
          <a:prstGeom prst="rect">
            <a:avLst/>
          </a:prstGeom>
        </p:spPr>
      </p:pic>
    </p:spTree>
    <p:extLst>
      <p:ext uri="{BB962C8B-B14F-4D97-AF65-F5344CB8AC3E}">
        <p14:creationId xmlns:p14="http://schemas.microsoft.com/office/powerpoint/2010/main" val="38281717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1838" y="645811"/>
            <a:ext cx="1706731" cy="377402"/>
          </a:xfrm>
        </p:spPr>
        <p:txBody>
          <a:bodyPr/>
          <a:lstStyle/>
          <a:p>
            <a:r>
              <a:rPr lang="en-GB" b="1" dirty="0"/>
              <a:t>OUTLINE</a:t>
            </a:r>
          </a:p>
        </p:txBody>
      </p:sp>
      <p:sp>
        <p:nvSpPr>
          <p:cNvPr id="3" name="Content Placeholder 2"/>
          <p:cNvSpPr>
            <a:spLocks noGrp="1"/>
          </p:cNvSpPr>
          <p:nvPr>
            <p:ph idx="1"/>
          </p:nvPr>
        </p:nvSpPr>
        <p:spPr/>
        <p:txBody>
          <a:bodyPr anchor="t"/>
          <a:lstStyle/>
          <a:p>
            <a:pPr marL="342900" indent="-342900">
              <a:buFont typeface="+mj-lt"/>
              <a:buAutoNum type="arabicPeriod"/>
            </a:pPr>
            <a:r>
              <a:rPr lang="en-US" b="1" dirty="0"/>
              <a:t>FOR THE ASSESSMENT OF THE SOCIETAL IMPACT OF UNIVERSITY RESEARCH (SIUR): THE CASE OF POLICY IMPACTS</a:t>
            </a:r>
          </a:p>
          <a:p>
            <a:pPr marL="342900" indent="-342900">
              <a:buFont typeface="+mj-lt"/>
              <a:buAutoNum type="arabicPeriod"/>
            </a:pPr>
            <a:r>
              <a:rPr lang="en-US" b="1" dirty="0"/>
              <a:t>WHAT IS OVERTON.io?</a:t>
            </a:r>
          </a:p>
          <a:p>
            <a:pPr marL="342900" indent="-342900">
              <a:buFont typeface="+mj-lt"/>
              <a:buAutoNum type="arabicPeriod"/>
            </a:pPr>
            <a:r>
              <a:rPr lang="en-US" b="1" dirty="0"/>
              <a:t>THE CASE OF THE GOVERNMENT OF FLANDERS: AN EXPLORATIVE ANALYSIS</a:t>
            </a:r>
          </a:p>
          <a:p>
            <a:pPr marL="342900" indent="-342900">
              <a:buFont typeface="+mj-lt"/>
              <a:buAutoNum type="arabicPeriod"/>
            </a:pPr>
            <a:r>
              <a:rPr lang="en-US" b="1" dirty="0"/>
              <a:t>POTENTIALS &amp; LIMITATIONS</a:t>
            </a:r>
          </a:p>
          <a:p>
            <a:pPr marL="342900" indent="-342900">
              <a:buFont typeface="+mj-lt"/>
              <a:buAutoNum type="arabicPeriod"/>
            </a:pPr>
            <a:r>
              <a:rPr lang="en-US" b="1" dirty="0"/>
              <a:t>CONCLUSIONS</a:t>
            </a: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E63653-8CDF-46BA-B18D-BA5658AD079C}" type="slidenum">
              <a:rPr kumimoji="0" lang="en-GB" sz="1000" b="0" i="0" u="none" strike="noStrike" kern="1200" cap="none" spc="0" normalizeH="0" baseline="0" noProof="0" smtClean="0">
                <a:ln>
                  <a:noFill/>
                </a:ln>
                <a:solidFill>
                  <a:srgbClr val="00339F"/>
                </a:solidFill>
                <a:effectLst/>
                <a:uLnTx/>
                <a:uFillTx/>
                <a:latin typeface="Verdana" charset="0"/>
                <a:ea typeface="Verdana" charset="0"/>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000" b="0" i="0" u="none" strike="noStrike" kern="1200" cap="none" spc="0" normalizeH="0" baseline="0" noProof="0">
              <a:ln>
                <a:noFill/>
              </a:ln>
              <a:solidFill>
                <a:srgbClr val="00339F"/>
              </a:solidFill>
              <a:effectLst/>
              <a:uLnTx/>
              <a:uFillTx/>
              <a:latin typeface="Verdana" charset="0"/>
              <a:ea typeface="Verdana" charset="0"/>
            </a:endParaRPr>
          </a:p>
        </p:txBody>
      </p:sp>
    </p:spTree>
    <p:extLst>
      <p:ext uri="{BB962C8B-B14F-4D97-AF65-F5344CB8AC3E}">
        <p14:creationId xmlns:p14="http://schemas.microsoft.com/office/powerpoint/2010/main" val="394388223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screenshot of a social media post&#10;&#10;Description automatically generated">
            <a:extLst>
              <a:ext uri="{FF2B5EF4-FFF2-40B4-BE49-F238E27FC236}">
                <a16:creationId xmlns:a16="http://schemas.microsoft.com/office/drawing/2014/main" id="{99A14C3F-353F-5D4B-89A7-2AAB37714012}"/>
              </a:ext>
            </a:extLst>
          </p:cNvPr>
          <p:cNvPicPr>
            <a:picLocks noGrp="1" noChangeAspect="1"/>
          </p:cNvPicPr>
          <p:nvPr>
            <p:ph idx="1"/>
          </p:nvPr>
        </p:nvPicPr>
        <p:blipFill rotWithShape="1">
          <a:blip r:embed="rId3"/>
          <a:srcRect r="6649"/>
          <a:stretch/>
        </p:blipFill>
        <p:spPr>
          <a:xfrm>
            <a:off x="20" y="1282"/>
            <a:ext cx="12191980" cy="6856718"/>
          </a:xfrm>
          <a:prstGeom prst="rect">
            <a:avLst/>
          </a:prstGeom>
        </p:spPr>
      </p:pic>
    </p:spTree>
    <p:extLst>
      <p:ext uri="{BB962C8B-B14F-4D97-AF65-F5344CB8AC3E}">
        <p14:creationId xmlns:p14="http://schemas.microsoft.com/office/powerpoint/2010/main" val="126677252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ell phone&#10;&#10;Description automatically generated">
            <a:extLst>
              <a:ext uri="{FF2B5EF4-FFF2-40B4-BE49-F238E27FC236}">
                <a16:creationId xmlns:a16="http://schemas.microsoft.com/office/drawing/2014/main" id="{15474696-01C3-455B-819C-C57ABCFD1B1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585" t="46112" r="3429" b="21806"/>
          <a:stretch/>
        </p:blipFill>
        <p:spPr>
          <a:xfrm>
            <a:off x="428625" y="2671762"/>
            <a:ext cx="11334750" cy="2200275"/>
          </a:xfrm>
          <a:prstGeom prst="rect">
            <a:avLst/>
          </a:prstGeom>
        </p:spPr>
      </p:pic>
      <p:sp>
        <p:nvSpPr>
          <p:cNvPr id="4" name="TextBox 3">
            <a:extLst>
              <a:ext uri="{FF2B5EF4-FFF2-40B4-BE49-F238E27FC236}">
                <a16:creationId xmlns:a16="http://schemas.microsoft.com/office/drawing/2014/main" id="{1274988A-FEFD-47D7-8DF4-195BE8F5A418}"/>
              </a:ext>
            </a:extLst>
          </p:cNvPr>
          <p:cNvSpPr txBox="1"/>
          <p:nvPr/>
        </p:nvSpPr>
        <p:spPr>
          <a:xfrm>
            <a:off x="600075" y="781050"/>
            <a:ext cx="848677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rgbClr val="4C4C4C"/>
                </a:solidFill>
                <a:effectLst/>
                <a:uLnTx/>
                <a:uFillTx/>
                <a:latin typeface="Bariol" panose="02000506040000020003" pitchFamily="50" charset="0"/>
                <a:ea typeface="+mn-ea"/>
                <a:cs typeface="+mn-cs"/>
              </a:rPr>
              <a:t>Understanding uncertainty</a:t>
            </a:r>
          </a:p>
        </p:txBody>
      </p:sp>
    </p:spTree>
    <p:extLst>
      <p:ext uri="{BB962C8B-B14F-4D97-AF65-F5344CB8AC3E}">
        <p14:creationId xmlns:p14="http://schemas.microsoft.com/office/powerpoint/2010/main" val="153691003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8114378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A group of people standing in front of a crowd&#10;&#10;Description automatically generated">
            <a:extLst>
              <a:ext uri="{FF2B5EF4-FFF2-40B4-BE49-F238E27FC236}">
                <a16:creationId xmlns:a16="http://schemas.microsoft.com/office/drawing/2014/main" id="{C6AE0AF3-7414-4500-9378-A0BA060E955F}"/>
              </a:ext>
            </a:extLst>
          </p:cNvPr>
          <p:cNvPicPr>
            <a:picLocks noGrp="1" noChangeAspect="1"/>
          </p:cNvPicPr>
          <p:nvPr>
            <p:ph type="pic" sz="quarter" idx="10"/>
          </p:nvPr>
        </p:nvPicPr>
        <p:blipFill>
          <a:blip r:embed="rId3">
            <a:extLst>
              <a:ext uri="{BEBA8EAE-BF5A-486C-A8C5-ECC9F3942E4B}">
                <a14:imgProps xmlns:a14="http://schemas.microsoft.com/office/drawing/2010/main">
                  <a14:imgLayer r:embed="rId4">
                    <a14:imgEffect>
                      <a14:brightnessContrast bright="-20000" contrast="20000"/>
                    </a14:imgEffect>
                  </a14:imgLayer>
                </a14:imgProps>
              </a:ext>
            </a:extLst>
          </a:blip>
          <a:srcRect t="3190" b="3190"/>
          <a:stretch>
            <a:fillRect/>
          </a:stretch>
        </p:blipFill>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448497" y="0"/>
            <a:ext cx="2519915" cy="1007966"/>
          </a:xfrm>
          <a:prstGeom prst="rect">
            <a:avLst/>
          </a:prstGeom>
        </p:spPr>
      </p:pic>
      <p:pic>
        <p:nvPicPr>
          <p:cNvPr id="5" name="Picture 4" descr="A circuit board&#10;&#10;Description automatically generated">
            <a:extLst>
              <a:ext uri="{FF2B5EF4-FFF2-40B4-BE49-F238E27FC236}">
                <a16:creationId xmlns:a16="http://schemas.microsoft.com/office/drawing/2014/main" id="{0B7F6955-9D37-4A32-9FA3-77C1EF7A251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17255" y="1123527"/>
            <a:ext cx="3257897" cy="4604800"/>
          </a:xfrm>
          <a:prstGeom prst="rect">
            <a:avLst/>
          </a:prstGeom>
        </p:spPr>
      </p:pic>
      <p:pic>
        <p:nvPicPr>
          <p:cNvPr id="6" name="Picture 5" descr="A screenshot of a cell phone&#10;&#10;Description automatically generated">
            <a:extLst>
              <a:ext uri="{FF2B5EF4-FFF2-40B4-BE49-F238E27FC236}">
                <a16:creationId xmlns:a16="http://schemas.microsoft.com/office/drawing/2014/main" id="{7286E924-AB70-44E1-A48B-69BA303344B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450399" y="1123527"/>
            <a:ext cx="3257898" cy="4604800"/>
          </a:xfrm>
          <a:prstGeom prst="rect">
            <a:avLst/>
          </a:prstGeom>
        </p:spPr>
      </p:pic>
      <p:pic>
        <p:nvPicPr>
          <p:cNvPr id="10" name="Picture 9">
            <a:extLst>
              <a:ext uri="{FF2B5EF4-FFF2-40B4-BE49-F238E27FC236}">
                <a16:creationId xmlns:a16="http://schemas.microsoft.com/office/drawing/2014/main" id="{1CA40AC2-0937-433A-BC98-861FD15B10BE}"/>
              </a:ext>
            </a:extLst>
          </p:cNvPr>
          <p:cNvPicPr>
            <a:picLocks noChangeAspect="1"/>
          </p:cNvPicPr>
          <p:nvPr/>
        </p:nvPicPr>
        <p:blipFill>
          <a:blip r:embed="rId8" cstate="print">
            <a:extLst>
              <a:ext uri="{28A0092B-C50C-407E-A947-70E740481C1C}">
                <a14:useLocalDpi xmlns:a14="http://schemas.microsoft.com/office/drawing/2010/main" val="0"/>
              </a:ext>
            </a:extLst>
          </a:blip>
          <a:stretch/>
        </p:blipFill>
        <p:spPr>
          <a:xfrm>
            <a:off x="8283544" y="1123527"/>
            <a:ext cx="3234873" cy="4604800"/>
          </a:xfrm>
          <a:prstGeom prst="rect">
            <a:avLst/>
          </a:prstGeom>
        </p:spPr>
      </p:pic>
    </p:spTree>
    <p:extLst>
      <p:ext uri="{BB962C8B-B14F-4D97-AF65-F5344CB8AC3E}">
        <p14:creationId xmlns:p14="http://schemas.microsoft.com/office/powerpoint/2010/main" val="150983546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E65BDFF-E45B-4CD3-95AB-0B5FAF8512E2}"/>
              </a:ext>
            </a:extLst>
          </p:cNvPr>
          <p:cNvSpPr txBox="1"/>
          <p:nvPr/>
        </p:nvSpPr>
        <p:spPr>
          <a:xfrm>
            <a:off x="2036064" y="1613119"/>
            <a:ext cx="8119872" cy="3631763"/>
          </a:xfrm>
          <a:prstGeom prst="rect">
            <a:avLst/>
          </a:prstGeom>
          <a:noFill/>
        </p:spPr>
        <p:txBody>
          <a:bodyPr wrap="square" rtlCol="0" anchor="ctr" anchorCtr="0">
            <a:spAutoFit/>
          </a:bodyPr>
          <a:lstStyle/>
          <a:p>
            <a:pPr marL="0" marR="0" lvl="0" indent="0" algn="ctr" defTabSz="914400" rtl="0" eaLnBrk="1" fontAlgn="auto" latinLnBrk="0" hangingPunct="1">
              <a:lnSpc>
                <a:spcPct val="100000"/>
              </a:lnSpc>
              <a:spcBef>
                <a:spcPts val="0"/>
              </a:spcBef>
              <a:spcAft>
                <a:spcPts val="2000"/>
              </a:spcAft>
              <a:buClrTx/>
              <a:buSzTx/>
              <a:buFontTx/>
              <a:buNone/>
              <a:tabLst/>
              <a:defRPr/>
            </a:pPr>
            <a:r>
              <a:rPr kumimoji="0" lang="en-US" sz="3600" b="1" i="0" u="none" strike="noStrike" kern="1200" cap="none" spc="0" normalizeH="0" baseline="0" noProof="0" dirty="0">
                <a:ln>
                  <a:noFill/>
                </a:ln>
                <a:solidFill>
                  <a:srgbClr val="706F6F"/>
                </a:solidFill>
                <a:effectLst/>
                <a:uLnTx/>
                <a:uFillTx/>
                <a:latin typeface="Roboto" panose="02000000000000000000" pitchFamily="2" charset="0"/>
                <a:ea typeface="Roboto" panose="02000000000000000000" pitchFamily="2" charset="0"/>
                <a:cs typeface="+mn-cs"/>
              </a:rPr>
              <a:t>1. Where does it come from?</a:t>
            </a:r>
          </a:p>
          <a:p>
            <a:pPr marL="0" marR="0" lvl="0" indent="0" algn="ctr" defTabSz="914400" rtl="0" eaLnBrk="1" fontAlgn="auto" latinLnBrk="0" hangingPunct="1">
              <a:lnSpc>
                <a:spcPct val="100000"/>
              </a:lnSpc>
              <a:spcBef>
                <a:spcPts val="0"/>
              </a:spcBef>
              <a:spcAft>
                <a:spcPts val="2000"/>
              </a:spcAft>
              <a:buClrTx/>
              <a:buSzTx/>
              <a:buFontTx/>
              <a:buNone/>
              <a:tabLst/>
              <a:defRPr/>
            </a:pPr>
            <a:r>
              <a:rPr kumimoji="0" lang="en-US" sz="3600" b="1" i="0" u="none" strike="noStrike" kern="1200" cap="none" spc="0" normalizeH="0" baseline="0" noProof="0" dirty="0">
                <a:ln>
                  <a:noFill/>
                </a:ln>
                <a:solidFill>
                  <a:srgbClr val="706F6F"/>
                </a:solidFill>
                <a:effectLst/>
                <a:uLnTx/>
                <a:uFillTx/>
                <a:latin typeface="Roboto" panose="02000000000000000000" pitchFamily="2" charset="0"/>
                <a:ea typeface="Roboto" panose="02000000000000000000" pitchFamily="2" charset="0"/>
                <a:cs typeface="+mn-cs"/>
              </a:rPr>
              <a:t>2. What is being assumed?</a:t>
            </a:r>
          </a:p>
          <a:p>
            <a:pPr marL="0" marR="0" lvl="0" indent="0" algn="ctr" defTabSz="914400" rtl="0" eaLnBrk="1" fontAlgn="auto" latinLnBrk="0" hangingPunct="1">
              <a:lnSpc>
                <a:spcPct val="100000"/>
              </a:lnSpc>
              <a:spcBef>
                <a:spcPts val="0"/>
              </a:spcBef>
              <a:spcAft>
                <a:spcPts val="200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Roboto" panose="02000000000000000000" pitchFamily="2" charset="0"/>
                <a:ea typeface="Roboto" panose="02000000000000000000" pitchFamily="2" charset="0"/>
                <a:cs typeface="+mn-cs"/>
              </a:rPr>
              <a:t>3. Can it bear the weight being put on it?</a:t>
            </a:r>
          </a:p>
          <a:p>
            <a:pPr marL="0" marR="0" lvl="0" indent="0" algn="ctr" defTabSz="914400" rtl="0" eaLnBrk="1" fontAlgn="auto" latinLnBrk="0" hangingPunct="1">
              <a:lnSpc>
                <a:spcPct val="100000"/>
              </a:lnSpc>
              <a:spcBef>
                <a:spcPts val="0"/>
              </a:spcBef>
              <a:spcAft>
                <a:spcPts val="2000"/>
              </a:spcAft>
              <a:buClrTx/>
              <a:buSzTx/>
              <a:buFontTx/>
              <a:buNone/>
              <a:tabLst/>
              <a:defRPr/>
            </a:pPr>
            <a:endParaRPr kumimoji="0" lang="en-US" sz="3600" b="1" i="0" u="none" strike="noStrike" kern="1200" cap="none" spc="0" normalizeH="0" baseline="0" noProof="0" dirty="0">
              <a:ln>
                <a:noFill/>
              </a:ln>
              <a:solidFill>
                <a:srgbClr val="706F6F"/>
              </a:solidFill>
              <a:effectLst/>
              <a:uLnTx/>
              <a:uFillTx/>
              <a:latin typeface="Calibri Light"/>
              <a:ea typeface="+mn-ea"/>
              <a:cs typeface="+mn-cs"/>
            </a:endParaRPr>
          </a:p>
        </p:txBody>
      </p:sp>
      <p:sp>
        <p:nvSpPr>
          <p:cNvPr id="6" name="TextBox 5">
            <a:extLst>
              <a:ext uri="{FF2B5EF4-FFF2-40B4-BE49-F238E27FC236}">
                <a16:creationId xmlns:a16="http://schemas.microsoft.com/office/drawing/2014/main" id="{AB179760-431C-4B68-A6E3-19CF4324D839}"/>
              </a:ext>
            </a:extLst>
          </p:cNvPr>
          <p:cNvSpPr txBox="1"/>
          <p:nvPr/>
        </p:nvSpPr>
        <p:spPr>
          <a:xfrm>
            <a:off x="198120" y="6135832"/>
            <a:ext cx="4876800" cy="685800"/>
          </a:xfrm>
          <a:prstGeom prst="rect">
            <a:avLst/>
          </a:prstGeom>
          <a:noFill/>
        </p:spPr>
        <p:txBody>
          <a:bodyPr wrap="square" rtlCol="0" anchor="b"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FFFFFF"/>
                </a:solidFill>
                <a:effectLst/>
                <a:uLnTx/>
                <a:uFillTx/>
                <a:latin typeface="Bariol Bold" panose="02000506040000020003" pitchFamily="50" charset="0"/>
                <a:ea typeface="+mn-ea"/>
                <a:cs typeface="+mn-cs"/>
              </a:rPr>
              <a:t>#</a:t>
            </a:r>
            <a:r>
              <a:rPr kumimoji="0" lang="en-GB" sz="3200" b="0" i="0" u="none" strike="noStrike" kern="1200" cap="none" spc="0" normalizeH="0" baseline="0" noProof="0" dirty="0" err="1">
                <a:ln>
                  <a:noFill/>
                </a:ln>
                <a:solidFill>
                  <a:srgbClr val="FFFFFF"/>
                </a:solidFill>
                <a:effectLst/>
                <a:uLnTx/>
                <a:uFillTx/>
                <a:latin typeface="Bariol Bold" panose="02000506040000020003" pitchFamily="50" charset="0"/>
                <a:ea typeface="+mn-ea"/>
                <a:cs typeface="+mn-cs"/>
              </a:rPr>
              <a:t>ResponsibleHandover</a:t>
            </a:r>
            <a:endParaRPr kumimoji="0" lang="en-GB" sz="3200" b="0" i="0" u="none" strike="noStrike" kern="1200" cap="none" spc="0" normalizeH="0" baseline="0" noProof="0" dirty="0">
              <a:ln>
                <a:noFill/>
              </a:ln>
              <a:solidFill>
                <a:srgbClr val="FFFFFF"/>
              </a:solidFill>
              <a:effectLst/>
              <a:uLnTx/>
              <a:uFillTx/>
              <a:latin typeface="Bariol Bold" panose="02000506040000020003" pitchFamily="50" charset="0"/>
              <a:ea typeface="+mn-ea"/>
              <a:cs typeface="+mn-cs"/>
            </a:endParaRPr>
          </a:p>
        </p:txBody>
      </p:sp>
    </p:spTree>
    <p:extLst>
      <p:ext uri="{BB962C8B-B14F-4D97-AF65-F5344CB8AC3E}">
        <p14:creationId xmlns:p14="http://schemas.microsoft.com/office/powerpoint/2010/main" val="265608059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8F42DB9-33A0-044C-8297-6F78DA583034}"/>
              </a:ext>
            </a:extLst>
          </p:cNvPr>
          <p:cNvSpPr txBox="1"/>
          <p:nvPr/>
        </p:nvSpPr>
        <p:spPr>
          <a:xfrm>
            <a:off x="719847" y="797668"/>
            <a:ext cx="7334655" cy="5077838"/>
          </a:xfrm>
          <a:prstGeom prst="rect">
            <a:avLst/>
          </a:prstGeom>
          <a:noFill/>
        </p:spPr>
        <p:txBody>
          <a:bodyPr wrap="square" rtlCol="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4D4D4D"/>
                </a:solidFill>
                <a:effectLst/>
                <a:uLnTx/>
                <a:uFillTx/>
                <a:latin typeface="Roboto"/>
                <a:ea typeface="+mn-ea"/>
                <a:cs typeface="+mn-cs"/>
              </a:rPr>
              <a:t>Socialise</a:t>
            </a:r>
            <a:r>
              <a:rPr kumimoji="0" lang="en-US" sz="4000" b="0" i="0" u="none" strike="noStrike" kern="1200" cap="none" spc="0" normalizeH="0" baseline="0" noProof="0" dirty="0">
                <a:ln>
                  <a:noFill/>
                </a:ln>
                <a:solidFill>
                  <a:srgbClr val="4D4D4D"/>
                </a:solidFill>
                <a:effectLst/>
                <a:uLnTx/>
                <a:uFillTx/>
                <a:latin typeface="Roboto"/>
                <a:ea typeface="+mn-ea"/>
                <a:cs typeface="+mn-cs"/>
              </a:rPr>
              <a:t> research integrity</a:t>
            </a:r>
          </a:p>
          <a:p>
            <a:pPr marL="571500" marR="0" lvl="0" indent="-571500" algn="l" defTabSz="914400" rtl="0" eaLnBrk="1" fontAlgn="auto" latinLnBrk="0" hangingPunct="1">
              <a:lnSpc>
                <a:spcPct val="100000"/>
              </a:lnSpc>
              <a:spcBef>
                <a:spcPts val="0"/>
              </a:spcBef>
              <a:spcAft>
                <a:spcPts val="0"/>
              </a:spcAft>
              <a:buClrTx/>
              <a:buSzTx/>
              <a:buFontTx/>
              <a:buChar char="-"/>
              <a:tabLst/>
              <a:defRPr/>
            </a:pPr>
            <a:r>
              <a:rPr kumimoji="0" lang="en-US" sz="3200" b="0" i="0" u="none" strike="noStrike" kern="1200" cap="none" spc="0" normalizeH="0" baseline="0" noProof="0" dirty="0">
                <a:ln>
                  <a:noFill/>
                </a:ln>
                <a:solidFill>
                  <a:srgbClr val="4D4D4D"/>
                </a:solidFill>
                <a:effectLst/>
                <a:uLnTx/>
                <a:uFillTx/>
                <a:latin typeface="Roboto"/>
                <a:ea typeface="+mn-ea"/>
                <a:cs typeface="+mn-cs"/>
              </a:rPr>
              <a:t>Talk about research well done</a:t>
            </a:r>
          </a:p>
          <a:p>
            <a:pPr marL="571500" marR="0" lvl="0" indent="-571500" algn="l" defTabSz="914400" rtl="0" eaLnBrk="1" fontAlgn="auto" latinLnBrk="0" hangingPunct="1">
              <a:lnSpc>
                <a:spcPct val="100000"/>
              </a:lnSpc>
              <a:spcBef>
                <a:spcPts val="0"/>
              </a:spcBef>
              <a:spcAft>
                <a:spcPts val="0"/>
              </a:spcAft>
              <a:buClrTx/>
              <a:buSzTx/>
              <a:buFontTx/>
              <a:buChar char="-"/>
              <a:tabLst/>
              <a:defRPr/>
            </a:pPr>
            <a:r>
              <a:rPr kumimoji="0" lang="en-US" sz="3200" b="0" i="0" u="none" strike="noStrike" kern="1200" cap="none" spc="0" normalizeH="0" baseline="0" noProof="0" dirty="0">
                <a:ln>
                  <a:noFill/>
                </a:ln>
                <a:solidFill>
                  <a:srgbClr val="4D4D4D"/>
                </a:solidFill>
                <a:effectLst/>
                <a:uLnTx/>
                <a:uFillTx/>
                <a:latin typeface="Roboto"/>
                <a:ea typeface="+mn-ea"/>
                <a:cs typeface="+mn-cs"/>
              </a:rPr>
              <a:t>Include the context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4D4D4D"/>
              </a:solidFill>
              <a:effectLst/>
              <a:uLnTx/>
              <a:uFillTx/>
              <a:latin typeface="Roboto"/>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4D4D4D"/>
                </a:solidFill>
                <a:effectLst/>
                <a:uLnTx/>
                <a:uFillTx/>
                <a:latin typeface="Roboto"/>
                <a:ea typeface="+mn-ea"/>
                <a:cs typeface="+mn-cs"/>
              </a:rPr>
              <a:t>Challenge cynicism</a:t>
            </a:r>
          </a:p>
          <a:p>
            <a:pPr marL="571500" marR="0" lvl="0" indent="-571500" algn="l" defTabSz="914400" rtl="0" eaLnBrk="1" fontAlgn="auto" latinLnBrk="0" hangingPunct="1">
              <a:lnSpc>
                <a:spcPct val="100000"/>
              </a:lnSpc>
              <a:spcBef>
                <a:spcPts val="0"/>
              </a:spcBef>
              <a:spcAft>
                <a:spcPts val="0"/>
              </a:spcAft>
              <a:buClrTx/>
              <a:buSzTx/>
              <a:buFontTx/>
              <a:buChar char="-"/>
              <a:tabLst/>
              <a:defRPr/>
            </a:pPr>
            <a:r>
              <a:rPr kumimoji="0" lang="en-US" sz="3200" b="0" i="0" u="none" strike="noStrike" kern="1200" cap="none" spc="0" normalizeH="0" baseline="0" noProof="0" dirty="0">
                <a:ln>
                  <a:noFill/>
                </a:ln>
                <a:solidFill>
                  <a:srgbClr val="4D4D4D"/>
                </a:solidFill>
                <a:effectLst/>
                <a:uLnTx/>
                <a:uFillTx/>
                <a:latin typeface="Roboto"/>
                <a:ea typeface="+mn-ea"/>
                <a:cs typeface="+mn-cs"/>
              </a:rPr>
              <a:t>Talk about limits</a:t>
            </a:r>
          </a:p>
          <a:p>
            <a:pPr marL="571500" marR="0" lvl="0" indent="-571500" algn="l" defTabSz="914400" rtl="0" eaLnBrk="1" fontAlgn="auto" latinLnBrk="0" hangingPunct="1">
              <a:lnSpc>
                <a:spcPct val="100000"/>
              </a:lnSpc>
              <a:spcBef>
                <a:spcPts val="0"/>
              </a:spcBef>
              <a:spcAft>
                <a:spcPts val="0"/>
              </a:spcAft>
              <a:buClrTx/>
              <a:buSzTx/>
              <a:buFontTx/>
              <a:buChar char="-"/>
              <a:tabLst/>
              <a:defRPr/>
            </a:pPr>
            <a:r>
              <a:rPr kumimoji="0" lang="en-US" sz="3200" b="0" i="0" u="none" strike="noStrike" kern="1200" cap="none" spc="0" normalizeH="0" baseline="0" noProof="0" dirty="0">
                <a:ln>
                  <a:noFill/>
                </a:ln>
                <a:solidFill>
                  <a:srgbClr val="4D4D4D"/>
                </a:solidFill>
                <a:effectLst/>
                <a:uLnTx/>
                <a:uFillTx/>
                <a:latin typeface="Roboto"/>
                <a:ea typeface="+mn-ea"/>
                <a:cs typeface="+mn-cs"/>
              </a:rPr>
              <a:t>Equip the questions</a:t>
            </a:r>
          </a:p>
        </p:txBody>
      </p:sp>
    </p:spTree>
    <p:extLst>
      <p:ext uri="{BB962C8B-B14F-4D97-AF65-F5344CB8AC3E}">
        <p14:creationId xmlns:p14="http://schemas.microsoft.com/office/powerpoint/2010/main" val="189500437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02101150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NL"/>
          </a:p>
        </p:txBody>
      </p:sp>
      <p:pic>
        <p:nvPicPr>
          <p:cNvPr id="4" name="Afbeelding 3"/>
          <p:cNvPicPr>
            <a:picLocks noChangeAspect="1"/>
          </p:cNvPicPr>
          <p:nvPr/>
        </p:nvPicPr>
        <p:blipFill rotWithShape="1">
          <a:blip r:embed="rId2" cstate="print">
            <a:extLst>
              <a:ext uri="{28A0092B-C50C-407E-A947-70E740481C1C}">
                <a14:useLocalDpi xmlns:a14="http://schemas.microsoft.com/office/drawing/2010/main" val="0"/>
              </a:ext>
            </a:extLst>
          </a:blip>
          <a:srcRect r="50509" b="74431"/>
          <a:stretch/>
        </p:blipFill>
        <p:spPr>
          <a:xfrm>
            <a:off x="0" y="-240"/>
            <a:ext cx="6261463" cy="1272359"/>
          </a:xfrm>
          <a:prstGeom prst="rect">
            <a:avLst/>
          </a:prstGeom>
        </p:spPr>
      </p:pic>
      <p:sp>
        <p:nvSpPr>
          <p:cNvPr id="5" name="Rechthoek 4"/>
          <p:cNvSpPr/>
          <p:nvPr/>
        </p:nvSpPr>
        <p:spPr>
          <a:xfrm>
            <a:off x="6113417" y="-242"/>
            <a:ext cx="6113883" cy="1541660"/>
          </a:xfrm>
          <a:prstGeom prst="rect">
            <a:avLst/>
          </a:prstGeom>
          <a:solidFill>
            <a:srgbClr val="F7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kstvak 6"/>
          <p:cNvSpPr txBox="1"/>
          <p:nvPr/>
        </p:nvSpPr>
        <p:spPr>
          <a:xfrm>
            <a:off x="0" y="1250954"/>
            <a:ext cx="12227300" cy="580928"/>
          </a:xfrm>
          <a:prstGeom prst="rect">
            <a:avLst/>
          </a:prstGeom>
          <a:solidFill>
            <a:srgbClr val="820000"/>
          </a:solidFill>
          <a:ln w="76200">
            <a:noFill/>
          </a:ln>
        </p:spPr>
        <p:txBody>
          <a:bodyPr wrap="square" rtlCol="0">
            <a:spAutoFit/>
          </a:bodyPr>
          <a:lstStyle/>
          <a:p>
            <a:pPr marL="0" marR="0" lvl="0" indent="0" algn="ctr" defTabSz="914400" rtl="0" eaLnBrk="1" fontAlgn="auto" latinLnBrk="0" hangingPunct="1">
              <a:lnSpc>
                <a:spcPct val="120000"/>
              </a:lnSpc>
              <a:spcBef>
                <a:spcPts val="300"/>
              </a:spcBef>
              <a:spcAft>
                <a:spcPts val="600"/>
              </a:spcAft>
              <a:buClrTx/>
              <a:buSzTx/>
              <a:buFontTx/>
              <a:buNone/>
              <a:tabLst/>
              <a:defRPr/>
            </a:pPr>
            <a:endParaRPr kumimoji="0" lang="en-US" sz="2800" b="1" i="0" u="none" strike="noStrike" kern="1200" cap="none" spc="0" normalizeH="0" baseline="0" noProof="0" dirty="0">
              <a:ln>
                <a:noFill/>
              </a:ln>
              <a:solidFill>
                <a:prstClr val="white"/>
              </a:solidFill>
              <a:effectLst/>
              <a:uLnTx/>
              <a:uFillTx/>
              <a:latin typeface="Garamond" panose="02020404030301010803" pitchFamily="18" charset="0"/>
              <a:ea typeface="+mn-ea"/>
              <a:cs typeface="+mn-cs"/>
            </a:endParaRPr>
          </a:p>
        </p:txBody>
      </p:sp>
      <p:sp>
        <p:nvSpPr>
          <p:cNvPr id="8" name="Rechthoek 7"/>
          <p:cNvSpPr/>
          <p:nvPr/>
        </p:nvSpPr>
        <p:spPr>
          <a:xfrm>
            <a:off x="0" y="6762201"/>
            <a:ext cx="12192000" cy="104508"/>
          </a:xfrm>
          <a:prstGeom prst="rect">
            <a:avLst/>
          </a:prstGeom>
          <a:solidFill>
            <a:srgbClr val="820000"/>
          </a:solidFill>
          <a:ln>
            <a:solidFill>
              <a:srgbClr val="82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7" name="Afbeelding 16"/>
          <p:cNvPicPr>
            <a:picLocks noChangeAspect="1"/>
          </p:cNvPicPr>
          <p:nvPr/>
        </p:nvPicPr>
        <p:blipFill rotWithShape="1">
          <a:blip r:embed="rId3">
            <a:extLst>
              <a:ext uri="{28A0092B-C50C-407E-A947-70E740481C1C}">
                <a14:useLocalDpi xmlns:a14="http://schemas.microsoft.com/office/drawing/2010/main" val="0"/>
              </a:ext>
            </a:extLst>
          </a:blip>
          <a:srcRect l="28128" t="10859" r="29179" b="42807"/>
          <a:stretch/>
        </p:blipFill>
        <p:spPr>
          <a:xfrm>
            <a:off x="-1" y="6298562"/>
            <a:ext cx="1549269" cy="463639"/>
          </a:xfrm>
          <a:prstGeom prst="rect">
            <a:avLst/>
          </a:prstGeom>
        </p:spPr>
      </p:pic>
      <p:sp>
        <p:nvSpPr>
          <p:cNvPr id="10" name="Titel 1">
            <a:extLst>
              <a:ext uri="{FF2B5EF4-FFF2-40B4-BE49-F238E27FC236}">
                <a16:creationId xmlns:a16="http://schemas.microsoft.com/office/drawing/2014/main" id="{6DAA1982-755C-4897-B83D-619215647D02}"/>
              </a:ext>
            </a:extLst>
          </p:cNvPr>
          <p:cNvSpPr txBox="1">
            <a:spLocks/>
          </p:cNvSpPr>
          <p:nvPr/>
        </p:nvSpPr>
        <p:spPr>
          <a:xfrm>
            <a:off x="1700443" y="2443890"/>
            <a:ext cx="8825948" cy="3790587"/>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Aft>
                <a:spcPts val="1800"/>
              </a:spcAft>
            </a:pPr>
            <a:r>
              <a:rPr lang="en-US" sz="3300" b="1" dirty="0">
                <a:solidFill>
                  <a:srgbClr val="820000"/>
                </a:solidFill>
                <a:latin typeface="Garamond" panose="02020404030301010803" pitchFamily="18" charset="0"/>
              </a:rPr>
              <a:t>Lorenzo Melchor Fernandez</a:t>
            </a:r>
          </a:p>
          <a:p>
            <a:pPr algn="ctr">
              <a:spcAft>
                <a:spcPts val="1800"/>
              </a:spcAft>
            </a:pPr>
            <a:r>
              <a:rPr lang="en-US" sz="2500" i="1" dirty="0">
                <a:latin typeface="Garamond" panose="02020404030301010803" pitchFamily="18" charset="0"/>
              </a:rPr>
              <a:t>Policy Analyst at the European Commission</a:t>
            </a:r>
          </a:p>
        </p:txBody>
      </p:sp>
      <p:sp>
        <p:nvSpPr>
          <p:cNvPr id="13" name="Tekstvak 14">
            <a:extLst>
              <a:ext uri="{FF2B5EF4-FFF2-40B4-BE49-F238E27FC236}">
                <a16:creationId xmlns:a16="http://schemas.microsoft.com/office/drawing/2014/main" id="{74A62895-764F-49FF-9F34-65DE46DAA367}"/>
              </a:ext>
            </a:extLst>
          </p:cNvPr>
          <p:cNvSpPr txBox="1"/>
          <p:nvPr/>
        </p:nvSpPr>
        <p:spPr>
          <a:xfrm>
            <a:off x="9620834" y="6234477"/>
            <a:ext cx="2478275" cy="461665"/>
          </a:xfrm>
          <a:prstGeom prst="rect">
            <a:avLst/>
          </a:prstGeom>
          <a:noFill/>
        </p:spPr>
        <p:txBody>
          <a:bodyPr wrap="square" rtlCol="0">
            <a:spAutoFit/>
          </a:bodyPr>
          <a:lstStyle/>
          <a:p>
            <a:pPr algn="r"/>
            <a:r>
              <a:rPr lang="nl-NL" sz="2400" b="1" dirty="0">
                <a:latin typeface="Garamond" panose="02020404030301010803" pitchFamily="18" charset="0"/>
              </a:rPr>
              <a:t>#SSHA21</a:t>
            </a:r>
          </a:p>
        </p:txBody>
      </p:sp>
      <p:sp>
        <p:nvSpPr>
          <p:cNvPr id="11" name="Tekstvak 5">
            <a:extLst>
              <a:ext uri="{FF2B5EF4-FFF2-40B4-BE49-F238E27FC236}">
                <a16:creationId xmlns:a16="http://schemas.microsoft.com/office/drawing/2014/main" id="{92A72207-1788-41FD-B3EC-A6DA58DCD3E9}"/>
              </a:ext>
            </a:extLst>
          </p:cNvPr>
          <p:cNvSpPr txBox="1">
            <a:spLocks/>
          </p:cNvSpPr>
          <p:nvPr/>
        </p:nvSpPr>
        <p:spPr>
          <a:xfrm>
            <a:off x="4428309" y="-19281"/>
            <a:ext cx="7670800" cy="769441"/>
          </a:xfrm>
          <a:prstGeom prst="rect">
            <a:avLst/>
          </a:prstGeom>
          <a:noFill/>
        </p:spPr>
        <p:txBody>
          <a:bodyPr wrap="square" rtlCol="0">
            <a:spAutoFit/>
          </a:bodyPr>
          <a:lstStyle/>
          <a:p>
            <a:pPr lvl="0" algn="r"/>
            <a:r>
              <a:rPr lang="en-US" sz="2400" dirty="0">
                <a:solidFill>
                  <a:srgbClr val="820000"/>
                </a:solidFill>
                <a:latin typeface="Garamond" panose="02020404030301010803" pitchFamily="18" charset="0"/>
              </a:rPr>
              <a:t>Impact of Social Sciences, Humanities and Arts </a:t>
            </a:r>
          </a:p>
          <a:p>
            <a:pPr lvl="0" algn="r"/>
            <a:r>
              <a:rPr lang="en-US" sz="2000" dirty="0">
                <a:solidFill>
                  <a:prstClr val="black"/>
                </a:solidFill>
                <a:latin typeface="Garamond" panose="02020404030301010803" pitchFamily="18" charset="0"/>
              </a:rPr>
              <a:t>13-15 October, 2021</a:t>
            </a:r>
          </a:p>
        </p:txBody>
      </p:sp>
    </p:spTree>
    <p:extLst>
      <p:ext uri="{BB962C8B-B14F-4D97-AF65-F5344CB8AC3E}">
        <p14:creationId xmlns:p14="http://schemas.microsoft.com/office/powerpoint/2010/main" val="91255123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p:txBody>
          <a:bodyPr>
            <a:noAutofit/>
          </a:bodyPr>
          <a:lstStyle/>
          <a:p>
            <a:r>
              <a:rPr lang="en-GB" sz="5500" dirty="0"/>
              <a:t>Nurturing science-for-policy</a:t>
            </a:r>
            <a:br>
              <a:rPr lang="en-GB" sz="5500" dirty="0"/>
            </a:br>
            <a:r>
              <a:rPr lang="en-GB" sz="5500" dirty="0"/>
              <a:t>ecosystems across Europe</a:t>
            </a:r>
          </a:p>
        </p:txBody>
      </p:sp>
      <p:sp>
        <p:nvSpPr>
          <p:cNvPr id="7" name="Subtitle 6"/>
          <p:cNvSpPr>
            <a:spLocks noGrp="1"/>
          </p:cNvSpPr>
          <p:nvPr>
            <p:ph type="subTitle" idx="1"/>
          </p:nvPr>
        </p:nvSpPr>
        <p:spPr>
          <a:xfrm>
            <a:off x="1071350" y="4141112"/>
            <a:ext cx="10065224" cy="897754"/>
          </a:xfrm>
        </p:spPr>
        <p:txBody>
          <a:bodyPr/>
          <a:lstStyle/>
          <a:p>
            <a:pPr>
              <a:spcAft>
                <a:spcPts val="0"/>
              </a:spcAft>
            </a:pPr>
            <a:r>
              <a:rPr lang="en-GB" dirty="0"/>
              <a:t>A JRC perspective about</a:t>
            </a:r>
          </a:p>
          <a:p>
            <a:pPr>
              <a:spcAft>
                <a:spcPts val="0"/>
              </a:spcAft>
            </a:pPr>
            <a:r>
              <a:rPr lang="en-GB" dirty="0"/>
              <a:t>structures for evidence-informed policymaking </a:t>
            </a:r>
          </a:p>
        </p:txBody>
      </p:sp>
      <p:sp>
        <p:nvSpPr>
          <p:cNvPr id="8" name="Text Placeholder 7"/>
          <p:cNvSpPr>
            <a:spLocks noGrp="1"/>
          </p:cNvSpPr>
          <p:nvPr>
            <p:ph type="body" sz="quarter" idx="13"/>
          </p:nvPr>
        </p:nvSpPr>
        <p:spPr>
          <a:xfrm>
            <a:off x="5644603" y="5315803"/>
            <a:ext cx="5491971" cy="528998"/>
          </a:xfrm>
        </p:spPr>
        <p:txBody>
          <a:bodyPr/>
          <a:lstStyle/>
          <a:p>
            <a:pPr>
              <a:spcAft>
                <a:spcPts val="0"/>
              </a:spcAft>
            </a:pPr>
            <a:r>
              <a:rPr lang="en-GB" dirty="0"/>
              <a:t>Lorenzo </a:t>
            </a:r>
            <a:r>
              <a:rPr lang="en-GB" dirty="0" err="1"/>
              <a:t>Melchor</a:t>
            </a:r>
            <a:r>
              <a:rPr lang="en-GB" dirty="0"/>
              <a:t>, PhD</a:t>
            </a:r>
          </a:p>
          <a:p>
            <a:pPr>
              <a:spcAft>
                <a:spcPts val="0"/>
              </a:spcAft>
            </a:pPr>
            <a:r>
              <a:rPr lang="en-GB" sz="1400" dirty="0"/>
              <a:t>Policy Analyst, Knowledge for Policy Unit</a:t>
            </a:r>
          </a:p>
          <a:p>
            <a:pPr>
              <a:spcAft>
                <a:spcPts val="0"/>
              </a:spcAft>
            </a:pPr>
            <a:r>
              <a:rPr lang="en-GB" sz="1400" dirty="0"/>
              <a:t>Joint Research Centre, European Commission</a:t>
            </a:r>
          </a:p>
          <a:p>
            <a:pPr>
              <a:spcAft>
                <a:spcPts val="0"/>
              </a:spcAft>
            </a:pPr>
            <a:r>
              <a:rPr lang="en-GB" sz="1400" i="0" dirty="0"/>
              <a:t>E: </a:t>
            </a:r>
            <a:r>
              <a:rPr lang="en-GB" sz="1400" i="0" u="sng" dirty="0"/>
              <a:t>Lorenzo.Melchor-Fernandez@ec.europa.eu</a:t>
            </a:r>
            <a:r>
              <a:rPr lang="en-GB" sz="1400" i="0" dirty="0"/>
              <a:t> T: </a:t>
            </a:r>
            <a:r>
              <a:rPr lang="en-GB" sz="1400" i="0" u="sng" dirty="0"/>
              <a:t>@</a:t>
            </a:r>
            <a:r>
              <a:rPr lang="en-GB" sz="1400" i="0" u="sng" dirty="0" err="1"/>
              <a:t>DrLMelchor</a:t>
            </a:r>
            <a:endParaRPr lang="en-GB" sz="1400" i="0" u="sng" dirty="0"/>
          </a:p>
        </p:txBody>
      </p:sp>
    </p:spTree>
    <p:extLst>
      <p:ext uri="{BB962C8B-B14F-4D97-AF65-F5344CB8AC3E}">
        <p14:creationId xmlns:p14="http://schemas.microsoft.com/office/powerpoint/2010/main" val="24856978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Picture 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653166" y="6236135"/>
            <a:ext cx="8532083" cy="414228"/>
          </a:xfrm>
          <a:prstGeom prst="rect">
            <a:avLst/>
          </a:prstGeom>
          <a:ln w="12700">
            <a:miter lim="400000"/>
          </a:ln>
        </p:spPr>
      </p:pic>
      <p:pic>
        <p:nvPicPr>
          <p:cNvPr id="4" name="Picture 2" descr="Picture 2"/>
          <p:cNvPicPr>
            <a:picLocks noChangeAspect="1"/>
          </p:cNvPicPr>
          <p:nvPr/>
        </p:nvPicPr>
        <p:blipFill>
          <a:blip r:embed="rId4" cstate="print">
            <a:extLst>
              <a:ext uri="{28A0092B-C50C-407E-A947-70E740481C1C}">
                <a14:useLocalDpi xmlns:a14="http://schemas.microsoft.com/office/drawing/2010/main" val="0"/>
              </a:ext>
            </a:extLst>
          </a:blip>
          <a:srcRect b="10218"/>
          <a:stretch>
            <a:fillRect/>
          </a:stretch>
        </p:blipFill>
        <p:spPr>
          <a:xfrm>
            <a:off x="698044" y="1195900"/>
            <a:ext cx="10046156" cy="5054741"/>
          </a:xfrm>
          <a:prstGeom prst="rect">
            <a:avLst/>
          </a:prstGeom>
          <a:ln w="12700">
            <a:miter lim="400000"/>
          </a:ln>
        </p:spPr>
      </p:pic>
      <p:sp>
        <p:nvSpPr>
          <p:cNvPr id="3" name="Title 2"/>
          <p:cNvSpPr>
            <a:spLocks noGrp="1"/>
          </p:cNvSpPr>
          <p:nvPr>
            <p:ph type="title"/>
          </p:nvPr>
        </p:nvSpPr>
        <p:spPr/>
        <p:txBody>
          <a:bodyPr/>
          <a:lstStyle/>
          <a:p>
            <a:r>
              <a:rPr lang="en-IE" dirty="0"/>
              <a:t>What the Joint Research Centre (JRC) is</a:t>
            </a:r>
            <a:endParaRPr lang="en-GB" dirty="0"/>
          </a:p>
        </p:txBody>
      </p:sp>
      <p:sp>
        <p:nvSpPr>
          <p:cNvPr id="6" name="Right Arrow 5"/>
          <p:cNvSpPr/>
          <p:nvPr/>
        </p:nvSpPr>
        <p:spPr>
          <a:xfrm>
            <a:off x="700722" y="1618257"/>
            <a:ext cx="540000" cy="360000"/>
          </a:xfrm>
          <a:prstGeom prst="rightArrow">
            <a:avLst/>
          </a:prstGeom>
          <a:solidFill>
            <a:srgbClr val="0356B1"/>
          </a:solidFill>
          <a:ln>
            <a:noFill/>
          </a:ln>
          <a:effectLst/>
        </p:spPr>
        <p:style>
          <a:lnRef idx="1">
            <a:schemeClr val="accent1"/>
          </a:lnRef>
          <a:fillRef idx="3">
            <a:schemeClr val="accent1"/>
          </a:fillRef>
          <a:effectRef idx="2">
            <a:schemeClr val="accent1"/>
          </a:effectRef>
          <a:fontRef idx="minor">
            <a:schemeClr val="lt1"/>
          </a:fontRef>
        </p:style>
        <p:txBody>
          <a:bodyPr lIns="65981" tIns="32990" rIns="65981" bIns="3299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FF0000"/>
              </a:solidFill>
              <a:effectLst/>
              <a:uLnTx/>
              <a:uFillTx/>
              <a:latin typeface="Arial"/>
              <a:ea typeface="+mn-ea"/>
              <a:cs typeface="+mn-cs"/>
            </a:endParaRPr>
          </a:p>
        </p:txBody>
      </p:sp>
      <p:sp>
        <p:nvSpPr>
          <p:cNvPr id="2" name="Rectangle 1"/>
          <p:cNvSpPr/>
          <p:nvPr/>
        </p:nvSpPr>
        <p:spPr>
          <a:xfrm>
            <a:off x="5860222" y="4650109"/>
            <a:ext cx="6096000" cy="707886"/>
          </a:xfrm>
          <a:prstGeom prst="rect">
            <a:avLst/>
          </a:prstGeom>
        </p:spPr>
        <p:txBody>
          <a:bodyP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4D4D4D"/>
                </a:solidFill>
                <a:effectLst/>
                <a:uLnTx/>
                <a:uFillTx/>
                <a:latin typeface="Arial"/>
                <a:ea typeface="+mn-ea"/>
                <a:cs typeface="+mn-cs"/>
              </a:rPr>
              <a:t>The European Commission’s</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4D4D4D"/>
                </a:solidFill>
                <a:effectLst/>
                <a:uLnTx/>
                <a:uFillTx/>
                <a:latin typeface="Arial"/>
                <a:ea typeface="+mn-ea"/>
                <a:cs typeface="+mn-cs"/>
              </a:rPr>
              <a:t>knowledge and science service</a:t>
            </a:r>
          </a:p>
        </p:txBody>
      </p:sp>
    </p:spTree>
    <p:extLst>
      <p:ext uri="{BB962C8B-B14F-4D97-AF65-F5344CB8AC3E}">
        <p14:creationId xmlns:p14="http://schemas.microsoft.com/office/powerpoint/2010/main" val="39354860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marL="0"/>
            <a:r>
              <a:rPr lang="en-US" sz="2000" b="1" dirty="0"/>
              <a:t>1. </a:t>
            </a:r>
            <a:br>
              <a:rPr lang="en-US" sz="2000" b="1" dirty="0"/>
            </a:br>
            <a:r>
              <a:rPr lang="en-US" sz="2000" b="1" dirty="0"/>
              <a:t>FOR THE ASSESSMENT OF </a:t>
            </a:r>
            <a:br>
              <a:rPr lang="en-US" sz="2000" b="1" dirty="0"/>
            </a:br>
            <a:r>
              <a:rPr lang="en-US" sz="2000" b="1" dirty="0"/>
              <a:t>THE SOCIETAL IMPACT OF UNIVERSITY RESEARCH (SIUR)</a:t>
            </a:r>
          </a:p>
        </p:txBody>
      </p:sp>
      <p:sp>
        <p:nvSpPr>
          <p:cNvPr id="4" name="Text Placeholder 3"/>
          <p:cNvSpPr>
            <a:spLocks noGrp="1"/>
          </p:cNvSpPr>
          <p:nvPr>
            <p:ph type="body" idx="1"/>
          </p:nvPr>
        </p:nvSpPr>
        <p:spPr/>
        <p:txBody>
          <a:bodyPr/>
          <a:lstStyle/>
          <a:p>
            <a:r>
              <a:rPr lang="en-GB" sz="1600" dirty="0"/>
              <a:t>THE CASE OF POLICY IMPACTS</a:t>
            </a: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E63653-8CDF-46BA-B18D-BA5658AD079C}" type="slidenum">
              <a:rPr kumimoji="0" lang="en-GB" sz="1000" b="0" i="0" u="none" strike="noStrike" kern="1200" cap="none" spc="0" normalizeH="0" baseline="0" noProof="0" smtClean="0">
                <a:ln>
                  <a:noFill/>
                </a:ln>
                <a:solidFill>
                  <a:srgbClr val="00339F"/>
                </a:solidFill>
                <a:effectLst/>
                <a:uLnTx/>
                <a:uFillTx/>
                <a:latin typeface="Verdana" charset="0"/>
                <a:ea typeface="Verdana" charset="0"/>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000" b="0" i="0" u="none" strike="noStrike" kern="1200" cap="none" spc="0" normalizeH="0" baseline="0" noProof="0">
              <a:ln>
                <a:noFill/>
              </a:ln>
              <a:solidFill>
                <a:srgbClr val="00339F"/>
              </a:solidFill>
              <a:effectLst/>
              <a:uLnTx/>
              <a:uFillTx/>
              <a:latin typeface="Verdana" charset="0"/>
              <a:ea typeface="Verdana" charset="0"/>
            </a:endParaRPr>
          </a:p>
        </p:txBody>
      </p:sp>
    </p:spTree>
    <p:extLst>
      <p:ext uri="{BB962C8B-B14F-4D97-AF65-F5344CB8AC3E}">
        <p14:creationId xmlns:p14="http://schemas.microsoft.com/office/powerpoint/2010/main" val="155336374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endParaRPr lang="en-GB"/>
          </a:p>
        </p:txBody>
      </p:sp>
      <p:sp>
        <p:nvSpPr>
          <p:cNvPr id="6" name="Subtitle 5"/>
          <p:cNvSpPr>
            <a:spLocks noGrp="1"/>
          </p:cNvSpPr>
          <p:nvPr>
            <p:ph type="subTitle" idx="1"/>
          </p:nvPr>
        </p:nvSpPr>
        <p:spPr/>
        <p:txBody>
          <a:bodyPr/>
          <a:lstStyle/>
          <a:p>
            <a:endParaRPr lang="en-GB"/>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9713" y="345829"/>
            <a:ext cx="10675178" cy="6372471"/>
          </a:xfrm>
          <a:prstGeom prst="rect">
            <a:avLst/>
          </a:prstGeom>
        </p:spPr>
      </p:pic>
    </p:spTree>
    <p:extLst>
      <p:ext uri="{BB962C8B-B14F-4D97-AF65-F5344CB8AC3E}">
        <p14:creationId xmlns:p14="http://schemas.microsoft.com/office/powerpoint/2010/main" val="180658600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1"/>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7883609" y="4730788"/>
            <a:ext cx="1606379" cy="1623459"/>
          </a:xfrm>
          <a:prstGeom prst="rect">
            <a:avLst/>
          </a:prstGeom>
        </p:spPr>
      </p:pic>
      <p:sp>
        <p:nvSpPr>
          <p:cNvPr id="2" name="Content Placeholder 1"/>
          <p:cNvSpPr>
            <a:spLocks noGrp="1"/>
          </p:cNvSpPr>
          <p:nvPr>
            <p:ph idx="1"/>
          </p:nvPr>
        </p:nvSpPr>
        <p:spPr>
          <a:xfrm>
            <a:off x="967154" y="1318996"/>
            <a:ext cx="10267462" cy="4723458"/>
          </a:xfrm>
        </p:spPr>
        <p:txBody>
          <a:bodyPr/>
          <a:lstStyle/>
          <a:p>
            <a:pPr>
              <a:buFont typeface="Arial" panose="020B0604020202020204" pitchFamily="34" charset="0"/>
              <a:buChar char="•"/>
            </a:pPr>
            <a:r>
              <a:rPr lang="en-IE" dirty="0"/>
              <a:t>Scientific evidence key input to effective policymaking</a:t>
            </a:r>
          </a:p>
          <a:p>
            <a:pPr lvl="1">
              <a:buFont typeface="Arial" panose="020B0604020202020204" pitchFamily="34" charset="0"/>
              <a:buChar char="•"/>
            </a:pPr>
            <a:endParaRPr lang="en-IE" sz="1200" dirty="0"/>
          </a:p>
          <a:p>
            <a:pPr lvl="1">
              <a:buFont typeface="Arial" panose="020B0604020202020204" pitchFamily="34" charset="0"/>
              <a:buChar char="•"/>
            </a:pPr>
            <a:endParaRPr lang="en-IE" sz="1200" dirty="0"/>
          </a:p>
          <a:p>
            <a:pPr>
              <a:buFont typeface="Arial" panose="020B0604020202020204" pitchFamily="34" charset="0"/>
              <a:buChar char="•"/>
            </a:pPr>
            <a:r>
              <a:rPr lang="en-IE" dirty="0"/>
              <a:t>But is it that easy?</a:t>
            </a:r>
          </a:p>
          <a:p>
            <a:pPr lvl="1">
              <a:buFont typeface="Arial" panose="020B0604020202020204" pitchFamily="34" charset="0"/>
              <a:buChar char="•"/>
            </a:pPr>
            <a:endParaRPr lang="en-IE" dirty="0"/>
          </a:p>
          <a:p>
            <a:pPr lvl="1">
              <a:buFont typeface="Arial" panose="020B0604020202020204" pitchFamily="34" charset="0"/>
              <a:buChar char="•"/>
            </a:pPr>
            <a:endParaRPr lang="en-IE" dirty="0"/>
          </a:p>
          <a:p>
            <a:pPr>
              <a:buFont typeface="Arial" panose="020B0604020202020204" pitchFamily="34" charset="0"/>
              <a:buChar char="•"/>
            </a:pPr>
            <a:endParaRPr lang="en-IE" sz="1200" dirty="0"/>
          </a:p>
          <a:p>
            <a:pPr>
              <a:buFont typeface="Arial" panose="020B0604020202020204" pitchFamily="34" charset="0"/>
              <a:buChar char="•"/>
            </a:pPr>
            <a:r>
              <a:rPr lang="en-IE" dirty="0"/>
              <a:t>Stress test for role of science for policymaking:</a:t>
            </a:r>
            <a:br>
              <a:rPr lang="en-IE" dirty="0"/>
            </a:br>
            <a:r>
              <a:rPr lang="en-IE" dirty="0"/>
              <a:t>Covid-19 </a:t>
            </a:r>
          </a:p>
          <a:p>
            <a:pPr>
              <a:buFont typeface="Arial" panose="020B0604020202020204" pitchFamily="34" charset="0"/>
              <a:buChar char="•"/>
            </a:pPr>
            <a:endParaRPr lang="en-GB" dirty="0"/>
          </a:p>
        </p:txBody>
      </p:sp>
      <p:sp>
        <p:nvSpPr>
          <p:cNvPr id="3" name="Title 2"/>
          <p:cNvSpPr>
            <a:spLocks noGrp="1"/>
          </p:cNvSpPr>
          <p:nvPr>
            <p:ph type="title"/>
          </p:nvPr>
        </p:nvSpPr>
        <p:spPr>
          <a:xfrm>
            <a:off x="970722" y="340438"/>
            <a:ext cx="10263893" cy="782357"/>
          </a:xfrm>
        </p:spPr>
        <p:txBody>
          <a:bodyPr/>
          <a:lstStyle/>
          <a:p>
            <a:r>
              <a:rPr lang="en-IE" dirty="0"/>
              <a:t>Evidence for effective policymaking?</a:t>
            </a:r>
            <a:endParaRPr lang="en-GB" dirty="0"/>
          </a:p>
        </p:txBody>
      </p:sp>
      <p:graphicFrame>
        <p:nvGraphicFramePr>
          <p:cNvPr id="4" name="Table 3"/>
          <p:cNvGraphicFramePr>
            <a:graphicFrameLocks noGrp="1"/>
          </p:cNvGraphicFramePr>
          <p:nvPr>
            <p:extLst/>
          </p:nvPr>
        </p:nvGraphicFramePr>
        <p:xfrm>
          <a:off x="1285103" y="1905916"/>
          <a:ext cx="10169610" cy="370840"/>
        </p:xfrm>
        <a:graphic>
          <a:graphicData uri="http://schemas.openxmlformats.org/drawingml/2006/table">
            <a:tbl>
              <a:tblPr firstRow="1" bandRow="1">
                <a:tableStyleId>{69CF1AB2-1976-4502-BF36-3FF5EA218861}</a:tableStyleId>
              </a:tblPr>
              <a:tblGrid>
                <a:gridCol w="3389870">
                  <a:extLst>
                    <a:ext uri="{9D8B030D-6E8A-4147-A177-3AD203B41FA5}">
                      <a16:colId xmlns:a16="http://schemas.microsoft.com/office/drawing/2014/main" val="485087543"/>
                    </a:ext>
                  </a:extLst>
                </a:gridCol>
                <a:gridCol w="3389870">
                  <a:extLst>
                    <a:ext uri="{9D8B030D-6E8A-4147-A177-3AD203B41FA5}">
                      <a16:colId xmlns:a16="http://schemas.microsoft.com/office/drawing/2014/main" val="4290586383"/>
                    </a:ext>
                  </a:extLst>
                </a:gridCol>
                <a:gridCol w="3389870">
                  <a:extLst>
                    <a:ext uri="{9D8B030D-6E8A-4147-A177-3AD203B41FA5}">
                      <a16:colId xmlns:a16="http://schemas.microsoft.com/office/drawing/2014/main" val="3145887953"/>
                    </a:ext>
                  </a:extLst>
                </a:gridCol>
              </a:tblGrid>
              <a:tr h="370840">
                <a:tc>
                  <a:txBody>
                    <a:bodyPr/>
                    <a:lstStyle/>
                    <a:p>
                      <a:pPr algn="ctr"/>
                      <a:r>
                        <a:rPr lang="en-IE" dirty="0"/>
                        <a:t>Rigorous methods</a:t>
                      </a:r>
                      <a:endParaRPr lang="en-GB" dirty="0"/>
                    </a:p>
                  </a:txBody>
                  <a:tcPr/>
                </a:tc>
                <a:tc>
                  <a:txBody>
                    <a:bodyPr/>
                    <a:lstStyle/>
                    <a:p>
                      <a:pPr algn="ctr"/>
                      <a:r>
                        <a:rPr lang="en-IE" dirty="0"/>
                        <a:t>Empirical data</a:t>
                      </a:r>
                      <a:endParaRPr lang="en-GB" dirty="0"/>
                    </a:p>
                  </a:txBody>
                  <a:tcPr/>
                </a:tc>
                <a:tc>
                  <a:txBody>
                    <a:bodyPr/>
                    <a:lstStyle/>
                    <a:p>
                      <a:pPr algn="ctr"/>
                      <a:r>
                        <a:rPr lang="en-IE" dirty="0"/>
                        <a:t>Peer review</a:t>
                      </a:r>
                      <a:endParaRPr lang="en-GB" dirty="0"/>
                    </a:p>
                  </a:txBody>
                  <a:tcPr/>
                </a:tc>
                <a:extLst>
                  <a:ext uri="{0D108BD9-81ED-4DB2-BD59-A6C34878D82A}">
                    <a16:rowId xmlns:a16="http://schemas.microsoft.com/office/drawing/2014/main" val="1340494766"/>
                  </a:ext>
                </a:extLst>
              </a:tr>
            </a:tbl>
          </a:graphicData>
        </a:graphic>
      </p:graphicFrame>
      <p:graphicFrame>
        <p:nvGraphicFramePr>
          <p:cNvPr id="5" name="Table 4"/>
          <p:cNvGraphicFramePr>
            <a:graphicFrameLocks noGrp="1"/>
          </p:cNvGraphicFramePr>
          <p:nvPr>
            <p:extLst/>
          </p:nvPr>
        </p:nvGraphicFramePr>
        <p:xfrm>
          <a:off x="1285103" y="3404177"/>
          <a:ext cx="10169610" cy="1010920"/>
        </p:xfrm>
        <a:graphic>
          <a:graphicData uri="http://schemas.openxmlformats.org/drawingml/2006/table">
            <a:tbl>
              <a:tblPr firstRow="1" bandRow="1">
                <a:tableStyleId>{69CF1AB2-1976-4502-BF36-3FF5EA218861}</a:tableStyleId>
              </a:tblPr>
              <a:tblGrid>
                <a:gridCol w="3389870">
                  <a:extLst>
                    <a:ext uri="{9D8B030D-6E8A-4147-A177-3AD203B41FA5}">
                      <a16:colId xmlns:a16="http://schemas.microsoft.com/office/drawing/2014/main" val="485087543"/>
                    </a:ext>
                  </a:extLst>
                </a:gridCol>
                <a:gridCol w="3389870">
                  <a:extLst>
                    <a:ext uri="{9D8B030D-6E8A-4147-A177-3AD203B41FA5}">
                      <a16:colId xmlns:a16="http://schemas.microsoft.com/office/drawing/2014/main" val="4290586383"/>
                    </a:ext>
                  </a:extLst>
                </a:gridCol>
                <a:gridCol w="3389870">
                  <a:extLst>
                    <a:ext uri="{9D8B030D-6E8A-4147-A177-3AD203B41FA5}">
                      <a16:colId xmlns:a16="http://schemas.microsoft.com/office/drawing/2014/main" val="3145887953"/>
                    </a:ext>
                  </a:extLst>
                </a:gridCol>
              </a:tblGrid>
              <a:tr h="370840">
                <a:tc>
                  <a:txBody>
                    <a:bodyPr/>
                    <a:lstStyle/>
                    <a:p>
                      <a:pPr algn="ctr"/>
                      <a:r>
                        <a:rPr lang="en-IE" dirty="0">
                          <a:solidFill>
                            <a:srgbClr val="004494"/>
                          </a:solidFill>
                        </a:rPr>
                        <a:t>Ecosystem</a:t>
                      </a:r>
                      <a:endParaRPr lang="en-GB" dirty="0">
                        <a:solidFill>
                          <a:srgbClr val="004494"/>
                        </a:solidFill>
                      </a:endParaRPr>
                    </a:p>
                  </a:txBody>
                  <a:tcPr/>
                </a:tc>
                <a:tc>
                  <a:txBody>
                    <a:bodyPr/>
                    <a:lstStyle/>
                    <a:p>
                      <a:pPr algn="ctr"/>
                      <a:r>
                        <a:rPr lang="en-IE" dirty="0">
                          <a:solidFill>
                            <a:srgbClr val="004494"/>
                          </a:solidFill>
                        </a:rPr>
                        <a:t>Skills / </a:t>
                      </a:r>
                      <a:r>
                        <a:rPr lang="en-IE" dirty="0" err="1">
                          <a:solidFill>
                            <a:srgbClr val="004494"/>
                          </a:solidFill>
                        </a:rPr>
                        <a:t>mindsets</a:t>
                      </a:r>
                      <a:endParaRPr lang="en-GB" dirty="0">
                        <a:solidFill>
                          <a:srgbClr val="004494"/>
                        </a:solidFill>
                      </a:endParaRPr>
                    </a:p>
                  </a:txBody>
                  <a:tcPr/>
                </a:tc>
                <a:tc>
                  <a:txBody>
                    <a:bodyPr/>
                    <a:lstStyle/>
                    <a:p>
                      <a:pPr algn="ctr"/>
                      <a:r>
                        <a:rPr lang="en-IE" dirty="0">
                          <a:solidFill>
                            <a:srgbClr val="004494"/>
                          </a:solidFill>
                        </a:rPr>
                        <a:t>Limits</a:t>
                      </a:r>
                      <a:endParaRPr lang="en-GB" dirty="0">
                        <a:solidFill>
                          <a:srgbClr val="004494"/>
                        </a:solidFill>
                      </a:endParaRPr>
                    </a:p>
                  </a:txBody>
                  <a:tcPr/>
                </a:tc>
                <a:extLst>
                  <a:ext uri="{0D108BD9-81ED-4DB2-BD59-A6C34878D82A}">
                    <a16:rowId xmlns:a16="http://schemas.microsoft.com/office/drawing/2014/main" val="1340494766"/>
                  </a:ext>
                </a:extLst>
              </a:tr>
              <a:tr h="370840">
                <a:tc>
                  <a:txBody>
                    <a:bodyPr/>
                    <a:lstStyle/>
                    <a:p>
                      <a:pPr algn="ctr"/>
                      <a:r>
                        <a:rPr lang="en-IE" dirty="0"/>
                        <a:t>Evidence must reach</a:t>
                      </a:r>
                    </a:p>
                    <a:p>
                      <a:pPr algn="ctr"/>
                      <a:r>
                        <a:rPr lang="en-IE" dirty="0"/>
                        <a:t>decision-makers</a:t>
                      </a:r>
                      <a:endParaRPr lang="en-GB" dirty="0"/>
                    </a:p>
                  </a:txBody>
                  <a:tcPr/>
                </a:tc>
                <a:tc>
                  <a:txBody>
                    <a:bodyPr/>
                    <a:lstStyle/>
                    <a:p>
                      <a:pPr algn="ctr"/>
                      <a:r>
                        <a:rPr lang="en-IE" dirty="0"/>
                        <a:t>Evidence must be understood by decision-makers</a:t>
                      </a:r>
                      <a:endParaRPr lang="en-GB" dirty="0"/>
                    </a:p>
                  </a:txBody>
                  <a:tcPr/>
                </a:tc>
                <a:tc>
                  <a:txBody>
                    <a:bodyPr/>
                    <a:lstStyle/>
                    <a:p>
                      <a:pPr algn="ctr"/>
                      <a:r>
                        <a:rPr lang="en-IE" dirty="0"/>
                        <a:t>Evidence cannot give</a:t>
                      </a:r>
                    </a:p>
                    <a:p>
                      <a:pPr algn="ctr"/>
                      <a:r>
                        <a:rPr lang="en-IE" dirty="0"/>
                        <a:t>all the answers</a:t>
                      </a:r>
                      <a:endParaRPr lang="en-GB" dirty="0"/>
                    </a:p>
                  </a:txBody>
                  <a:tcPr/>
                </a:tc>
                <a:extLst>
                  <a:ext uri="{0D108BD9-81ED-4DB2-BD59-A6C34878D82A}">
                    <a16:rowId xmlns:a16="http://schemas.microsoft.com/office/drawing/2014/main" val="3261849737"/>
                  </a:ext>
                </a:extLst>
              </a:tr>
            </a:tbl>
          </a:graphicData>
        </a:graphic>
      </p:graphicFrame>
    </p:spTree>
    <p:extLst>
      <p:ext uri="{BB962C8B-B14F-4D97-AF65-F5344CB8AC3E}">
        <p14:creationId xmlns:p14="http://schemas.microsoft.com/office/powerpoint/2010/main" val="307961001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IE" dirty="0"/>
              <a:t>How Covid-19 challenged</a:t>
            </a:r>
            <a:br>
              <a:rPr lang="en-IE" dirty="0"/>
            </a:br>
            <a:r>
              <a:rPr lang="en-IE" dirty="0"/>
              <a:t>science for policy ecosystems</a:t>
            </a:r>
            <a:endParaRPr lang="en-GB" dirty="0"/>
          </a:p>
        </p:txBody>
      </p:sp>
      <p:pic>
        <p:nvPicPr>
          <p:cNvPr id="2" name="Content Placeholder 1"/>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3539659" y="1801950"/>
            <a:ext cx="4693559" cy="3129039"/>
          </a:xfrm>
        </p:spPr>
      </p:pic>
      <p:sp>
        <p:nvSpPr>
          <p:cNvPr id="4" name="TextBox 3"/>
          <p:cNvSpPr txBox="1"/>
          <p:nvPr/>
        </p:nvSpPr>
        <p:spPr>
          <a:xfrm>
            <a:off x="2292164" y="1670468"/>
            <a:ext cx="2201578" cy="1938992"/>
          </a:xfrm>
          <a:prstGeom prst="rect">
            <a:avLst/>
          </a:prstGeom>
          <a:noFill/>
          <a:ln w="28575">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FFC000"/>
              </a:buClr>
              <a:buSzTx/>
              <a:buFontTx/>
              <a:buNone/>
              <a:tabLst/>
              <a:defRPr/>
            </a:pPr>
            <a:r>
              <a:rPr kumimoji="0" lang="en-IE" sz="2400" b="0" i="0" u="none" strike="noStrike" kern="1200" cap="none" spc="0" normalizeH="0" baseline="0" noProof="0" dirty="0">
                <a:ln>
                  <a:noFill/>
                </a:ln>
                <a:solidFill>
                  <a:srgbClr val="4D4D4D"/>
                </a:solidFill>
                <a:effectLst/>
                <a:uLnTx/>
                <a:uFillTx/>
                <a:latin typeface="Arial"/>
                <a:ea typeface="+mn-ea"/>
                <a:cs typeface="+mn-cs"/>
              </a:rPr>
              <a:t>Complexity uncertainty, and science production </a:t>
            </a:r>
          </a:p>
          <a:p>
            <a:pPr marL="0" marR="0" lvl="0" indent="0" algn="ctr" defTabSz="914400" rtl="0" eaLnBrk="1" fontAlgn="auto" latinLnBrk="0" hangingPunct="1">
              <a:lnSpc>
                <a:spcPct val="100000"/>
              </a:lnSpc>
              <a:spcBef>
                <a:spcPts val="0"/>
              </a:spcBef>
              <a:spcAft>
                <a:spcPts val="0"/>
              </a:spcAft>
              <a:buClr>
                <a:srgbClr val="FFC000"/>
              </a:buClr>
              <a:buSzTx/>
              <a:buFontTx/>
              <a:buNone/>
              <a:tabLst/>
              <a:defRPr/>
            </a:pPr>
            <a:endParaRPr kumimoji="0" lang="en-GB" sz="2400" b="0" i="0" u="none" strike="noStrike" kern="1200" cap="none" spc="0" normalizeH="0" baseline="0" noProof="0" dirty="0">
              <a:ln>
                <a:noFill/>
              </a:ln>
              <a:solidFill>
                <a:srgbClr val="4D4D4D"/>
              </a:solidFill>
              <a:effectLst/>
              <a:uLnTx/>
              <a:uFillTx/>
              <a:latin typeface="Arial"/>
              <a:ea typeface="+mn-ea"/>
              <a:cs typeface="+mn-cs"/>
            </a:endParaRPr>
          </a:p>
        </p:txBody>
      </p:sp>
      <p:sp>
        <p:nvSpPr>
          <p:cNvPr id="14" name="TextBox 13"/>
          <p:cNvSpPr txBox="1"/>
          <p:nvPr/>
        </p:nvSpPr>
        <p:spPr>
          <a:xfrm>
            <a:off x="4881922" y="4780740"/>
            <a:ext cx="2215663" cy="1938992"/>
          </a:xfrm>
          <a:prstGeom prst="rect">
            <a:avLst/>
          </a:prstGeom>
          <a:noFill/>
          <a:ln w="28575">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FFC000"/>
              </a:buClr>
              <a:buSzTx/>
              <a:buFontTx/>
              <a:buNone/>
              <a:tabLst/>
              <a:defRPr/>
            </a:pPr>
            <a:r>
              <a:rPr kumimoji="0" lang="en-IE" sz="2400" b="0" i="0" u="none" strike="noStrike" kern="1200" cap="none" spc="0" normalizeH="0" baseline="0" noProof="0" dirty="0">
                <a:ln>
                  <a:noFill/>
                </a:ln>
                <a:solidFill>
                  <a:srgbClr val="4D4D4D"/>
                </a:solidFill>
                <a:effectLst/>
                <a:uLnTx/>
                <a:uFillTx/>
                <a:latin typeface="Arial"/>
                <a:ea typeface="+mn-ea"/>
                <a:cs typeface="+mn-cs"/>
              </a:rPr>
              <a:t>Rapid demand for science and science for policy </a:t>
            </a:r>
          </a:p>
          <a:p>
            <a:pPr marL="0" marR="0" lvl="0" indent="0" algn="ctr" defTabSz="914400" rtl="0" eaLnBrk="1" fontAlgn="auto" latinLnBrk="0" hangingPunct="1">
              <a:lnSpc>
                <a:spcPct val="100000"/>
              </a:lnSpc>
              <a:spcBef>
                <a:spcPts val="0"/>
              </a:spcBef>
              <a:spcAft>
                <a:spcPts val="0"/>
              </a:spcAft>
              <a:buClr>
                <a:srgbClr val="FFC000"/>
              </a:buClr>
              <a:buSzTx/>
              <a:buFontTx/>
              <a:buNone/>
              <a:tabLst/>
              <a:defRPr/>
            </a:pPr>
            <a:r>
              <a:rPr kumimoji="0" lang="en-IE" sz="2400" b="0" i="0" u="none" strike="noStrike" kern="1200" cap="none" spc="0" normalizeH="0" baseline="0" noProof="0" dirty="0">
                <a:ln>
                  <a:noFill/>
                </a:ln>
                <a:solidFill>
                  <a:srgbClr val="4D4D4D"/>
                </a:solidFill>
                <a:effectLst/>
                <a:uLnTx/>
                <a:uFillTx/>
                <a:latin typeface="Arial"/>
                <a:ea typeface="+mn-ea"/>
                <a:cs typeface="+mn-cs"/>
              </a:rPr>
              <a:t>ecosystem</a:t>
            </a:r>
            <a:endParaRPr kumimoji="0" lang="en-GB" sz="2400" b="0" i="0" u="none" strike="noStrike" kern="1200" cap="none" spc="0" normalizeH="0" baseline="0" noProof="0" dirty="0">
              <a:ln>
                <a:noFill/>
              </a:ln>
              <a:solidFill>
                <a:srgbClr val="4D4D4D"/>
              </a:solidFill>
              <a:effectLst/>
              <a:uLnTx/>
              <a:uFillTx/>
              <a:latin typeface="Arial"/>
              <a:ea typeface="+mn-ea"/>
              <a:cs typeface="+mn-cs"/>
            </a:endParaRPr>
          </a:p>
        </p:txBody>
      </p:sp>
      <p:sp>
        <p:nvSpPr>
          <p:cNvPr id="15" name="TextBox 14"/>
          <p:cNvSpPr txBox="1"/>
          <p:nvPr/>
        </p:nvSpPr>
        <p:spPr>
          <a:xfrm>
            <a:off x="7279133" y="1645841"/>
            <a:ext cx="2215663" cy="1938992"/>
          </a:xfrm>
          <a:prstGeom prst="rect">
            <a:avLst/>
          </a:prstGeom>
          <a:noFill/>
          <a:ln w="28575">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FFC000"/>
              </a:buClr>
              <a:buSzTx/>
              <a:buFontTx/>
              <a:buNone/>
              <a:tabLst/>
              <a:defRPr/>
            </a:pPr>
            <a:r>
              <a:rPr kumimoji="0" lang="en-IE" sz="2400" b="0" i="0" u="none" strike="noStrike" kern="1200" cap="none" spc="0" normalizeH="0" baseline="0" noProof="0" dirty="0">
                <a:ln>
                  <a:noFill/>
                </a:ln>
                <a:solidFill>
                  <a:srgbClr val="4D4D4D"/>
                </a:solidFill>
                <a:effectLst/>
                <a:uLnTx/>
                <a:uFillTx/>
                <a:latin typeface="Arial"/>
                <a:ea typeface="+mn-ea"/>
                <a:cs typeface="+mn-cs"/>
              </a:rPr>
              <a:t>Beyond science for policy: values, biases and citizens</a:t>
            </a:r>
            <a:endParaRPr kumimoji="0" lang="en-GB" sz="2400" b="0" i="0" u="none" strike="noStrike" kern="1200" cap="none" spc="0" normalizeH="0" baseline="0" noProof="0" dirty="0">
              <a:ln>
                <a:noFill/>
              </a:ln>
              <a:solidFill>
                <a:srgbClr val="4D4D4D"/>
              </a:solidFill>
              <a:effectLst/>
              <a:uLnTx/>
              <a:uFillTx/>
              <a:latin typeface="Arial"/>
              <a:ea typeface="+mn-ea"/>
              <a:cs typeface="+mn-cs"/>
            </a:endParaRPr>
          </a:p>
        </p:txBody>
      </p:sp>
    </p:spTree>
    <p:extLst>
      <p:ext uri="{BB962C8B-B14F-4D97-AF65-F5344CB8AC3E}">
        <p14:creationId xmlns:p14="http://schemas.microsoft.com/office/powerpoint/2010/main" val="200846142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967153" y="1318996"/>
            <a:ext cx="5248295" cy="4170363"/>
          </a:xfrm>
        </p:spPr>
        <p:txBody>
          <a:bodyPr/>
          <a:lstStyle/>
          <a:p>
            <a:pPr>
              <a:buFont typeface="Arial" panose="020B0604020202020204" pitchFamily="34" charset="0"/>
              <a:buChar char="•"/>
            </a:pPr>
            <a:r>
              <a:rPr lang="en-IE" dirty="0"/>
              <a:t>Scientific evidence in high demand: epidemiological modelling, economic forecasting, testing kits, vaccines, behavioural science, and more</a:t>
            </a:r>
          </a:p>
          <a:p>
            <a:pPr indent="0"/>
            <a:endParaRPr lang="en-GB" dirty="0"/>
          </a:p>
        </p:txBody>
      </p:sp>
      <p:sp>
        <p:nvSpPr>
          <p:cNvPr id="3" name="Title 2"/>
          <p:cNvSpPr>
            <a:spLocks noGrp="1"/>
          </p:cNvSpPr>
          <p:nvPr>
            <p:ph type="title"/>
          </p:nvPr>
        </p:nvSpPr>
        <p:spPr>
          <a:xfrm>
            <a:off x="970722" y="340438"/>
            <a:ext cx="10263893" cy="782357"/>
          </a:xfrm>
        </p:spPr>
        <p:txBody>
          <a:bodyPr/>
          <a:lstStyle/>
          <a:p>
            <a:r>
              <a:rPr lang="en-IE" dirty="0"/>
              <a:t>Meeting (more) often during Covid-19</a:t>
            </a:r>
            <a:endParaRPr lang="en-GB"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60292" y="1318996"/>
            <a:ext cx="5367671" cy="4742840"/>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59871" y="3262184"/>
            <a:ext cx="4662857" cy="3108571"/>
          </a:xfrm>
          <a:prstGeom prst="rect">
            <a:avLst/>
          </a:prstGeom>
        </p:spPr>
      </p:pic>
    </p:spTree>
    <p:extLst>
      <p:ext uri="{BB962C8B-B14F-4D97-AF65-F5344CB8AC3E}">
        <p14:creationId xmlns:p14="http://schemas.microsoft.com/office/powerpoint/2010/main" val="182388027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967153" y="1318996"/>
            <a:ext cx="5248295" cy="4831493"/>
          </a:xfrm>
        </p:spPr>
        <p:txBody>
          <a:bodyPr/>
          <a:lstStyle/>
          <a:p>
            <a:pPr marL="114300" indent="0">
              <a:buNone/>
            </a:pPr>
            <a:r>
              <a:rPr lang="en-IE" sz="2000" b="1" dirty="0"/>
              <a:t>COVID-19 showed the:</a:t>
            </a:r>
          </a:p>
          <a:p>
            <a:pPr marL="342900">
              <a:buFont typeface="Arial" panose="020B0604020202020204" pitchFamily="34" charset="0"/>
              <a:buChar char="•"/>
            </a:pPr>
            <a:r>
              <a:rPr lang="en-IE" sz="2000" dirty="0"/>
              <a:t>Need to bring together different disciplines to address complex problems</a:t>
            </a:r>
          </a:p>
          <a:p>
            <a:pPr marL="342900">
              <a:buFont typeface="Arial" panose="020B0604020202020204" pitchFamily="34" charset="0"/>
              <a:buChar char="•"/>
            </a:pPr>
            <a:r>
              <a:rPr lang="en-IE" sz="2000" dirty="0"/>
              <a:t>Challenge of creating interdisciplinary evidence to inform policymaking </a:t>
            </a:r>
          </a:p>
          <a:p>
            <a:pPr marL="342900">
              <a:buFont typeface="Arial" panose="020B0604020202020204" pitchFamily="34" charset="0"/>
              <a:buChar char="•"/>
            </a:pPr>
            <a:r>
              <a:rPr lang="en-IE" sz="2000" dirty="0"/>
              <a:t>Need to liaise with complexity and uncertainty in science production and advice</a:t>
            </a:r>
          </a:p>
          <a:p>
            <a:pPr marL="114300" indent="0">
              <a:buNone/>
            </a:pPr>
            <a:r>
              <a:rPr lang="en-IE" sz="2000" b="1" dirty="0"/>
              <a:t>JRC’s own Covid-19 response:</a:t>
            </a:r>
          </a:p>
          <a:p>
            <a:pPr indent="0"/>
            <a:r>
              <a:rPr lang="en-IE" sz="2000" dirty="0"/>
              <a:t> Creation of 80+ colleagues strong JRC task force from different areas and disciplines</a:t>
            </a:r>
          </a:p>
          <a:p>
            <a:pPr indent="0"/>
            <a:endParaRPr lang="en-GB" sz="2000" dirty="0"/>
          </a:p>
        </p:txBody>
      </p:sp>
      <p:sp>
        <p:nvSpPr>
          <p:cNvPr id="3" name="Title 2"/>
          <p:cNvSpPr>
            <a:spLocks noGrp="1"/>
          </p:cNvSpPr>
          <p:nvPr>
            <p:ph type="title"/>
          </p:nvPr>
        </p:nvSpPr>
        <p:spPr>
          <a:xfrm>
            <a:off x="970722" y="340438"/>
            <a:ext cx="10755840" cy="782357"/>
          </a:xfrm>
        </p:spPr>
        <p:txBody>
          <a:bodyPr/>
          <a:lstStyle/>
          <a:p>
            <a:r>
              <a:rPr lang="en-IE" dirty="0"/>
              <a:t>Need for interdisciplinary evidence for policy</a:t>
            </a:r>
            <a:endParaRPr lang="en-GB" dirty="0"/>
          </a:p>
        </p:txBody>
      </p:sp>
      <p:sp>
        <p:nvSpPr>
          <p:cNvPr id="6" name="Content Placeholder 1"/>
          <p:cNvSpPr txBox="1">
            <a:spLocks/>
          </p:cNvSpPr>
          <p:nvPr/>
        </p:nvSpPr>
        <p:spPr>
          <a:xfrm>
            <a:off x="6215448" y="1318996"/>
            <a:ext cx="5248295" cy="4170363"/>
          </a:xfrm>
          <a:prstGeom prst="rect">
            <a:avLst/>
          </a:prstGeom>
        </p:spPr>
        <p:txBody>
          <a:bodyPr>
            <a:noAutofit/>
          </a:bodyPr>
          <a:lstStyle>
            <a:lvl1pPr marL="0" indent="-342900" algn="l" defTabSz="914400" rtl="0" eaLnBrk="1" latinLnBrk="0" hangingPunct="1">
              <a:lnSpc>
                <a:spcPct val="100000"/>
              </a:lnSpc>
              <a:spcBef>
                <a:spcPts val="0"/>
              </a:spcBef>
              <a:spcAft>
                <a:spcPts val="1800"/>
              </a:spcAft>
              <a:buClr>
                <a:schemeClr val="accent5"/>
              </a:buClr>
              <a:buFont typeface="Arial" pitchFamily="34" charset="0"/>
              <a:buNone/>
              <a:defRPr sz="2400" kern="1200" baseline="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1800"/>
              </a:spcAft>
              <a:buClr>
                <a:schemeClr val="accent5"/>
              </a:buClr>
              <a:buFont typeface="Arial" panose="020B0604020202020204" pitchFamily="34" charset="0"/>
              <a:buNone/>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1800"/>
              </a:spcAft>
              <a:buClr>
                <a:schemeClr val="accent5"/>
              </a:buClr>
              <a:buFont typeface="Arial" panose="020B0604020202020204" pitchFamily="34" charset="0"/>
              <a:buNone/>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1800"/>
              </a:spcAft>
              <a:buClr>
                <a:schemeClr val="accent5"/>
              </a:buClr>
              <a:buFont typeface="Arial" panose="020B0604020202020204" pitchFamily="34" charset="0"/>
              <a:buNone/>
              <a:defRPr sz="16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1800"/>
              </a:spcAft>
              <a:buClr>
                <a:schemeClr val="accent5"/>
              </a:buClr>
              <a:buFont typeface="Arial" panose="020B0604020202020204" pitchFamily="34" charset="0"/>
              <a:buNone/>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1800"/>
              </a:spcAft>
              <a:buClr>
                <a:srgbClr val="FFC000"/>
              </a:buClr>
              <a:buSzTx/>
              <a:buFont typeface="Arial" pitchFamily="34" charset="0"/>
              <a:buNone/>
              <a:tabLst/>
              <a:defRPr/>
            </a:pPr>
            <a:endParaRPr kumimoji="0" lang="en-IE" sz="2000" b="0" i="0" u="none" strike="noStrike" kern="1200" cap="none" spc="0" normalizeH="0" baseline="0" noProof="0" dirty="0">
              <a:ln>
                <a:noFill/>
              </a:ln>
              <a:solidFill>
                <a:srgbClr val="4D4D4D"/>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1800"/>
              </a:spcAft>
              <a:buClr>
                <a:srgbClr val="FFC000"/>
              </a:buClr>
              <a:buSzTx/>
              <a:buFont typeface="Arial" pitchFamily="34" charset="0"/>
              <a:buNone/>
              <a:tabLst/>
              <a:defRPr/>
            </a:pPr>
            <a:r>
              <a:rPr kumimoji="0" lang="en-IE" sz="2000" b="0" i="0" u="none" strike="noStrike" kern="1200" cap="none" spc="0" normalizeH="0" baseline="0" noProof="0" dirty="0">
                <a:ln>
                  <a:noFill/>
                </a:ln>
                <a:solidFill>
                  <a:srgbClr val="4D4D4D"/>
                </a:solidFill>
                <a:effectLst/>
                <a:uLnTx/>
                <a:uFillTx/>
                <a:latin typeface="Arial"/>
                <a:ea typeface="+mn-ea"/>
                <a:cs typeface="+mn-cs"/>
              </a:rPr>
              <a:t>	  </a:t>
            </a:r>
            <a:endParaRPr kumimoji="0" lang="en-GB" sz="2000" b="0" i="0" u="none" strike="noStrike" kern="1200" cap="none" spc="0" normalizeH="0" baseline="0" noProof="0" dirty="0">
              <a:ln>
                <a:noFill/>
              </a:ln>
              <a:solidFill>
                <a:srgbClr val="4D4D4D"/>
              </a:solidFill>
              <a:effectLst/>
              <a:uLnTx/>
              <a:uFillTx/>
              <a:latin typeface="Arial"/>
              <a:ea typeface="+mn-ea"/>
              <a:cs typeface="+mn-cs"/>
            </a:endParaRPr>
          </a:p>
        </p:txBody>
      </p:sp>
      <p:pic>
        <p:nvPicPr>
          <p:cNvPr id="8" name="Content Placeholder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22586" y="1318996"/>
            <a:ext cx="5778529" cy="4831493"/>
          </a:xfrm>
          <a:prstGeom prst="rect">
            <a:avLst/>
          </a:prstGeom>
        </p:spPr>
      </p:pic>
    </p:spTree>
    <p:extLst>
      <p:ext uri="{BB962C8B-B14F-4D97-AF65-F5344CB8AC3E}">
        <p14:creationId xmlns:p14="http://schemas.microsoft.com/office/powerpoint/2010/main" val="294298851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11"/>
          <p:cNvSpPr/>
          <p:nvPr/>
        </p:nvSpPr>
        <p:spPr>
          <a:xfrm>
            <a:off x="838198" y="1689100"/>
            <a:ext cx="3358489" cy="4610100"/>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2" name="Content Placeholder 1"/>
          <p:cNvSpPr>
            <a:spLocks noGrp="1"/>
          </p:cNvSpPr>
          <p:nvPr>
            <p:ph sz="half" idx="1"/>
          </p:nvPr>
        </p:nvSpPr>
        <p:spPr/>
        <p:txBody>
          <a:bodyPr/>
          <a:lstStyle/>
          <a:p>
            <a:pPr marL="0" indent="0" algn="ctr">
              <a:buNone/>
            </a:pPr>
            <a:r>
              <a:rPr lang="en-GB" b="1" dirty="0"/>
              <a:t>Ecosystems</a:t>
            </a:r>
          </a:p>
        </p:txBody>
      </p:sp>
      <p:sp>
        <p:nvSpPr>
          <p:cNvPr id="3" name="Content Placeholder 2"/>
          <p:cNvSpPr>
            <a:spLocks noGrp="1"/>
          </p:cNvSpPr>
          <p:nvPr>
            <p:ph sz="half" idx="13"/>
          </p:nvPr>
        </p:nvSpPr>
        <p:spPr/>
        <p:txBody>
          <a:bodyPr/>
          <a:lstStyle/>
          <a:p>
            <a:pPr marL="0" indent="0" algn="ctr">
              <a:buNone/>
            </a:pPr>
            <a:r>
              <a:rPr lang="en-GB" b="1" dirty="0"/>
              <a:t>Skills and </a:t>
            </a:r>
            <a:r>
              <a:rPr lang="en-GB" b="1" dirty="0" err="1"/>
              <a:t>mindsets</a:t>
            </a:r>
            <a:endParaRPr lang="en-GB" b="1" dirty="0"/>
          </a:p>
        </p:txBody>
      </p:sp>
      <p:sp>
        <p:nvSpPr>
          <p:cNvPr id="4" name="Content Placeholder 3"/>
          <p:cNvSpPr>
            <a:spLocks noGrp="1"/>
          </p:cNvSpPr>
          <p:nvPr>
            <p:ph sz="half" idx="14"/>
          </p:nvPr>
        </p:nvSpPr>
        <p:spPr/>
        <p:txBody>
          <a:bodyPr/>
          <a:lstStyle/>
          <a:p>
            <a:pPr marL="0" indent="0" algn="ctr">
              <a:buNone/>
            </a:pPr>
            <a:r>
              <a:rPr lang="en-GB" b="1" dirty="0"/>
              <a:t>Limits</a:t>
            </a:r>
          </a:p>
        </p:txBody>
      </p:sp>
      <p:sp>
        <p:nvSpPr>
          <p:cNvPr id="5" name="Title 4"/>
          <p:cNvSpPr>
            <a:spLocks noGrp="1"/>
          </p:cNvSpPr>
          <p:nvPr>
            <p:ph type="title"/>
          </p:nvPr>
        </p:nvSpPr>
        <p:spPr/>
        <p:txBody>
          <a:bodyPr/>
          <a:lstStyle/>
          <a:p>
            <a:r>
              <a:rPr lang="en-GB" dirty="0"/>
              <a:t>Paths for evidence-informed policymaking</a:t>
            </a:r>
          </a:p>
        </p:txBody>
      </p:sp>
      <p:pic>
        <p:nvPicPr>
          <p:cNvPr id="7" name="Content Placeholder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5104" y="2844084"/>
            <a:ext cx="2744675" cy="2744675"/>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71760" y="2669059"/>
            <a:ext cx="3205821" cy="3188044"/>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52310" y="2669059"/>
            <a:ext cx="3295121" cy="3385753"/>
          </a:xfrm>
          <a:prstGeom prst="rect">
            <a:avLst/>
          </a:prstGeom>
        </p:spPr>
      </p:pic>
    </p:spTree>
    <p:extLst>
      <p:ext uri="{BB962C8B-B14F-4D97-AF65-F5344CB8AC3E}">
        <p14:creationId xmlns:p14="http://schemas.microsoft.com/office/powerpoint/2010/main" val="1874384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548715" y="1876425"/>
            <a:ext cx="5824984" cy="3884784"/>
          </a:xfrm>
        </p:spPr>
      </p:pic>
      <p:sp>
        <p:nvSpPr>
          <p:cNvPr id="3" name="Title 2"/>
          <p:cNvSpPr>
            <a:spLocks noGrp="1"/>
          </p:cNvSpPr>
          <p:nvPr>
            <p:ph type="title"/>
          </p:nvPr>
        </p:nvSpPr>
        <p:spPr/>
        <p:txBody>
          <a:bodyPr/>
          <a:lstStyle/>
          <a:p>
            <a:r>
              <a:rPr lang="en-IE" dirty="0"/>
              <a:t>Prepare for urgency and scale at the science-policy interface</a:t>
            </a:r>
            <a:endParaRPr lang="en-GB" dirty="0"/>
          </a:p>
        </p:txBody>
      </p:sp>
      <p:sp>
        <p:nvSpPr>
          <p:cNvPr id="5" name="TextBox 4"/>
          <p:cNvSpPr txBox="1"/>
          <p:nvPr/>
        </p:nvSpPr>
        <p:spPr>
          <a:xfrm>
            <a:off x="7510710" y="2365467"/>
            <a:ext cx="2861727" cy="1200329"/>
          </a:xfrm>
          <a:prstGeom prst="rect">
            <a:avLst/>
          </a:prstGeom>
          <a:noFill/>
          <a:ln w="28575">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FFC000"/>
              </a:buClr>
              <a:buSzTx/>
              <a:buFontTx/>
              <a:buNone/>
              <a:tabLst/>
              <a:defRPr/>
            </a:pPr>
            <a:r>
              <a:rPr kumimoji="0" lang="en-IE" sz="2400" b="0" i="0" u="none" strike="noStrike" kern="1200" cap="none" spc="0" normalizeH="0" baseline="0" noProof="0" dirty="0">
                <a:ln>
                  <a:noFill/>
                </a:ln>
                <a:solidFill>
                  <a:srgbClr val="4D4D4D"/>
                </a:solidFill>
                <a:effectLst/>
                <a:uLnTx/>
                <a:uFillTx/>
                <a:latin typeface="Arial"/>
                <a:ea typeface="+mn-ea"/>
                <a:cs typeface="+mn-cs"/>
              </a:rPr>
              <a:t>Need for robust science for policy eco-systems</a:t>
            </a:r>
            <a:endParaRPr kumimoji="0" lang="en-GB" sz="2400" b="0" i="0" u="none" strike="noStrike" kern="1200" cap="none" spc="0" normalizeH="0" baseline="0" noProof="0" dirty="0">
              <a:ln>
                <a:noFill/>
              </a:ln>
              <a:solidFill>
                <a:srgbClr val="4D4D4D"/>
              </a:solidFill>
              <a:effectLst/>
              <a:uLnTx/>
              <a:uFillTx/>
              <a:latin typeface="Arial"/>
              <a:ea typeface="+mn-ea"/>
              <a:cs typeface="+mn-cs"/>
            </a:endParaRPr>
          </a:p>
        </p:txBody>
      </p:sp>
    </p:spTree>
    <p:extLst>
      <p:ext uri="{BB962C8B-B14F-4D97-AF65-F5344CB8AC3E}">
        <p14:creationId xmlns:p14="http://schemas.microsoft.com/office/powerpoint/2010/main" val="303965222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967153" y="1318996"/>
            <a:ext cx="5248295" cy="5081804"/>
          </a:xfrm>
        </p:spPr>
        <p:txBody>
          <a:bodyPr/>
          <a:lstStyle/>
          <a:p>
            <a:pPr>
              <a:buFont typeface="Arial" panose="020B0604020202020204" pitchFamily="34" charset="0"/>
              <a:buChar char="•"/>
            </a:pPr>
            <a:r>
              <a:rPr lang="en-IE" sz="2000" dirty="0"/>
              <a:t>Covid-19: Urgent call for multidisciplinary scientific input</a:t>
            </a:r>
          </a:p>
          <a:p>
            <a:pPr>
              <a:buFont typeface="Arial" panose="020B0604020202020204" pitchFamily="34" charset="0"/>
              <a:buChar char="•"/>
            </a:pPr>
            <a:r>
              <a:rPr lang="en-IE" sz="2000" dirty="0"/>
              <a:t>Robust, internally and externally connected eco-systems of science for policy in place to respond?</a:t>
            </a:r>
          </a:p>
          <a:p>
            <a:pPr lvl="1">
              <a:buFont typeface="Arial" panose="020B0604020202020204" pitchFamily="34" charset="0"/>
              <a:buChar char="•"/>
            </a:pPr>
            <a:r>
              <a:rPr lang="en-IE" sz="1800" dirty="0"/>
              <a:t>Quick mobilisation of expertise</a:t>
            </a:r>
          </a:p>
          <a:p>
            <a:pPr lvl="1">
              <a:buFont typeface="Arial" panose="020B0604020202020204" pitchFamily="34" charset="0"/>
              <a:buChar char="•"/>
            </a:pPr>
            <a:r>
              <a:rPr lang="en-IE" sz="1800" dirty="0"/>
              <a:t>Mutual trust</a:t>
            </a:r>
          </a:p>
          <a:p>
            <a:pPr lvl="1">
              <a:buFont typeface="Arial" panose="020B0604020202020204" pitchFamily="34" charset="0"/>
              <a:buChar char="•"/>
            </a:pPr>
            <a:r>
              <a:rPr lang="en-IE" sz="1800" dirty="0"/>
              <a:t>Knowledge brokerage across disciplines and between science &amp; policy</a:t>
            </a:r>
          </a:p>
          <a:p>
            <a:pPr>
              <a:buFont typeface="Arial" panose="020B0604020202020204" pitchFamily="34" charset="0"/>
              <a:buChar char="•"/>
            </a:pPr>
            <a:r>
              <a:rPr lang="en-IE" sz="2000" dirty="0"/>
              <a:t>JRC: Covid-19 lesson learning and pan-EU ‘ecosystem’ mapping projects still ongoing at JRC</a:t>
            </a:r>
          </a:p>
          <a:p>
            <a:pPr indent="0"/>
            <a:endParaRPr lang="en-GB" sz="2000" dirty="0"/>
          </a:p>
        </p:txBody>
      </p:sp>
      <p:sp>
        <p:nvSpPr>
          <p:cNvPr id="3" name="Title 2"/>
          <p:cNvSpPr>
            <a:spLocks noGrp="1"/>
          </p:cNvSpPr>
          <p:nvPr>
            <p:ph type="title"/>
          </p:nvPr>
        </p:nvSpPr>
        <p:spPr>
          <a:xfrm>
            <a:off x="970722" y="340438"/>
            <a:ext cx="10755840" cy="782357"/>
          </a:xfrm>
        </p:spPr>
        <p:txBody>
          <a:bodyPr/>
          <a:lstStyle/>
          <a:p>
            <a:r>
              <a:rPr lang="en-IE" dirty="0"/>
              <a:t>Science for policy ecosystems</a:t>
            </a:r>
            <a:endParaRPr lang="en-GB" dirty="0"/>
          </a:p>
        </p:txBody>
      </p:sp>
      <p:pic>
        <p:nvPicPr>
          <p:cNvPr id="8" name="Content Placeholder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28486" y="2022671"/>
            <a:ext cx="5198076" cy="3466688"/>
          </a:xfrm>
          <a:prstGeom prst="rect">
            <a:avLst/>
          </a:prstGeom>
        </p:spPr>
      </p:pic>
    </p:spTree>
    <p:extLst>
      <p:ext uri="{BB962C8B-B14F-4D97-AF65-F5344CB8AC3E}">
        <p14:creationId xmlns:p14="http://schemas.microsoft.com/office/powerpoint/2010/main" val="40022877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970722" y="340438"/>
            <a:ext cx="10755840" cy="782357"/>
          </a:xfrm>
        </p:spPr>
        <p:txBody>
          <a:bodyPr/>
          <a:lstStyle/>
          <a:p>
            <a:r>
              <a:rPr lang="en-IE" dirty="0"/>
              <a:t>Science for policy ecosystems</a:t>
            </a:r>
            <a:endParaRPr lang="en-GB"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33684" y="2531929"/>
            <a:ext cx="1437986" cy="1421919"/>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97343" y="2531929"/>
            <a:ext cx="1443818" cy="1438329"/>
          </a:xfrm>
          <a:prstGeom prst="rect">
            <a:avLst/>
          </a:prstGeom>
        </p:spPr>
      </p:pic>
      <p:sp>
        <p:nvSpPr>
          <p:cNvPr id="34" name="TextBox 33"/>
          <p:cNvSpPr txBox="1"/>
          <p:nvPr/>
        </p:nvSpPr>
        <p:spPr>
          <a:xfrm>
            <a:off x="677094" y="1316660"/>
            <a:ext cx="11049468"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1" u="none" strike="noStrike" kern="1200" cap="none" spc="0" normalizeH="0" baseline="0" noProof="0" dirty="0">
                <a:ln>
                  <a:noFill/>
                </a:ln>
                <a:solidFill>
                  <a:srgbClr val="4D4D4D"/>
                </a:solidFill>
                <a:effectLst/>
                <a:uLnTx/>
                <a:uFillTx/>
                <a:latin typeface="Arial"/>
                <a:ea typeface="+mn-ea"/>
                <a:cs typeface="+mn-cs"/>
              </a:rPr>
              <a:t>The constellation of actors and individuals that foster communication between science- and policy-related environments</a:t>
            </a:r>
          </a:p>
        </p:txBody>
      </p:sp>
      <p:sp>
        <p:nvSpPr>
          <p:cNvPr id="7" name="TextBox 6"/>
          <p:cNvSpPr txBox="1"/>
          <p:nvPr/>
        </p:nvSpPr>
        <p:spPr>
          <a:xfrm>
            <a:off x="1219139" y="4608319"/>
            <a:ext cx="1279517" cy="338554"/>
          </a:xfrm>
          <a:prstGeom prst="rect">
            <a:avLst/>
          </a:prstGeom>
          <a:solidFill>
            <a:schemeClr val="bg1"/>
          </a:solid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4D4D4D"/>
                </a:solidFill>
                <a:effectLst/>
                <a:uLnTx/>
                <a:uFillTx/>
                <a:latin typeface="Arial"/>
                <a:ea typeface="+mn-ea"/>
                <a:cs typeface="+mn-cs"/>
              </a:rPr>
              <a:t>Committees</a:t>
            </a:r>
          </a:p>
        </p:txBody>
      </p:sp>
      <p:sp>
        <p:nvSpPr>
          <p:cNvPr id="9" name="TextBox 8"/>
          <p:cNvSpPr txBox="1"/>
          <p:nvPr/>
        </p:nvSpPr>
        <p:spPr>
          <a:xfrm>
            <a:off x="900943" y="4166142"/>
            <a:ext cx="1915909" cy="33855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4D4D4D"/>
                </a:solidFill>
                <a:effectLst/>
                <a:uLnTx/>
                <a:uFillTx/>
                <a:latin typeface="Arial"/>
                <a:ea typeface="+mn-ea"/>
                <a:cs typeface="+mn-cs"/>
              </a:rPr>
              <a:t>Boards or Councils</a:t>
            </a:r>
          </a:p>
        </p:txBody>
      </p:sp>
      <p:sp>
        <p:nvSpPr>
          <p:cNvPr id="10" name="TextBox 9"/>
          <p:cNvSpPr txBox="1"/>
          <p:nvPr/>
        </p:nvSpPr>
        <p:spPr>
          <a:xfrm>
            <a:off x="10264315" y="4931364"/>
            <a:ext cx="1242648" cy="33855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4D4D4D"/>
                </a:solidFill>
                <a:effectLst/>
                <a:uLnTx/>
                <a:uFillTx/>
                <a:latin typeface="Arial"/>
                <a:ea typeface="+mn-ea"/>
                <a:cs typeface="+mn-cs"/>
              </a:rPr>
              <a:t>Universities</a:t>
            </a:r>
          </a:p>
        </p:txBody>
      </p:sp>
      <p:sp>
        <p:nvSpPr>
          <p:cNvPr id="11" name="TextBox 10"/>
          <p:cNvSpPr txBox="1"/>
          <p:nvPr/>
        </p:nvSpPr>
        <p:spPr>
          <a:xfrm>
            <a:off x="7227187" y="5058015"/>
            <a:ext cx="1792477" cy="33855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4D4D4D"/>
                </a:solidFill>
                <a:effectLst/>
                <a:uLnTx/>
                <a:uFillTx/>
                <a:latin typeface="Arial"/>
                <a:ea typeface="+mn-ea"/>
                <a:cs typeface="+mn-cs"/>
              </a:rPr>
              <a:t>Research centres</a:t>
            </a:r>
          </a:p>
        </p:txBody>
      </p:sp>
      <p:sp>
        <p:nvSpPr>
          <p:cNvPr id="12" name="TextBox 11"/>
          <p:cNvSpPr txBox="1"/>
          <p:nvPr/>
        </p:nvSpPr>
        <p:spPr>
          <a:xfrm>
            <a:off x="4149786" y="5057935"/>
            <a:ext cx="1983235"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4D4D4D"/>
                </a:solidFill>
                <a:effectLst/>
                <a:uLnTx/>
                <a:uFillTx/>
                <a:latin typeface="Arial"/>
                <a:ea typeface="+mn-ea"/>
                <a:cs typeface="+mn-cs"/>
              </a:rPr>
              <a:t>National academies</a:t>
            </a:r>
          </a:p>
        </p:txBody>
      </p:sp>
      <p:sp>
        <p:nvSpPr>
          <p:cNvPr id="13" name="TextBox 12"/>
          <p:cNvSpPr txBox="1"/>
          <p:nvPr/>
        </p:nvSpPr>
        <p:spPr>
          <a:xfrm>
            <a:off x="10269124" y="4184980"/>
            <a:ext cx="1233030" cy="33855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4D4D4D"/>
                </a:solidFill>
                <a:effectLst/>
                <a:uLnTx/>
                <a:uFillTx/>
                <a:latin typeface="Arial"/>
                <a:ea typeface="+mn-ea"/>
                <a:cs typeface="+mn-cs"/>
              </a:rPr>
              <a:t>Think tanks</a:t>
            </a:r>
          </a:p>
        </p:txBody>
      </p:sp>
      <p:sp>
        <p:nvSpPr>
          <p:cNvPr id="14" name="TextBox 13"/>
          <p:cNvSpPr txBox="1"/>
          <p:nvPr/>
        </p:nvSpPr>
        <p:spPr>
          <a:xfrm>
            <a:off x="4245966" y="6350788"/>
            <a:ext cx="1790875"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4D4D4D"/>
                </a:solidFill>
                <a:effectLst/>
                <a:uLnTx/>
                <a:uFillTx/>
                <a:latin typeface="Arial"/>
                <a:ea typeface="+mn-ea"/>
                <a:cs typeface="+mn-cs"/>
              </a:rPr>
              <a:t>Learned societies</a:t>
            </a:r>
          </a:p>
        </p:txBody>
      </p:sp>
      <p:sp>
        <p:nvSpPr>
          <p:cNvPr id="15" name="TextBox 14"/>
          <p:cNvSpPr txBox="1"/>
          <p:nvPr/>
        </p:nvSpPr>
        <p:spPr>
          <a:xfrm>
            <a:off x="7097343" y="5919997"/>
            <a:ext cx="2052165" cy="33855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4D4D4D"/>
                </a:solidFill>
                <a:effectLst/>
                <a:uLnTx/>
                <a:uFillTx/>
                <a:latin typeface="Arial"/>
                <a:ea typeface="+mn-ea"/>
                <a:cs typeface="+mn-cs"/>
              </a:rPr>
              <a:t>Regulatory agencies</a:t>
            </a:r>
          </a:p>
        </p:txBody>
      </p:sp>
      <p:sp>
        <p:nvSpPr>
          <p:cNvPr id="16" name="TextBox 15"/>
          <p:cNvSpPr txBox="1"/>
          <p:nvPr/>
        </p:nvSpPr>
        <p:spPr>
          <a:xfrm>
            <a:off x="7256842" y="6350990"/>
            <a:ext cx="1733167" cy="33855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4D4D4D"/>
                </a:solidFill>
                <a:effectLst/>
                <a:uLnTx/>
                <a:uFillTx/>
                <a:latin typeface="Arial"/>
                <a:ea typeface="+mn-ea"/>
                <a:cs typeface="+mn-cs"/>
              </a:rPr>
              <a:t>Science advisers</a:t>
            </a:r>
          </a:p>
        </p:txBody>
      </p:sp>
      <p:sp>
        <p:nvSpPr>
          <p:cNvPr id="17" name="TextBox 16"/>
          <p:cNvSpPr txBox="1"/>
          <p:nvPr/>
        </p:nvSpPr>
        <p:spPr>
          <a:xfrm>
            <a:off x="884111" y="6377028"/>
            <a:ext cx="1949573" cy="33855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4D4D4D"/>
                </a:solidFill>
                <a:effectLst/>
                <a:uLnTx/>
                <a:uFillTx/>
                <a:latin typeface="Arial"/>
                <a:ea typeface="+mn-ea"/>
                <a:cs typeface="+mn-cs"/>
              </a:rPr>
              <a:t>Individual scientists</a:t>
            </a:r>
          </a:p>
        </p:txBody>
      </p:sp>
      <p:sp>
        <p:nvSpPr>
          <p:cNvPr id="18" name="TextBox 17"/>
          <p:cNvSpPr txBox="1"/>
          <p:nvPr/>
        </p:nvSpPr>
        <p:spPr>
          <a:xfrm>
            <a:off x="4029560" y="5488886"/>
            <a:ext cx="2223686"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4D4D4D"/>
                </a:solidFill>
                <a:effectLst/>
                <a:uLnTx/>
                <a:uFillTx/>
                <a:latin typeface="Arial"/>
                <a:ea typeface="+mn-ea"/>
                <a:cs typeface="+mn-cs"/>
              </a:rPr>
              <a:t>National observatories</a:t>
            </a:r>
          </a:p>
        </p:txBody>
      </p:sp>
      <p:sp>
        <p:nvSpPr>
          <p:cNvPr id="19" name="TextBox 18"/>
          <p:cNvSpPr txBox="1"/>
          <p:nvPr/>
        </p:nvSpPr>
        <p:spPr>
          <a:xfrm>
            <a:off x="1094104" y="5492673"/>
            <a:ext cx="1529586" cy="33855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4D4D4D"/>
                </a:solidFill>
                <a:effectLst/>
                <a:uLnTx/>
                <a:uFillTx/>
                <a:latin typeface="Arial"/>
                <a:ea typeface="+mn-ea"/>
                <a:cs typeface="+mn-cs"/>
              </a:rPr>
              <a:t>Foresight units</a:t>
            </a:r>
          </a:p>
        </p:txBody>
      </p:sp>
      <p:sp>
        <p:nvSpPr>
          <p:cNvPr id="20" name="TextBox 19"/>
          <p:cNvSpPr txBox="1"/>
          <p:nvPr/>
        </p:nvSpPr>
        <p:spPr>
          <a:xfrm>
            <a:off x="6444746" y="4196033"/>
            <a:ext cx="3357359"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4D4D4D"/>
                </a:solidFill>
                <a:effectLst/>
                <a:uLnTx/>
                <a:uFillTx/>
                <a:latin typeface="Arial"/>
                <a:ea typeface="+mn-ea"/>
                <a:cs typeface="+mn-cs"/>
              </a:rPr>
              <a:t>Offices of science &amp; technology</a:t>
            </a:r>
          </a:p>
        </p:txBody>
      </p:sp>
      <p:sp>
        <p:nvSpPr>
          <p:cNvPr id="21" name="TextBox 20"/>
          <p:cNvSpPr txBox="1"/>
          <p:nvPr/>
        </p:nvSpPr>
        <p:spPr>
          <a:xfrm>
            <a:off x="906553" y="5050496"/>
            <a:ext cx="1904689" cy="338554"/>
          </a:xfrm>
          <a:prstGeom prst="rect">
            <a:avLst/>
          </a:prstGeom>
          <a:solidFill>
            <a:schemeClr val="bg1"/>
          </a:solid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4D4D4D"/>
                </a:solidFill>
                <a:effectLst/>
                <a:uLnTx/>
                <a:uFillTx/>
                <a:latin typeface="Arial"/>
                <a:ea typeface="+mn-ea"/>
                <a:cs typeface="+mn-cs"/>
              </a:rPr>
              <a:t>Data analysis units</a:t>
            </a:r>
          </a:p>
        </p:txBody>
      </p:sp>
      <p:sp>
        <p:nvSpPr>
          <p:cNvPr id="22" name="TextBox 21"/>
          <p:cNvSpPr txBox="1"/>
          <p:nvPr/>
        </p:nvSpPr>
        <p:spPr>
          <a:xfrm>
            <a:off x="-1" y="5934850"/>
            <a:ext cx="3717797" cy="338554"/>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4D4D4D"/>
                </a:solidFill>
                <a:effectLst/>
                <a:uLnTx/>
                <a:uFillTx/>
                <a:latin typeface="Arial"/>
                <a:ea typeface="+mn-ea"/>
                <a:cs typeface="+mn-cs"/>
              </a:rPr>
              <a:t>Government research laboratories</a:t>
            </a:r>
          </a:p>
        </p:txBody>
      </p:sp>
      <p:sp>
        <p:nvSpPr>
          <p:cNvPr id="23" name="TextBox 22"/>
          <p:cNvSpPr txBox="1"/>
          <p:nvPr/>
        </p:nvSpPr>
        <p:spPr>
          <a:xfrm>
            <a:off x="7063680" y="4627024"/>
            <a:ext cx="2119491" cy="33855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4D4D4D"/>
                </a:solidFill>
                <a:effectLst/>
                <a:uLnTx/>
                <a:uFillTx/>
                <a:latin typeface="Arial"/>
                <a:ea typeface="+mn-ea"/>
                <a:cs typeface="+mn-cs"/>
              </a:rPr>
              <a:t>Professional colleges</a:t>
            </a:r>
          </a:p>
        </p:txBody>
      </p:sp>
      <p:sp>
        <p:nvSpPr>
          <p:cNvPr id="24" name="TextBox 23"/>
          <p:cNvSpPr txBox="1"/>
          <p:nvPr/>
        </p:nvSpPr>
        <p:spPr>
          <a:xfrm>
            <a:off x="10475110" y="4558172"/>
            <a:ext cx="821059" cy="33855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4D4D4D"/>
                </a:solidFill>
                <a:effectLst/>
                <a:uLnTx/>
                <a:uFillTx/>
                <a:latin typeface="Arial"/>
                <a:ea typeface="+mn-ea"/>
                <a:cs typeface="+mn-cs"/>
              </a:rPr>
              <a:t>Unions</a:t>
            </a:r>
          </a:p>
        </p:txBody>
      </p:sp>
      <p:sp>
        <p:nvSpPr>
          <p:cNvPr id="25" name="TextBox 24"/>
          <p:cNvSpPr txBox="1"/>
          <p:nvPr/>
        </p:nvSpPr>
        <p:spPr>
          <a:xfrm>
            <a:off x="4091276" y="4626984"/>
            <a:ext cx="2100255"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4D4D4D"/>
                </a:solidFill>
                <a:effectLst/>
                <a:uLnTx/>
                <a:uFillTx/>
                <a:latin typeface="Arial"/>
                <a:ea typeface="+mn-ea"/>
                <a:cs typeface="+mn-cs"/>
              </a:rPr>
              <a:t>Industry associations</a:t>
            </a:r>
          </a:p>
        </p:txBody>
      </p:sp>
      <p:sp>
        <p:nvSpPr>
          <p:cNvPr id="26" name="TextBox 25"/>
          <p:cNvSpPr txBox="1"/>
          <p:nvPr/>
        </p:nvSpPr>
        <p:spPr>
          <a:xfrm>
            <a:off x="4683586" y="4196033"/>
            <a:ext cx="915635"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4D4D4D"/>
                </a:solidFill>
                <a:effectLst/>
                <a:uLnTx/>
                <a:uFillTx/>
                <a:latin typeface="Arial"/>
                <a:ea typeface="+mn-ea"/>
                <a:cs typeface="+mn-cs"/>
              </a:rPr>
              <a:t>Industry</a:t>
            </a:r>
          </a:p>
        </p:txBody>
      </p:sp>
      <p:sp>
        <p:nvSpPr>
          <p:cNvPr id="27" name="TextBox 26"/>
          <p:cNvSpPr txBox="1"/>
          <p:nvPr/>
        </p:nvSpPr>
        <p:spPr>
          <a:xfrm>
            <a:off x="4763736" y="5919837"/>
            <a:ext cx="755335"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4D4D4D"/>
                </a:solidFill>
                <a:effectLst/>
                <a:uLnTx/>
                <a:uFillTx/>
                <a:latin typeface="Arial"/>
                <a:ea typeface="+mn-ea"/>
                <a:cs typeface="+mn-cs"/>
              </a:rPr>
              <a:t>NGOs</a:t>
            </a:r>
          </a:p>
        </p:txBody>
      </p:sp>
      <p:sp>
        <p:nvSpPr>
          <p:cNvPr id="28" name="TextBox 27"/>
          <p:cNvSpPr txBox="1"/>
          <p:nvPr/>
        </p:nvSpPr>
        <p:spPr>
          <a:xfrm>
            <a:off x="7205546" y="5489006"/>
            <a:ext cx="1835759" cy="33855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4D4D4D"/>
                </a:solidFill>
                <a:effectLst/>
                <a:uLnTx/>
                <a:uFillTx/>
                <a:latin typeface="Arial"/>
                <a:ea typeface="+mn-ea"/>
                <a:cs typeface="+mn-cs"/>
              </a:rPr>
              <a:t>Research libraries</a:t>
            </a:r>
          </a:p>
        </p:txBody>
      </p:sp>
      <p:sp>
        <p:nvSpPr>
          <p:cNvPr id="29" name="TextBox 28"/>
          <p:cNvSpPr txBox="1"/>
          <p:nvPr/>
        </p:nvSpPr>
        <p:spPr>
          <a:xfrm>
            <a:off x="9802105" y="5304557"/>
            <a:ext cx="2167068"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4D4D4D"/>
                </a:solidFill>
                <a:effectLst/>
                <a:uLnTx/>
                <a:uFillTx/>
                <a:latin typeface="Arial"/>
                <a:ea typeface="+mn-ea"/>
                <a:cs typeface="+mn-cs"/>
              </a:rPr>
              <a:t>Working groups / task</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4D4D4D"/>
                </a:solidFill>
                <a:effectLst/>
                <a:uLnTx/>
                <a:uFillTx/>
                <a:latin typeface="Arial"/>
                <a:ea typeface="+mn-ea"/>
                <a:cs typeface="+mn-cs"/>
              </a:rPr>
              <a:t>Force teams</a:t>
            </a:r>
          </a:p>
        </p:txBody>
      </p:sp>
    </p:spTree>
    <p:extLst>
      <p:ext uri="{BB962C8B-B14F-4D97-AF65-F5344CB8AC3E}">
        <p14:creationId xmlns:p14="http://schemas.microsoft.com/office/powerpoint/2010/main" val="215745388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sz="half" idx="2"/>
          </p:nvPr>
        </p:nvSpPr>
        <p:spPr>
          <a:xfrm>
            <a:off x="6402250" y="1825625"/>
            <a:ext cx="5599250" cy="3906435"/>
          </a:xfrm>
        </p:spPr>
        <p:txBody>
          <a:bodyPr/>
          <a:lstStyle/>
          <a:p>
            <a:pPr>
              <a:buFont typeface="Arial" panose="020B0604020202020204" pitchFamily="34" charset="0"/>
              <a:buChar char="•"/>
            </a:pPr>
            <a:r>
              <a:rPr lang="en-IE" dirty="0"/>
              <a:t> 12+ online interactive workshops </a:t>
            </a:r>
          </a:p>
          <a:p>
            <a:pPr>
              <a:buFont typeface="Arial" panose="020B0604020202020204" pitchFamily="34" charset="0"/>
              <a:buChar char="•"/>
            </a:pPr>
            <a:r>
              <a:rPr lang="en-IE" dirty="0"/>
              <a:t> Mapping institutions and processes underpinning EIPM </a:t>
            </a:r>
            <a:r>
              <a:rPr lang="en-IE" dirty="0">
                <a:sym typeface="Wingdings" panose="05000000000000000000" pitchFamily="2" charset="2"/>
              </a:rPr>
              <a:t> SWOT analysis</a:t>
            </a:r>
            <a:endParaRPr lang="en-IE" dirty="0"/>
          </a:p>
          <a:p>
            <a:pPr>
              <a:buFont typeface="Arial" panose="020B0604020202020204" pitchFamily="34" charset="0"/>
              <a:buChar char="•"/>
            </a:pPr>
            <a:r>
              <a:rPr lang="en-IE" dirty="0"/>
              <a:t> Nurturing a community of practitioners (&gt;600 members)</a:t>
            </a:r>
          </a:p>
          <a:p>
            <a:pPr>
              <a:buFont typeface="Arial" panose="020B0604020202020204" pitchFamily="34" charset="0"/>
              <a:buChar char="•"/>
            </a:pPr>
            <a:r>
              <a:rPr lang="en-IE" dirty="0"/>
              <a:t> Surveying on qualities of ecosystems (&gt;300 responses)</a:t>
            </a:r>
          </a:p>
          <a:p>
            <a:pPr>
              <a:buFont typeface="Arial" panose="020B0604020202020204" pitchFamily="34" charset="0"/>
              <a:buChar char="•"/>
            </a:pPr>
            <a:r>
              <a:rPr lang="en-IE" dirty="0"/>
              <a:t> Co-creating capacity building projects</a:t>
            </a:r>
          </a:p>
          <a:p>
            <a:endParaRPr lang="en-GB" dirty="0"/>
          </a:p>
        </p:txBody>
      </p:sp>
      <p:sp>
        <p:nvSpPr>
          <p:cNvPr id="2" name="Title 1"/>
          <p:cNvSpPr>
            <a:spLocks noGrp="1"/>
          </p:cNvSpPr>
          <p:nvPr>
            <p:ph type="title"/>
          </p:nvPr>
        </p:nvSpPr>
        <p:spPr/>
        <p:txBody>
          <a:bodyPr/>
          <a:lstStyle/>
          <a:p>
            <a:r>
              <a:rPr lang="en-IE" dirty="0"/>
              <a:t>Building institutional capacity for </a:t>
            </a:r>
            <a:br>
              <a:rPr lang="en-IE" dirty="0"/>
            </a:br>
            <a:r>
              <a:rPr lang="en-IE" dirty="0"/>
              <a:t>evidence-informed policymaking (EIPM) </a:t>
            </a:r>
            <a:endParaRPr lang="en-GB" dirty="0"/>
          </a:p>
        </p:txBody>
      </p:sp>
      <p:pic>
        <p:nvPicPr>
          <p:cNvPr id="6" name="Content Placeholder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1587" y="2197100"/>
            <a:ext cx="5452717" cy="3127775"/>
          </a:xfrm>
          <a:prstGeom prst="rect">
            <a:avLst/>
          </a:prstGeom>
        </p:spPr>
      </p:pic>
    </p:spTree>
    <p:extLst>
      <p:ext uri="{BB962C8B-B14F-4D97-AF65-F5344CB8AC3E}">
        <p14:creationId xmlns:p14="http://schemas.microsoft.com/office/powerpoint/2010/main" val="21960072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E255EF3-9A33-491D-AE00-12E9F80DD7FF}"/>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AB09C5-3251-4B47-B002-D03712DC64C3}" type="slidenum">
              <a:rPr kumimoji="0" lang="nl-NL" sz="1000" b="0" i="0" u="none" strike="noStrike" kern="1200" cap="none" spc="0" normalizeH="0" baseline="0" noProof="0" smtClean="0">
                <a:ln>
                  <a:noFill/>
                </a:ln>
                <a:solidFill>
                  <a:srgbClr val="00339F"/>
                </a:solidFill>
                <a:effectLst/>
                <a:uLnTx/>
                <a:uFillTx/>
                <a:latin typeface="Verdana" charset="0"/>
                <a:ea typeface="Verdana" charset="0"/>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nl-NL" sz="1000" b="0" i="0" u="none" strike="noStrike" kern="1200" cap="none" spc="0" normalizeH="0" baseline="0" noProof="0" dirty="0">
              <a:ln>
                <a:noFill/>
              </a:ln>
              <a:solidFill>
                <a:srgbClr val="00339F"/>
              </a:solidFill>
              <a:effectLst/>
              <a:uLnTx/>
              <a:uFillTx/>
              <a:latin typeface="Verdana" charset="0"/>
              <a:ea typeface="Verdana" charset="0"/>
            </a:endParaRPr>
          </a:p>
        </p:txBody>
      </p:sp>
      <p:sp>
        <p:nvSpPr>
          <p:cNvPr id="5" name="Title 4">
            <a:extLst>
              <a:ext uri="{FF2B5EF4-FFF2-40B4-BE49-F238E27FC236}">
                <a16:creationId xmlns:a16="http://schemas.microsoft.com/office/drawing/2014/main" id="{D86AF87A-976F-4901-9506-5A906AE75F6E}"/>
              </a:ext>
            </a:extLst>
          </p:cNvPr>
          <p:cNvSpPr>
            <a:spLocks noGrp="1"/>
          </p:cNvSpPr>
          <p:nvPr>
            <p:ph type="title"/>
          </p:nvPr>
        </p:nvSpPr>
        <p:spPr>
          <a:xfrm>
            <a:off x="731838" y="711463"/>
            <a:ext cx="4435555" cy="341050"/>
          </a:xfrm>
        </p:spPr>
        <p:txBody>
          <a:bodyPr/>
          <a:lstStyle/>
          <a:p>
            <a:r>
              <a:rPr lang="en-GB" dirty="0"/>
              <a:t>A VISUAL, CONCEPTUAL MAP</a:t>
            </a:r>
            <a:endParaRPr lang="en-BE" dirty="0"/>
          </a:p>
        </p:txBody>
      </p:sp>
      <p:sp>
        <p:nvSpPr>
          <p:cNvPr id="6" name="Subtitle 5">
            <a:extLst>
              <a:ext uri="{FF2B5EF4-FFF2-40B4-BE49-F238E27FC236}">
                <a16:creationId xmlns:a16="http://schemas.microsoft.com/office/drawing/2014/main" id="{41695F27-E654-442E-8646-CE3546BEC864}"/>
              </a:ext>
            </a:extLst>
          </p:cNvPr>
          <p:cNvSpPr>
            <a:spLocks noGrp="1"/>
          </p:cNvSpPr>
          <p:nvPr>
            <p:ph type="subTitle" idx="1"/>
          </p:nvPr>
        </p:nvSpPr>
        <p:spPr>
          <a:xfrm>
            <a:off x="731838" y="1104151"/>
            <a:ext cx="1839927" cy="335852"/>
          </a:xfrm>
        </p:spPr>
        <p:txBody>
          <a:bodyPr/>
          <a:lstStyle/>
          <a:p>
            <a:r>
              <a:rPr lang="en-GB" dirty="0"/>
              <a:t>The context</a:t>
            </a:r>
            <a:endParaRPr lang="en-BE" dirty="0"/>
          </a:p>
        </p:txBody>
      </p:sp>
      <p:sp>
        <p:nvSpPr>
          <p:cNvPr id="7" name="Rectangle 6">
            <a:extLst>
              <a:ext uri="{FF2B5EF4-FFF2-40B4-BE49-F238E27FC236}">
                <a16:creationId xmlns:a16="http://schemas.microsoft.com/office/drawing/2014/main" id="{F3AB59B8-3F2A-472C-9F3C-8C9048802A5D}"/>
              </a:ext>
            </a:extLst>
          </p:cNvPr>
          <p:cNvSpPr/>
          <p:nvPr/>
        </p:nvSpPr>
        <p:spPr>
          <a:xfrm>
            <a:off x="2986758" y="4446836"/>
            <a:ext cx="1777721" cy="768626"/>
          </a:xfrm>
          <a:prstGeom prst="rect">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FFFFFF"/>
                </a:solidFill>
                <a:effectLst/>
                <a:uLnTx/>
                <a:uFillTx/>
                <a:latin typeface="Verdana" charset="0"/>
                <a:ea typeface="Verdana" charset="0"/>
                <a:cs typeface="Verdana" charset="0"/>
              </a:rPr>
              <a:t>UNIVERSITY</a:t>
            </a:r>
            <a:endParaRPr kumimoji="0" lang="en-BE" sz="1600" b="1" i="0" u="none" strike="noStrike" kern="1200" cap="none" spc="0" normalizeH="0" baseline="0" noProof="0" dirty="0" err="1">
              <a:ln>
                <a:noFill/>
              </a:ln>
              <a:solidFill>
                <a:srgbClr val="FFFFFF"/>
              </a:solidFill>
              <a:effectLst/>
              <a:uLnTx/>
              <a:uFillTx/>
              <a:latin typeface="Verdana" charset="0"/>
              <a:ea typeface="Verdana" charset="0"/>
              <a:cs typeface="Verdana" charset="0"/>
            </a:endParaRPr>
          </a:p>
        </p:txBody>
      </p:sp>
      <p:sp>
        <p:nvSpPr>
          <p:cNvPr id="8" name="Rectangle 7">
            <a:extLst>
              <a:ext uri="{FF2B5EF4-FFF2-40B4-BE49-F238E27FC236}">
                <a16:creationId xmlns:a16="http://schemas.microsoft.com/office/drawing/2014/main" id="{26B5AFBB-6489-436B-B13E-EE10B1A0AF03}"/>
              </a:ext>
            </a:extLst>
          </p:cNvPr>
          <p:cNvSpPr/>
          <p:nvPr/>
        </p:nvSpPr>
        <p:spPr>
          <a:xfrm>
            <a:off x="6035590" y="2763480"/>
            <a:ext cx="3150849" cy="768626"/>
          </a:xfrm>
          <a:prstGeom prst="rect">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FFFFFF"/>
                </a:solidFill>
                <a:effectLst/>
                <a:uLnTx/>
                <a:uFillTx/>
                <a:latin typeface="Verdana" charset="0"/>
                <a:ea typeface="Verdana" charset="0"/>
                <a:cs typeface="Verdana" charset="0"/>
              </a:rPr>
              <a:t>GOVERNMENT</a:t>
            </a:r>
            <a:endParaRPr kumimoji="0" lang="en-BE" sz="1600" b="1" i="0" u="none" strike="noStrike" kern="1200" cap="none" spc="0" normalizeH="0" baseline="0" noProof="0" dirty="0" err="1">
              <a:ln>
                <a:noFill/>
              </a:ln>
              <a:solidFill>
                <a:srgbClr val="FFFFFF"/>
              </a:solidFill>
              <a:effectLst/>
              <a:uLnTx/>
              <a:uFillTx/>
              <a:latin typeface="Verdana" charset="0"/>
              <a:ea typeface="Verdana" charset="0"/>
              <a:cs typeface="Verdana" charset="0"/>
            </a:endParaRPr>
          </a:p>
        </p:txBody>
      </p:sp>
      <p:sp>
        <p:nvSpPr>
          <p:cNvPr id="9" name="Rectangle 8">
            <a:extLst>
              <a:ext uri="{FF2B5EF4-FFF2-40B4-BE49-F238E27FC236}">
                <a16:creationId xmlns:a16="http://schemas.microsoft.com/office/drawing/2014/main" id="{55C63BA1-DBCD-4E43-9A63-356C6BB9ECF4}"/>
              </a:ext>
            </a:extLst>
          </p:cNvPr>
          <p:cNvSpPr/>
          <p:nvPr/>
        </p:nvSpPr>
        <p:spPr>
          <a:xfrm>
            <a:off x="2967377" y="1300683"/>
            <a:ext cx="8879629" cy="768626"/>
          </a:xfrm>
          <a:prstGeom prst="rect">
            <a:avLst/>
          </a:prstGeom>
          <a:solidFill>
            <a:srgbClr val="00339F"/>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FFFFFF"/>
                </a:solidFill>
                <a:effectLst/>
                <a:uLnTx/>
                <a:uFillTx/>
                <a:latin typeface="Verdana" charset="0"/>
                <a:ea typeface="Verdana" charset="0"/>
                <a:cs typeface="Verdana" charset="0"/>
              </a:rPr>
              <a:t>SOCIETAL CHALLENGES</a:t>
            </a:r>
            <a:endParaRPr kumimoji="0" lang="en-BE" sz="1600" b="1" i="0" u="none" strike="noStrike" kern="1200" cap="none" spc="0" normalizeH="0" baseline="0" noProof="0" dirty="0" err="1">
              <a:ln>
                <a:noFill/>
              </a:ln>
              <a:solidFill>
                <a:srgbClr val="FFFFFF"/>
              </a:solidFill>
              <a:effectLst/>
              <a:uLnTx/>
              <a:uFillTx/>
              <a:latin typeface="Verdana" charset="0"/>
              <a:ea typeface="Verdana" charset="0"/>
              <a:cs typeface="Verdana" charset="0"/>
            </a:endParaRPr>
          </a:p>
        </p:txBody>
      </p:sp>
      <p:sp>
        <p:nvSpPr>
          <p:cNvPr id="10" name="Arrow: Right 9">
            <a:extLst>
              <a:ext uri="{FF2B5EF4-FFF2-40B4-BE49-F238E27FC236}">
                <a16:creationId xmlns:a16="http://schemas.microsoft.com/office/drawing/2014/main" id="{C3002A41-9EE6-4160-A9B5-E789BBE70FCE}"/>
              </a:ext>
            </a:extLst>
          </p:cNvPr>
          <p:cNvSpPr/>
          <p:nvPr/>
        </p:nvSpPr>
        <p:spPr>
          <a:xfrm rot="17399547">
            <a:off x="3058713" y="2984992"/>
            <a:ext cx="2192787" cy="720000"/>
          </a:xfrm>
          <a:prstGeom prst="rightArrow">
            <a:avLst/>
          </a:prstGeom>
          <a:noFill/>
          <a:ln w="44450">
            <a:solidFill>
              <a:srgbClr val="FF66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BE" sz="1600" b="0" i="0" u="none" strike="noStrike" kern="1200" cap="none" spc="0" normalizeH="0" baseline="0" noProof="0" dirty="0" err="1">
              <a:ln>
                <a:noFill/>
              </a:ln>
              <a:solidFill>
                <a:srgbClr val="0033A0"/>
              </a:solidFill>
              <a:effectLst/>
              <a:uLnTx/>
              <a:uFillTx/>
              <a:latin typeface="Verdana" charset="0"/>
              <a:ea typeface="Verdana" charset="0"/>
              <a:cs typeface="Verdana" charset="0"/>
            </a:endParaRPr>
          </a:p>
        </p:txBody>
      </p:sp>
      <p:sp>
        <p:nvSpPr>
          <p:cNvPr id="14" name="Arrow: Right 13">
            <a:extLst>
              <a:ext uri="{FF2B5EF4-FFF2-40B4-BE49-F238E27FC236}">
                <a16:creationId xmlns:a16="http://schemas.microsoft.com/office/drawing/2014/main" id="{0FF97FBC-0C83-437B-A556-0C57B42E2700}"/>
              </a:ext>
            </a:extLst>
          </p:cNvPr>
          <p:cNvSpPr/>
          <p:nvPr/>
        </p:nvSpPr>
        <p:spPr>
          <a:xfrm rot="19632081">
            <a:off x="4170582" y="3339679"/>
            <a:ext cx="1878415" cy="720000"/>
          </a:xfrm>
          <a:prstGeom prst="rightArrow">
            <a:avLst/>
          </a:prstGeom>
          <a:noFill/>
          <a:ln w="4445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FF6600"/>
                </a:solidFill>
                <a:effectLst/>
                <a:uLnTx/>
                <a:uFillTx/>
                <a:latin typeface="Verdana" charset="0"/>
                <a:ea typeface="Verdana" charset="0"/>
                <a:cs typeface="Verdana" charset="0"/>
              </a:rPr>
              <a:t>POLICY-RELEVANT RESEARCH</a:t>
            </a:r>
            <a:endParaRPr kumimoji="0" lang="en-BE" sz="1000" b="0" i="0" u="none" strike="noStrike" kern="1200" cap="none" spc="0" normalizeH="0" baseline="0" noProof="0" dirty="0" err="1">
              <a:ln>
                <a:noFill/>
              </a:ln>
              <a:solidFill>
                <a:srgbClr val="FF6600"/>
              </a:solidFill>
              <a:effectLst/>
              <a:uLnTx/>
              <a:uFillTx/>
              <a:latin typeface="Verdana" charset="0"/>
              <a:ea typeface="Verdana" charset="0"/>
              <a:cs typeface="Verdana" charset="0"/>
            </a:endParaRPr>
          </a:p>
        </p:txBody>
      </p:sp>
      <p:sp>
        <p:nvSpPr>
          <p:cNvPr id="15" name="Arrow: Right 14">
            <a:extLst>
              <a:ext uri="{FF2B5EF4-FFF2-40B4-BE49-F238E27FC236}">
                <a16:creationId xmlns:a16="http://schemas.microsoft.com/office/drawing/2014/main" id="{CC9D1BDF-C60B-46BF-AA51-1C23C82EC6A3}"/>
              </a:ext>
            </a:extLst>
          </p:cNvPr>
          <p:cNvSpPr/>
          <p:nvPr/>
        </p:nvSpPr>
        <p:spPr>
          <a:xfrm rot="16200000">
            <a:off x="7245191" y="2038259"/>
            <a:ext cx="576000" cy="720000"/>
          </a:xfrm>
          <a:prstGeom prst="rightArrow">
            <a:avLst/>
          </a:prstGeom>
          <a:solidFill>
            <a:srgbClr val="FF6600"/>
          </a:solidFill>
          <a:ln w="4445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BE" sz="1600" b="0" i="0" u="none" strike="noStrike" kern="1200" cap="none" spc="0" normalizeH="0" baseline="0" noProof="0" dirty="0" err="1">
              <a:ln>
                <a:noFill/>
              </a:ln>
              <a:solidFill>
                <a:srgbClr val="0033A0"/>
              </a:solidFill>
              <a:effectLst/>
              <a:uLnTx/>
              <a:uFillTx/>
              <a:latin typeface="Verdana" charset="0"/>
              <a:ea typeface="Verdana" charset="0"/>
              <a:cs typeface="Verdana" charset="0"/>
            </a:endParaRPr>
          </a:p>
        </p:txBody>
      </p:sp>
      <p:sp>
        <p:nvSpPr>
          <p:cNvPr id="16" name="TextBox 15">
            <a:extLst>
              <a:ext uri="{FF2B5EF4-FFF2-40B4-BE49-F238E27FC236}">
                <a16:creationId xmlns:a16="http://schemas.microsoft.com/office/drawing/2014/main" id="{8191B1E5-0F4F-4CCB-8E50-2E4328AF9422}"/>
              </a:ext>
            </a:extLst>
          </p:cNvPr>
          <p:cNvSpPr txBox="1"/>
          <p:nvPr/>
        </p:nvSpPr>
        <p:spPr>
          <a:xfrm>
            <a:off x="4701164" y="4126558"/>
            <a:ext cx="2794355"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33A0"/>
                </a:solidFill>
                <a:effectLst/>
                <a:uLnTx/>
                <a:uFillTx/>
                <a:latin typeface="Verdana" charset="0"/>
                <a:ea typeface="Verdana" charset="0"/>
                <a:cs typeface="Verdana" charset="0"/>
              </a:rPr>
              <a:t>POLICY IMPACT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1" u="none" strike="noStrike" kern="1200" cap="none" spc="0" normalizeH="0" baseline="0" noProof="0" dirty="0">
                <a:ln>
                  <a:noFill/>
                </a:ln>
                <a:solidFill>
                  <a:srgbClr val="0033A0"/>
                </a:solidFill>
                <a:effectLst/>
                <a:uLnTx/>
                <a:uFillTx/>
                <a:latin typeface="Verdana" charset="0"/>
                <a:ea typeface="Verdana" charset="0"/>
                <a:cs typeface="Verdana" charset="0"/>
              </a:rPr>
              <a:t>From-scholars-to-government</a:t>
            </a:r>
            <a:endParaRPr kumimoji="0" lang="en-BE" sz="1200" b="1" i="1" u="none" strike="noStrike" kern="1200" cap="none" spc="0" normalizeH="0" baseline="0" noProof="0" dirty="0">
              <a:ln>
                <a:noFill/>
              </a:ln>
              <a:solidFill>
                <a:srgbClr val="0033A0"/>
              </a:solidFill>
              <a:effectLst/>
              <a:uLnTx/>
              <a:uFillTx/>
              <a:latin typeface="Verdana" charset="0"/>
              <a:ea typeface="Verdana" charset="0"/>
              <a:cs typeface="Verdana" charset="0"/>
            </a:endParaRPr>
          </a:p>
        </p:txBody>
      </p:sp>
      <p:sp>
        <p:nvSpPr>
          <p:cNvPr id="17" name="TextBox 16">
            <a:extLst>
              <a:ext uri="{FF2B5EF4-FFF2-40B4-BE49-F238E27FC236}">
                <a16:creationId xmlns:a16="http://schemas.microsoft.com/office/drawing/2014/main" id="{BEBF9DD5-AF69-4C60-A81E-5D889C6EC619}"/>
              </a:ext>
            </a:extLst>
          </p:cNvPr>
          <p:cNvSpPr txBox="1"/>
          <p:nvPr/>
        </p:nvSpPr>
        <p:spPr>
          <a:xfrm>
            <a:off x="5210794" y="2200951"/>
            <a:ext cx="1962397" cy="430887"/>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dirty="0">
                <a:ln>
                  <a:noFill/>
                </a:ln>
                <a:solidFill>
                  <a:srgbClr val="0033A0"/>
                </a:solidFill>
                <a:effectLst/>
                <a:uLnTx/>
                <a:uFillTx/>
                <a:latin typeface="Verdana" charset="0"/>
                <a:ea typeface="Verdana" charset="0"/>
                <a:cs typeface="Verdana" charset="0"/>
              </a:rPr>
              <a:t>RESEARCH-INFORMED</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dirty="0">
                <a:ln>
                  <a:noFill/>
                </a:ln>
                <a:solidFill>
                  <a:srgbClr val="0033A0"/>
                </a:solidFill>
                <a:effectLst/>
                <a:uLnTx/>
                <a:uFillTx/>
                <a:latin typeface="Verdana" charset="0"/>
                <a:ea typeface="Verdana" charset="0"/>
                <a:cs typeface="Verdana" charset="0"/>
              </a:rPr>
              <a:t>POLICY</a:t>
            </a:r>
            <a:endParaRPr kumimoji="0" lang="en-BE" sz="1100" b="1" i="0" u="none" strike="noStrike" kern="1200" cap="none" spc="0" normalizeH="0" baseline="0" noProof="0" dirty="0">
              <a:ln>
                <a:noFill/>
              </a:ln>
              <a:solidFill>
                <a:srgbClr val="0033A0"/>
              </a:solidFill>
              <a:effectLst/>
              <a:uLnTx/>
              <a:uFillTx/>
              <a:latin typeface="Verdana" charset="0"/>
              <a:ea typeface="Verdana" charset="0"/>
              <a:cs typeface="Verdana" charset="0"/>
            </a:endParaRPr>
          </a:p>
        </p:txBody>
      </p:sp>
      <p:sp>
        <p:nvSpPr>
          <p:cNvPr id="18" name="Arrow: Right 17">
            <a:extLst>
              <a:ext uri="{FF2B5EF4-FFF2-40B4-BE49-F238E27FC236}">
                <a16:creationId xmlns:a16="http://schemas.microsoft.com/office/drawing/2014/main" id="{CA79EF46-81B5-45E8-9B6B-84F3C53A197E}"/>
              </a:ext>
            </a:extLst>
          </p:cNvPr>
          <p:cNvSpPr/>
          <p:nvPr/>
        </p:nvSpPr>
        <p:spPr>
          <a:xfrm rot="14049048">
            <a:off x="8355536" y="3818632"/>
            <a:ext cx="864000" cy="360000"/>
          </a:xfrm>
          <a:prstGeom prst="rightArrow">
            <a:avLst/>
          </a:prstGeom>
          <a:gradFill>
            <a:gsLst>
              <a:gs pos="0">
                <a:schemeClr val="bg1">
                  <a:tint val="93000"/>
                  <a:satMod val="150000"/>
                  <a:shade val="98000"/>
                  <a:lumMod val="102000"/>
                  <a:alpha val="50000"/>
                </a:schemeClr>
              </a:gs>
              <a:gs pos="79000">
                <a:schemeClr val="bg1">
                  <a:tint val="98000"/>
                  <a:satMod val="130000"/>
                  <a:shade val="90000"/>
                  <a:lumMod val="12000"/>
                  <a:lumOff val="88000"/>
                </a:schemeClr>
              </a:gs>
              <a:gs pos="92000">
                <a:schemeClr val="bg1">
                  <a:lumMod val="93000"/>
                </a:schemeClr>
              </a:gs>
            </a:gsLst>
            <a:lin ang="5400000" scaled="0"/>
          </a:gradFill>
          <a:ln w="4445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BE" sz="1000" b="0" i="0" u="none" strike="noStrike" kern="1200" cap="none" spc="0" normalizeH="0" baseline="0" noProof="0" dirty="0" err="1">
              <a:ln>
                <a:noFill/>
              </a:ln>
              <a:solidFill>
                <a:srgbClr val="FF6600"/>
              </a:solidFill>
              <a:effectLst/>
              <a:uLnTx/>
              <a:uFillTx/>
              <a:latin typeface="Verdana" charset="0"/>
              <a:ea typeface="Verdana" charset="0"/>
              <a:cs typeface="Verdana" charset="0"/>
            </a:endParaRPr>
          </a:p>
        </p:txBody>
      </p:sp>
      <p:sp>
        <p:nvSpPr>
          <p:cNvPr id="19" name="Arrow: Right 18">
            <a:extLst>
              <a:ext uri="{FF2B5EF4-FFF2-40B4-BE49-F238E27FC236}">
                <a16:creationId xmlns:a16="http://schemas.microsoft.com/office/drawing/2014/main" id="{6E5B8ED8-3C3C-4391-A7E9-2B5C8FC6D153}"/>
              </a:ext>
            </a:extLst>
          </p:cNvPr>
          <p:cNvSpPr/>
          <p:nvPr/>
        </p:nvSpPr>
        <p:spPr>
          <a:xfrm rot="14049048">
            <a:off x="7828655" y="3818632"/>
            <a:ext cx="864000" cy="360000"/>
          </a:xfrm>
          <a:prstGeom prst="rightArrow">
            <a:avLst/>
          </a:prstGeom>
          <a:gradFill>
            <a:gsLst>
              <a:gs pos="0">
                <a:schemeClr val="bg1">
                  <a:tint val="93000"/>
                  <a:satMod val="150000"/>
                  <a:shade val="98000"/>
                  <a:lumMod val="102000"/>
                  <a:alpha val="50000"/>
                </a:schemeClr>
              </a:gs>
              <a:gs pos="79000">
                <a:schemeClr val="bg1">
                  <a:tint val="98000"/>
                  <a:satMod val="130000"/>
                  <a:shade val="90000"/>
                  <a:lumMod val="12000"/>
                  <a:lumOff val="88000"/>
                </a:schemeClr>
              </a:gs>
              <a:gs pos="92000">
                <a:schemeClr val="bg1">
                  <a:lumMod val="93000"/>
                </a:schemeClr>
              </a:gs>
            </a:gsLst>
            <a:lin ang="5400000" scaled="0"/>
          </a:gradFill>
          <a:ln w="4445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BE" sz="1000" b="0" i="0" u="none" strike="noStrike" kern="1200" cap="none" spc="0" normalizeH="0" baseline="0" noProof="0" dirty="0" err="1">
              <a:ln>
                <a:noFill/>
              </a:ln>
              <a:solidFill>
                <a:srgbClr val="FF6600"/>
              </a:solidFill>
              <a:effectLst/>
              <a:uLnTx/>
              <a:uFillTx/>
              <a:latin typeface="Verdana" charset="0"/>
              <a:ea typeface="Verdana" charset="0"/>
              <a:cs typeface="Verdana" charset="0"/>
            </a:endParaRPr>
          </a:p>
        </p:txBody>
      </p:sp>
      <p:sp>
        <p:nvSpPr>
          <p:cNvPr id="20" name="Arrow: Right 19">
            <a:extLst>
              <a:ext uri="{FF2B5EF4-FFF2-40B4-BE49-F238E27FC236}">
                <a16:creationId xmlns:a16="http://schemas.microsoft.com/office/drawing/2014/main" id="{BC83CD02-ADB9-4801-A494-8E66D0244BC1}"/>
              </a:ext>
            </a:extLst>
          </p:cNvPr>
          <p:cNvSpPr/>
          <p:nvPr/>
        </p:nvSpPr>
        <p:spPr>
          <a:xfrm rot="14049048">
            <a:off x="8882417" y="3818632"/>
            <a:ext cx="864000" cy="360000"/>
          </a:xfrm>
          <a:prstGeom prst="rightArrow">
            <a:avLst/>
          </a:prstGeom>
          <a:gradFill>
            <a:gsLst>
              <a:gs pos="0">
                <a:schemeClr val="bg1">
                  <a:tint val="93000"/>
                  <a:satMod val="150000"/>
                  <a:shade val="98000"/>
                  <a:lumMod val="102000"/>
                  <a:alpha val="50000"/>
                </a:schemeClr>
              </a:gs>
              <a:gs pos="79000">
                <a:schemeClr val="bg1">
                  <a:tint val="98000"/>
                  <a:satMod val="130000"/>
                  <a:shade val="90000"/>
                  <a:lumMod val="12000"/>
                  <a:lumOff val="88000"/>
                </a:schemeClr>
              </a:gs>
              <a:gs pos="92000">
                <a:schemeClr val="bg1">
                  <a:lumMod val="93000"/>
                </a:schemeClr>
              </a:gs>
            </a:gsLst>
            <a:lin ang="5400000" scaled="0"/>
          </a:gradFill>
          <a:ln w="4445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BE" sz="1000" b="0" i="0" u="none" strike="noStrike" kern="1200" cap="none" spc="0" normalizeH="0" baseline="0" noProof="0" dirty="0" err="1">
              <a:ln>
                <a:noFill/>
              </a:ln>
              <a:solidFill>
                <a:srgbClr val="FF6600"/>
              </a:solidFill>
              <a:effectLst/>
              <a:uLnTx/>
              <a:uFillTx/>
              <a:latin typeface="Verdana" charset="0"/>
              <a:ea typeface="Verdana" charset="0"/>
              <a:cs typeface="Verdana" charset="0"/>
            </a:endParaRPr>
          </a:p>
        </p:txBody>
      </p:sp>
      <p:sp>
        <p:nvSpPr>
          <p:cNvPr id="21" name="Rectangle 20">
            <a:extLst>
              <a:ext uri="{FF2B5EF4-FFF2-40B4-BE49-F238E27FC236}">
                <a16:creationId xmlns:a16="http://schemas.microsoft.com/office/drawing/2014/main" id="{D885DED4-F244-40AB-BBDC-9D0A1481C37F}"/>
              </a:ext>
            </a:extLst>
          </p:cNvPr>
          <p:cNvSpPr/>
          <p:nvPr/>
        </p:nvSpPr>
        <p:spPr>
          <a:xfrm>
            <a:off x="8787536" y="4498397"/>
            <a:ext cx="1870648" cy="454052"/>
          </a:xfrm>
          <a:prstGeom prst="rect">
            <a:avLst/>
          </a:prstGeom>
          <a:solidFill>
            <a:schemeClr val="accent2">
              <a:alpha val="5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FFFFFF"/>
                </a:solidFill>
                <a:effectLst/>
                <a:uLnTx/>
                <a:uFillTx/>
                <a:latin typeface="Verdana" charset="0"/>
                <a:ea typeface="Verdana" charset="0"/>
                <a:cs typeface="Verdana" charset="0"/>
              </a:rPr>
              <a:t>…</a:t>
            </a:r>
            <a:endParaRPr kumimoji="0" lang="en-BE" sz="1600" b="1" i="0" u="none" strike="noStrike" kern="1200" cap="none" spc="0" normalizeH="0" baseline="0" noProof="0" dirty="0" err="1">
              <a:ln>
                <a:noFill/>
              </a:ln>
              <a:solidFill>
                <a:srgbClr val="FFFFFF"/>
              </a:solidFill>
              <a:effectLst/>
              <a:uLnTx/>
              <a:uFillTx/>
              <a:latin typeface="Verdana" charset="0"/>
              <a:ea typeface="Verdana" charset="0"/>
              <a:cs typeface="Verdana" charset="0"/>
            </a:endParaRPr>
          </a:p>
        </p:txBody>
      </p:sp>
      <p:sp>
        <p:nvSpPr>
          <p:cNvPr id="22" name="Arrow: Curved Down 21">
            <a:extLst>
              <a:ext uri="{FF2B5EF4-FFF2-40B4-BE49-F238E27FC236}">
                <a16:creationId xmlns:a16="http://schemas.microsoft.com/office/drawing/2014/main" id="{407CF105-D346-4E3B-A073-E144C5BF043B}"/>
              </a:ext>
            </a:extLst>
          </p:cNvPr>
          <p:cNvSpPr/>
          <p:nvPr/>
        </p:nvSpPr>
        <p:spPr>
          <a:xfrm rot="18273088">
            <a:off x="2180562" y="3874767"/>
            <a:ext cx="1120625" cy="720000"/>
          </a:xfrm>
          <a:prstGeom prst="curvedDownArrow">
            <a:avLst/>
          </a:prstGeom>
          <a:solidFill>
            <a:schemeClr val="bg1"/>
          </a:solidFill>
          <a:ln w="4445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BE" sz="1600" b="0" i="0" u="none" strike="noStrike" kern="1200" cap="none" spc="0" normalizeH="0" baseline="0" noProof="0" dirty="0" err="1">
              <a:ln>
                <a:noFill/>
              </a:ln>
              <a:solidFill>
                <a:srgbClr val="0033A0"/>
              </a:solidFill>
              <a:effectLst/>
              <a:uLnTx/>
              <a:uFillTx/>
              <a:latin typeface="Verdana" charset="0"/>
              <a:ea typeface="Verdana" charset="0"/>
              <a:cs typeface="Verdana" charset="0"/>
            </a:endParaRPr>
          </a:p>
        </p:txBody>
      </p:sp>
      <p:sp>
        <p:nvSpPr>
          <p:cNvPr id="23" name="TextBox 22">
            <a:extLst>
              <a:ext uri="{FF2B5EF4-FFF2-40B4-BE49-F238E27FC236}">
                <a16:creationId xmlns:a16="http://schemas.microsoft.com/office/drawing/2014/main" id="{83ECA706-5DAB-4EAC-99A4-A4B6E018B3AF}"/>
              </a:ext>
            </a:extLst>
          </p:cNvPr>
          <p:cNvSpPr txBox="1"/>
          <p:nvPr/>
        </p:nvSpPr>
        <p:spPr>
          <a:xfrm>
            <a:off x="-22530" y="3969221"/>
            <a:ext cx="2238467" cy="615553"/>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0033A0"/>
                </a:solidFill>
                <a:effectLst/>
                <a:uLnTx/>
                <a:uFillTx/>
                <a:latin typeface="Verdana" charset="0"/>
                <a:ea typeface="Verdana" charset="0"/>
                <a:cs typeface="Verdana" charset="0"/>
              </a:rPr>
              <a:t>ACADEMIC IMPACT</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000" b="1" i="1" u="none" strike="noStrike" kern="1200" cap="none" spc="0" normalizeH="0" baseline="0" noProof="0" dirty="0">
                <a:ln>
                  <a:noFill/>
                </a:ln>
                <a:solidFill>
                  <a:srgbClr val="0033A0"/>
                </a:solidFill>
                <a:effectLst/>
                <a:uLnTx/>
                <a:uFillTx/>
                <a:latin typeface="Verdana" charset="0"/>
                <a:ea typeface="Verdana" charset="0"/>
                <a:cs typeface="Verdana" charset="0"/>
              </a:rPr>
              <a:t>From-scholars-to-scholars</a:t>
            </a:r>
            <a:endParaRPr kumimoji="0" lang="en-BE" sz="1000" b="1" i="1" u="none" strike="noStrike" kern="1200" cap="none" spc="0" normalizeH="0" baseline="0" noProof="0" dirty="0">
              <a:ln>
                <a:noFill/>
              </a:ln>
              <a:solidFill>
                <a:srgbClr val="0033A0"/>
              </a:solidFill>
              <a:effectLst/>
              <a:uLnTx/>
              <a:uFillTx/>
              <a:latin typeface="Verdana" charset="0"/>
              <a:ea typeface="Verdana" charset="0"/>
              <a:cs typeface="Verdana" charset="0"/>
            </a:endParaRP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BE" sz="1200" b="1" i="0" u="none" strike="noStrike" kern="1200" cap="none" spc="0" normalizeH="0" baseline="0" noProof="0" dirty="0">
              <a:ln>
                <a:noFill/>
              </a:ln>
              <a:solidFill>
                <a:srgbClr val="0033A0"/>
              </a:solidFill>
              <a:effectLst/>
              <a:uLnTx/>
              <a:uFillTx/>
              <a:latin typeface="Verdana" charset="0"/>
              <a:ea typeface="Verdana" charset="0"/>
              <a:cs typeface="Verdana" charset="0"/>
            </a:endParaRPr>
          </a:p>
        </p:txBody>
      </p:sp>
      <p:sp>
        <p:nvSpPr>
          <p:cNvPr id="24" name="Rectangle 23">
            <a:extLst>
              <a:ext uri="{FF2B5EF4-FFF2-40B4-BE49-F238E27FC236}">
                <a16:creationId xmlns:a16="http://schemas.microsoft.com/office/drawing/2014/main" id="{2EE052E9-E81A-4CDB-B526-6583442A66E9}"/>
              </a:ext>
            </a:extLst>
          </p:cNvPr>
          <p:cNvSpPr/>
          <p:nvPr/>
        </p:nvSpPr>
        <p:spPr>
          <a:xfrm>
            <a:off x="1964430" y="3407809"/>
            <a:ext cx="1293944" cy="40011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srgbClr val="FF6600"/>
                </a:solidFill>
                <a:effectLst/>
                <a:uLnTx/>
                <a:uFillTx/>
                <a:latin typeface="Verdana" charset="0"/>
                <a:ea typeface="Verdana" charset="0"/>
                <a:cs typeface="Verdana" charset="0"/>
              </a:rPr>
              <a:t>SCIENTIFIC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srgbClr val="FF6600"/>
                </a:solidFill>
                <a:effectLst/>
                <a:uLnTx/>
                <a:uFillTx/>
                <a:latin typeface="Verdana" charset="0"/>
                <a:ea typeface="Verdana" charset="0"/>
                <a:cs typeface="Verdana" charset="0"/>
              </a:rPr>
              <a:t>PUBLICATIONS</a:t>
            </a:r>
            <a:endParaRPr kumimoji="0" lang="en-BE" sz="1000" b="1" i="0" u="none" strike="noStrike" kern="1200" cap="none" spc="0" normalizeH="0" baseline="0" noProof="0" dirty="0" err="1">
              <a:ln>
                <a:noFill/>
              </a:ln>
              <a:solidFill>
                <a:srgbClr val="FF6600"/>
              </a:solidFill>
              <a:effectLst/>
              <a:uLnTx/>
              <a:uFillTx/>
              <a:latin typeface="Verdana" charset="0"/>
              <a:ea typeface="Verdana" charset="0"/>
              <a:cs typeface="Verdana" charset="0"/>
            </a:endParaRPr>
          </a:p>
        </p:txBody>
      </p:sp>
      <p:sp>
        <p:nvSpPr>
          <p:cNvPr id="25" name="Rectangle 24">
            <a:extLst>
              <a:ext uri="{FF2B5EF4-FFF2-40B4-BE49-F238E27FC236}">
                <a16:creationId xmlns:a16="http://schemas.microsoft.com/office/drawing/2014/main" id="{DB42B155-F789-436E-9538-CA5E4989160D}"/>
              </a:ext>
            </a:extLst>
          </p:cNvPr>
          <p:cNvSpPr/>
          <p:nvPr/>
        </p:nvSpPr>
        <p:spPr>
          <a:xfrm>
            <a:off x="6641162" y="5551450"/>
            <a:ext cx="1383576" cy="720000"/>
          </a:xfrm>
          <a:prstGeom prst="rect">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FFFFFF"/>
                </a:solidFill>
                <a:effectLst/>
                <a:uLnTx/>
                <a:uFillTx/>
                <a:latin typeface="Verdana" charset="0"/>
                <a:ea typeface="Verdana" charset="0"/>
                <a:cs typeface="Verdana" charset="0"/>
              </a:rPr>
              <a:t>FIRMS</a:t>
            </a:r>
            <a:endParaRPr kumimoji="0" lang="en-BE" sz="1200" b="1" i="0" u="none" strike="noStrike" kern="1200" cap="none" spc="0" normalizeH="0" baseline="0" noProof="0" dirty="0" err="1">
              <a:ln>
                <a:noFill/>
              </a:ln>
              <a:solidFill>
                <a:srgbClr val="FFFFFF"/>
              </a:solidFill>
              <a:effectLst/>
              <a:uLnTx/>
              <a:uFillTx/>
              <a:latin typeface="Verdana" charset="0"/>
              <a:ea typeface="Verdana" charset="0"/>
              <a:cs typeface="Verdana" charset="0"/>
            </a:endParaRPr>
          </a:p>
        </p:txBody>
      </p:sp>
      <p:sp>
        <p:nvSpPr>
          <p:cNvPr id="26" name="Arrow: Right 25">
            <a:extLst>
              <a:ext uri="{FF2B5EF4-FFF2-40B4-BE49-F238E27FC236}">
                <a16:creationId xmlns:a16="http://schemas.microsoft.com/office/drawing/2014/main" id="{53047E78-656E-4E3C-BD80-D1AE01554696}"/>
              </a:ext>
            </a:extLst>
          </p:cNvPr>
          <p:cNvSpPr/>
          <p:nvPr/>
        </p:nvSpPr>
        <p:spPr>
          <a:xfrm rot="1036980">
            <a:off x="4880406" y="5212616"/>
            <a:ext cx="1692000" cy="720000"/>
          </a:xfrm>
          <a:prstGeom prst="rightArrow">
            <a:avLst/>
          </a:prstGeom>
          <a:noFill/>
          <a:ln w="4445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FF6600"/>
                </a:solidFill>
                <a:effectLst/>
                <a:uLnTx/>
                <a:uFillTx/>
                <a:latin typeface="Verdana" charset="0"/>
                <a:ea typeface="Verdana" charset="0"/>
                <a:cs typeface="Verdana" charset="0"/>
              </a:rPr>
              <a:t>TECHNOLOGY TRANSFER</a:t>
            </a:r>
            <a:endParaRPr kumimoji="0" lang="en-BE" sz="1000" b="0" i="0" u="none" strike="noStrike" kern="1200" cap="none" spc="0" normalizeH="0" baseline="0" noProof="0" dirty="0" err="1">
              <a:ln>
                <a:noFill/>
              </a:ln>
              <a:solidFill>
                <a:srgbClr val="FF6600"/>
              </a:solidFill>
              <a:effectLst/>
              <a:uLnTx/>
              <a:uFillTx/>
              <a:latin typeface="Verdana" charset="0"/>
              <a:ea typeface="Verdana" charset="0"/>
              <a:cs typeface="Verdana" charset="0"/>
            </a:endParaRPr>
          </a:p>
        </p:txBody>
      </p:sp>
      <p:sp>
        <p:nvSpPr>
          <p:cNvPr id="27" name="Rectangle 26">
            <a:extLst>
              <a:ext uri="{FF2B5EF4-FFF2-40B4-BE49-F238E27FC236}">
                <a16:creationId xmlns:a16="http://schemas.microsoft.com/office/drawing/2014/main" id="{A0AA46A2-6EF8-4BA7-AEDB-C4A6B2EF2108}"/>
              </a:ext>
            </a:extLst>
          </p:cNvPr>
          <p:cNvSpPr/>
          <p:nvPr/>
        </p:nvSpPr>
        <p:spPr>
          <a:xfrm>
            <a:off x="8931310" y="5527137"/>
            <a:ext cx="2915696" cy="768626"/>
          </a:xfrm>
          <a:prstGeom prst="rect">
            <a:avLst/>
          </a:prstGeom>
          <a:solidFill>
            <a:srgbClr val="00339F"/>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FFFFFF"/>
                </a:solidFill>
                <a:effectLst/>
                <a:uLnTx/>
                <a:uFillTx/>
                <a:latin typeface="Verdana" charset="0"/>
                <a:ea typeface="Verdana" charset="0"/>
                <a:cs typeface="Verdana" charset="0"/>
              </a:rPr>
              <a:t>MARKET</a:t>
            </a:r>
            <a:endParaRPr kumimoji="0" lang="en-BE" sz="1600" b="1" i="0" u="none" strike="noStrike" kern="1200" cap="none" spc="0" normalizeH="0" baseline="0" noProof="0" dirty="0" err="1">
              <a:ln>
                <a:noFill/>
              </a:ln>
              <a:solidFill>
                <a:srgbClr val="FFFFFF"/>
              </a:solidFill>
              <a:effectLst/>
              <a:uLnTx/>
              <a:uFillTx/>
              <a:latin typeface="Verdana" charset="0"/>
              <a:ea typeface="Verdana" charset="0"/>
              <a:cs typeface="Verdana" charset="0"/>
            </a:endParaRPr>
          </a:p>
        </p:txBody>
      </p:sp>
      <p:sp>
        <p:nvSpPr>
          <p:cNvPr id="28" name="Arrow: Right 27">
            <a:extLst>
              <a:ext uri="{FF2B5EF4-FFF2-40B4-BE49-F238E27FC236}">
                <a16:creationId xmlns:a16="http://schemas.microsoft.com/office/drawing/2014/main" id="{0D571FEB-B977-4A4A-ACA1-90739FACD63B}"/>
              </a:ext>
            </a:extLst>
          </p:cNvPr>
          <p:cNvSpPr/>
          <p:nvPr/>
        </p:nvSpPr>
        <p:spPr>
          <a:xfrm>
            <a:off x="8226305" y="5785450"/>
            <a:ext cx="504000" cy="252000"/>
          </a:xfrm>
          <a:prstGeom prst="rightArrow">
            <a:avLst/>
          </a:prstGeom>
          <a:solidFill>
            <a:srgbClr val="FF6600"/>
          </a:solidFill>
          <a:ln w="4445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BE" sz="1600" b="0" i="0" u="none" strike="noStrike" kern="1200" cap="none" spc="0" normalizeH="0" baseline="0" noProof="0" dirty="0" err="1">
              <a:ln>
                <a:noFill/>
              </a:ln>
              <a:solidFill>
                <a:srgbClr val="0033A0"/>
              </a:solidFill>
              <a:effectLst/>
              <a:uLnTx/>
              <a:uFillTx/>
              <a:latin typeface="Verdana" charset="0"/>
              <a:ea typeface="Verdana" charset="0"/>
              <a:cs typeface="Verdana" charset="0"/>
            </a:endParaRPr>
          </a:p>
        </p:txBody>
      </p:sp>
      <p:sp>
        <p:nvSpPr>
          <p:cNvPr id="29" name="TextBox 28">
            <a:extLst>
              <a:ext uri="{FF2B5EF4-FFF2-40B4-BE49-F238E27FC236}">
                <a16:creationId xmlns:a16="http://schemas.microsoft.com/office/drawing/2014/main" id="{76A22F9B-A916-4181-82EB-767BB809481D}"/>
              </a:ext>
            </a:extLst>
          </p:cNvPr>
          <p:cNvSpPr txBox="1"/>
          <p:nvPr/>
        </p:nvSpPr>
        <p:spPr>
          <a:xfrm>
            <a:off x="3130132" y="6047927"/>
            <a:ext cx="2755883" cy="438582"/>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0033A0"/>
                </a:solidFill>
                <a:effectLst/>
                <a:uLnTx/>
                <a:uFillTx/>
                <a:latin typeface="Verdana" charset="0"/>
                <a:ea typeface="Verdana" charset="0"/>
                <a:cs typeface="Verdana" charset="0"/>
              </a:rPr>
              <a:t>TECHNO-ECONOMIC IMPACTS</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000" b="1" i="1" u="none" strike="noStrike" kern="1200" cap="none" spc="0" normalizeH="0" baseline="0" noProof="0" dirty="0">
                <a:ln>
                  <a:noFill/>
                </a:ln>
                <a:solidFill>
                  <a:srgbClr val="0033A0"/>
                </a:solidFill>
                <a:effectLst/>
                <a:uLnTx/>
                <a:uFillTx/>
                <a:latin typeface="Verdana" charset="0"/>
                <a:ea typeface="Verdana" charset="0"/>
                <a:cs typeface="Verdana" charset="0"/>
              </a:rPr>
              <a:t>From-scholars-to-market</a:t>
            </a:r>
            <a:endParaRPr kumimoji="0" lang="en-BE" sz="1000" b="1" i="1" u="none" strike="noStrike" kern="1200" cap="none" spc="0" normalizeH="0" baseline="0" noProof="0" dirty="0">
              <a:ln>
                <a:noFill/>
              </a:ln>
              <a:solidFill>
                <a:srgbClr val="0033A0"/>
              </a:solidFill>
              <a:effectLst/>
              <a:uLnTx/>
              <a:uFillTx/>
              <a:latin typeface="Verdana" charset="0"/>
              <a:ea typeface="Verdana" charset="0"/>
              <a:cs typeface="Verdana" charset="0"/>
            </a:endParaRPr>
          </a:p>
        </p:txBody>
      </p:sp>
      <p:sp>
        <p:nvSpPr>
          <p:cNvPr id="30" name="TextBox 29">
            <a:extLst>
              <a:ext uri="{FF2B5EF4-FFF2-40B4-BE49-F238E27FC236}">
                <a16:creationId xmlns:a16="http://schemas.microsoft.com/office/drawing/2014/main" id="{F61183F8-B7BC-4B07-8F15-0B0823883918}"/>
              </a:ext>
            </a:extLst>
          </p:cNvPr>
          <p:cNvSpPr txBox="1"/>
          <p:nvPr/>
        </p:nvSpPr>
        <p:spPr>
          <a:xfrm>
            <a:off x="3713108" y="2554337"/>
            <a:ext cx="516488"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0033A0"/>
                </a:solidFill>
                <a:effectLst/>
                <a:uLnTx/>
                <a:uFillTx/>
                <a:latin typeface="Verdana" charset="0"/>
                <a:ea typeface="Verdana" charset="0"/>
                <a:cs typeface="Verdana" charset="0"/>
              </a:rPr>
              <a:t>???</a:t>
            </a:r>
            <a:endParaRPr kumimoji="0" lang="en-BE" sz="1100" b="1" i="1" u="none" strike="noStrike" kern="1200" cap="none" spc="0" normalizeH="0" baseline="0" noProof="0" dirty="0">
              <a:ln>
                <a:noFill/>
              </a:ln>
              <a:solidFill>
                <a:srgbClr val="0033A0"/>
              </a:solidFill>
              <a:effectLst/>
              <a:uLnTx/>
              <a:uFillTx/>
              <a:latin typeface="Verdana" charset="0"/>
              <a:ea typeface="Verdana" charset="0"/>
              <a:cs typeface="Verdana" charset="0"/>
            </a:endParaRPr>
          </a:p>
        </p:txBody>
      </p:sp>
    </p:spTree>
    <p:extLst>
      <p:ext uri="{BB962C8B-B14F-4D97-AF65-F5344CB8AC3E}">
        <p14:creationId xmlns:p14="http://schemas.microsoft.com/office/powerpoint/2010/main" val="335601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up)">
                                      <p:cBhvr>
                                        <p:cTn id="11" dur="500"/>
                                        <p:tgtEl>
                                          <p:spTgt spid="9"/>
                                        </p:tgtEl>
                                      </p:cBhvr>
                                    </p:animEffect>
                                  </p:childTnLst>
                                </p:cTn>
                              </p:par>
                            </p:childTnLst>
                          </p:cTn>
                        </p:par>
                        <p:par>
                          <p:cTn id="12" fill="hold">
                            <p:stCondLst>
                              <p:cond delay="1000"/>
                            </p:stCondLst>
                            <p:childTnLst>
                              <p:par>
                                <p:cTn id="13" presetID="22" presetClass="entr" presetSubtype="4"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down)">
                                      <p:cBhvr>
                                        <p:cTn id="15" dur="500"/>
                                        <p:tgtEl>
                                          <p:spTgt spid="10"/>
                                        </p:tgtEl>
                                      </p:cBhvr>
                                    </p:animEffect>
                                  </p:childTnLst>
                                </p:cTn>
                              </p:par>
                            </p:childTnLst>
                          </p:cTn>
                        </p:par>
                        <p:par>
                          <p:cTn id="16" fill="hold">
                            <p:stCondLst>
                              <p:cond delay="1500"/>
                            </p:stCondLst>
                            <p:childTnLst>
                              <p:par>
                                <p:cTn id="17" presetID="45" presetClass="entr" presetSubtype="0" fill="hold" grpId="0" nodeType="after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fade">
                                      <p:cBhvr>
                                        <p:cTn id="19" dur="1000"/>
                                        <p:tgtEl>
                                          <p:spTgt spid="30"/>
                                        </p:tgtEl>
                                      </p:cBhvr>
                                    </p:animEffect>
                                    <p:anim calcmode="lin" valueType="num">
                                      <p:cBhvr>
                                        <p:cTn id="20" dur="1000" fill="hold"/>
                                        <p:tgtEl>
                                          <p:spTgt spid="30"/>
                                        </p:tgtEl>
                                        <p:attrNameLst>
                                          <p:attrName>ppt_w</p:attrName>
                                        </p:attrNameLst>
                                      </p:cBhvr>
                                      <p:tavLst>
                                        <p:tav tm="0" fmla="#ppt_w*sin(2.5*pi*$)">
                                          <p:val>
                                            <p:fltVal val="0"/>
                                          </p:val>
                                        </p:tav>
                                        <p:tav tm="100000">
                                          <p:val>
                                            <p:fltVal val="1"/>
                                          </p:val>
                                        </p:tav>
                                      </p:tavLst>
                                    </p:anim>
                                    <p:anim calcmode="lin" valueType="num">
                                      <p:cBhvr>
                                        <p:cTn id="21" dur="1000" fill="hold"/>
                                        <p:tgtEl>
                                          <p:spTgt spid="30"/>
                                        </p:tgtEl>
                                        <p:attrNameLst>
                                          <p:attrName>ppt_h</p:attrName>
                                        </p:attrNameLst>
                                      </p:cBhvr>
                                      <p:tavLst>
                                        <p:tav tm="0">
                                          <p:val>
                                            <p:strVal val="#ppt_h"/>
                                          </p:val>
                                        </p:tav>
                                        <p:tav tm="100000">
                                          <p:val>
                                            <p:strVal val="#ppt_h"/>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wipe(left)">
                                      <p:cBhvr>
                                        <p:cTn id="26" dur="500"/>
                                        <p:tgtEl>
                                          <p:spTgt spid="8"/>
                                        </p:tgtEl>
                                      </p:cBhvr>
                                    </p:animEffect>
                                  </p:childTnLst>
                                </p:cTn>
                              </p:par>
                            </p:childTnLst>
                          </p:cTn>
                        </p:par>
                        <p:par>
                          <p:cTn id="27" fill="hold">
                            <p:stCondLst>
                              <p:cond delay="500"/>
                            </p:stCondLst>
                            <p:childTnLst>
                              <p:par>
                                <p:cTn id="28" presetID="22" presetClass="entr" presetSubtype="8" fill="hold" grpId="0" nodeType="after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wipe(left)">
                                      <p:cBhvr>
                                        <p:cTn id="30" dur="500"/>
                                        <p:tgtEl>
                                          <p:spTgt spid="14"/>
                                        </p:tgtEl>
                                      </p:cBhvr>
                                    </p:animEffect>
                                  </p:childTnLst>
                                </p:cTn>
                              </p:par>
                            </p:childTnLst>
                          </p:cTn>
                        </p:par>
                        <p:par>
                          <p:cTn id="31" fill="hold">
                            <p:stCondLst>
                              <p:cond delay="1000"/>
                            </p:stCondLst>
                            <p:childTnLst>
                              <p:par>
                                <p:cTn id="32" presetID="22" presetClass="entr" presetSubtype="4" fill="hold" grpId="0" nodeType="after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wipe(down)">
                                      <p:cBhvr>
                                        <p:cTn id="34" dur="500"/>
                                        <p:tgtEl>
                                          <p:spTgt spid="15"/>
                                        </p:tgtEl>
                                      </p:cBhvr>
                                    </p:animEffect>
                                  </p:childTnLst>
                                </p:cTn>
                              </p:par>
                            </p:childTnLst>
                          </p:cTn>
                        </p:par>
                        <p:par>
                          <p:cTn id="35" fill="hold">
                            <p:stCondLst>
                              <p:cond delay="1500"/>
                            </p:stCondLst>
                            <p:childTnLst>
                              <p:par>
                                <p:cTn id="36" presetID="22" presetClass="entr" presetSubtype="8" fill="hold" grpId="0" nodeType="after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wipe(left)">
                                      <p:cBhvr>
                                        <p:cTn id="38" dur="500"/>
                                        <p:tgtEl>
                                          <p:spTgt spid="17"/>
                                        </p:tgtEl>
                                      </p:cBhvr>
                                    </p:animEffect>
                                  </p:childTnLst>
                                </p:cTn>
                              </p:par>
                            </p:childTnLst>
                          </p:cTn>
                        </p:par>
                        <p:par>
                          <p:cTn id="39" fill="hold">
                            <p:stCondLst>
                              <p:cond delay="2000"/>
                            </p:stCondLst>
                            <p:childTnLst>
                              <p:par>
                                <p:cTn id="40" presetID="22" presetClass="entr" presetSubtype="8" fill="hold" grpId="0" nodeType="after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wipe(left)">
                                      <p:cBhvr>
                                        <p:cTn id="42" dur="500"/>
                                        <p:tgtEl>
                                          <p:spTgt spid="16"/>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2" fill="hold" grpId="0" nodeType="clickEffect">
                                  <p:stCondLst>
                                    <p:cond delay="0"/>
                                  </p:stCondLst>
                                  <p:childTnLst>
                                    <p:set>
                                      <p:cBhvr>
                                        <p:cTn id="46" dur="1" fill="hold">
                                          <p:stCondLst>
                                            <p:cond delay="0"/>
                                          </p:stCondLst>
                                        </p:cTn>
                                        <p:tgtEl>
                                          <p:spTgt spid="21"/>
                                        </p:tgtEl>
                                        <p:attrNameLst>
                                          <p:attrName>style.visibility</p:attrName>
                                        </p:attrNameLst>
                                      </p:cBhvr>
                                      <p:to>
                                        <p:strVal val="visible"/>
                                      </p:to>
                                    </p:set>
                                    <p:animEffect transition="in" filter="wipe(right)">
                                      <p:cBhvr>
                                        <p:cTn id="47" dur="500"/>
                                        <p:tgtEl>
                                          <p:spTgt spid="21"/>
                                        </p:tgtEl>
                                      </p:cBhvr>
                                    </p:animEffect>
                                  </p:childTnLst>
                                </p:cTn>
                              </p:par>
                            </p:childTnLst>
                          </p:cTn>
                        </p:par>
                        <p:par>
                          <p:cTn id="48" fill="hold">
                            <p:stCondLst>
                              <p:cond delay="500"/>
                            </p:stCondLst>
                            <p:childTnLst>
                              <p:par>
                                <p:cTn id="49" presetID="22" presetClass="entr" presetSubtype="4" fill="hold" grpId="0" nodeType="afterEffect">
                                  <p:stCondLst>
                                    <p:cond delay="0"/>
                                  </p:stCondLst>
                                  <p:childTnLst>
                                    <p:set>
                                      <p:cBhvr>
                                        <p:cTn id="50" dur="1" fill="hold">
                                          <p:stCondLst>
                                            <p:cond delay="0"/>
                                          </p:stCondLst>
                                        </p:cTn>
                                        <p:tgtEl>
                                          <p:spTgt spid="20"/>
                                        </p:tgtEl>
                                        <p:attrNameLst>
                                          <p:attrName>style.visibility</p:attrName>
                                        </p:attrNameLst>
                                      </p:cBhvr>
                                      <p:to>
                                        <p:strVal val="visible"/>
                                      </p:to>
                                    </p:set>
                                    <p:animEffect transition="in" filter="wipe(down)">
                                      <p:cBhvr>
                                        <p:cTn id="51" dur="500"/>
                                        <p:tgtEl>
                                          <p:spTgt spid="20"/>
                                        </p:tgtEl>
                                      </p:cBhvr>
                                    </p:animEffect>
                                  </p:childTnLst>
                                </p:cTn>
                              </p:par>
                            </p:childTnLst>
                          </p:cTn>
                        </p:par>
                        <p:par>
                          <p:cTn id="52" fill="hold">
                            <p:stCondLst>
                              <p:cond delay="1000"/>
                            </p:stCondLst>
                            <p:childTnLst>
                              <p:par>
                                <p:cTn id="53" presetID="22" presetClass="entr" presetSubtype="4" fill="hold" grpId="0" nodeType="afterEffect">
                                  <p:stCondLst>
                                    <p:cond delay="0"/>
                                  </p:stCondLst>
                                  <p:childTnLst>
                                    <p:set>
                                      <p:cBhvr>
                                        <p:cTn id="54" dur="1" fill="hold">
                                          <p:stCondLst>
                                            <p:cond delay="0"/>
                                          </p:stCondLst>
                                        </p:cTn>
                                        <p:tgtEl>
                                          <p:spTgt spid="18"/>
                                        </p:tgtEl>
                                        <p:attrNameLst>
                                          <p:attrName>style.visibility</p:attrName>
                                        </p:attrNameLst>
                                      </p:cBhvr>
                                      <p:to>
                                        <p:strVal val="visible"/>
                                      </p:to>
                                    </p:set>
                                    <p:animEffect transition="in" filter="wipe(down)">
                                      <p:cBhvr>
                                        <p:cTn id="55" dur="500"/>
                                        <p:tgtEl>
                                          <p:spTgt spid="18"/>
                                        </p:tgtEl>
                                      </p:cBhvr>
                                    </p:animEffect>
                                  </p:childTnLst>
                                </p:cTn>
                              </p:par>
                            </p:childTnLst>
                          </p:cTn>
                        </p:par>
                        <p:par>
                          <p:cTn id="56" fill="hold">
                            <p:stCondLst>
                              <p:cond delay="1500"/>
                            </p:stCondLst>
                            <p:childTnLst>
                              <p:par>
                                <p:cTn id="57" presetID="22" presetClass="entr" presetSubtype="4" fill="hold" grpId="0" nodeType="afterEffect">
                                  <p:stCondLst>
                                    <p:cond delay="0"/>
                                  </p:stCondLst>
                                  <p:childTnLst>
                                    <p:set>
                                      <p:cBhvr>
                                        <p:cTn id="58" dur="1" fill="hold">
                                          <p:stCondLst>
                                            <p:cond delay="0"/>
                                          </p:stCondLst>
                                        </p:cTn>
                                        <p:tgtEl>
                                          <p:spTgt spid="19"/>
                                        </p:tgtEl>
                                        <p:attrNameLst>
                                          <p:attrName>style.visibility</p:attrName>
                                        </p:attrNameLst>
                                      </p:cBhvr>
                                      <p:to>
                                        <p:strVal val="visible"/>
                                      </p:to>
                                    </p:set>
                                    <p:animEffect transition="in" filter="wipe(down)">
                                      <p:cBhvr>
                                        <p:cTn id="59" dur="500"/>
                                        <p:tgtEl>
                                          <p:spTgt spid="19"/>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4" fill="hold" grpId="0" nodeType="clickEffect">
                                  <p:stCondLst>
                                    <p:cond delay="0"/>
                                  </p:stCondLst>
                                  <p:childTnLst>
                                    <p:set>
                                      <p:cBhvr>
                                        <p:cTn id="63" dur="1" fill="hold">
                                          <p:stCondLst>
                                            <p:cond delay="0"/>
                                          </p:stCondLst>
                                        </p:cTn>
                                        <p:tgtEl>
                                          <p:spTgt spid="22"/>
                                        </p:tgtEl>
                                        <p:attrNameLst>
                                          <p:attrName>style.visibility</p:attrName>
                                        </p:attrNameLst>
                                      </p:cBhvr>
                                      <p:to>
                                        <p:strVal val="visible"/>
                                      </p:to>
                                    </p:set>
                                    <p:animEffect transition="in" filter="wipe(down)">
                                      <p:cBhvr>
                                        <p:cTn id="64" dur="500"/>
                                        <p:tgtEl>
                                          <p:spTgt spid="22"/>
                                        </p:tgtEl>
                                      </p:cBhvr>
                                    </p:animEffect>
                                  </p:childTnLst>
                                </p:cTn>
                              </p:par>
                            </p:childTnLst>
                          </p:cTn>
                        </p:par>
                        <p:par>
                          <p:cTn id="65" fill="hold">
                            <p:stCondLst>
                              <p:cond delay="500"/>
                            </p:stCondLst>
                            <p:childTnLst>
                              <p:par>
                                <p:cTn id="66" presetID="22" presetClass="entr" presetSubtype="4" fill="hold" grpId="0" nodeType="afterEffect">
                                  <p:stCondLst>
                                    <p:cond delay="0"/>
                                  </p:stCondLst>
                                  <p:childTnLst>
                                    <p:set>
                                      <p:cBhvr>
                                        <p:cTn id="67" dur="1" fill="hold">
                                          <p:stCondLst>
                                            <p:cond delay="0"/>
                                          </p:stCondLst>
                                        </p:cTn>
                                        <p:tgtEl>
                                          <p:spTgt spid="24"/>
                                        </p:tgtEl>
                                        <p:attrNameLst>
                                          <p:attrName>style.visibility</p:attrName>
                                        </p:attrNameLst>
                                      </p:cBhvr>
                                      <p:to>
                                        <p:strVal val="visible"/>
                                      </p:to>
                                    </p:set>
                                    <p:animEffect transition="in" filter="wipe(down)">
                                      <p:cBhvr>
                                        <p:cTn id="68" dur="500"/>
                                        <p:tgtEl>
                                          <p:spTgt spid="24"/>
                                        </p:tgtEl>
                                      </p:cBhvr>
                                    </p:animEffect>
                                  </p:childTnLst>
                                </p:cTn>
                              </p:par>
                            </p:childTnLst>
                          </p:cTn>
                        </p:par>
                        <p:par>
                          <p:cTn id="69" fill="hold">
                            <p:stCondLst>
                              <p:cond delay="1000"/>
                            </p:stCondLst>
                            <p:childTnLst>
                              <p:par>
                                <p:cTn id="70" presetID="22" presetClass="entr" presetSubtype="4" fill="hold" grpId="0" nodeType="afterEffect">
                                  <p:stCondLst>
                                    <p:cond delay="0"/>
                                  </p:stCondLst>
                                  <p:childTnLst>
                                    <p:set>
                                      <p:cBhvr>
                                        <p:cTn id="71" dur="1" fill="hold">
                                          <p:stCondLst>
                                            <p:cond delay="0"/>
                                          </p:stCondLst>
                                        </p:cTn>
                                        <p:tgtEl>
                                          <p:spTgt spid="23"/>
                                        </p:tgtEl>
                                        <p:attrNameLst>
                                          <p:attrName>style.visibility</p:attrName>
                                        </p:attrNameLst>
                                      </p:cBhvr>
                                      <p:to>
                                        <p:strVal val="visible"/>
                                      </p:to>
                                    </p:set>
                                    <p:animEffect transition="in" filter="wipe(down)">
                                      <p:cBhvr>
                                        <p:cTn id="72" dur="500"/>
                                        <p:tgtEl>
                                          <p:spTgt spid="23"/>
                                        </p:tgtEl>
                                      </p:cBhvr>
                                    </p:animEffect>
                                  </p:childTnLst>
                                </p:cTn>
                              </p:par>
                            </p:childTnLst>
                          </p:cTn>
                        </p:par>
                        <p:par>
                          <p:cTn id="73" fill="hold">
                            <p:stCondLst>
                              <p:cond delay="1500"/>
                            </p:stCondLst>
                            <p:childTnLst>
                              <p:par>
                                <p:cTn id="74" presetID="22" presetClass="entr" presetSubtype="8" fill="hold" grpId="0" nodeType="afterEffect">
                                  <p:stCondLst>
                                    <p:cond delay="0"/>
                                  </p:stCondLst>
                                  <p:childTnLst>
                                    <p:set>
                                      <p:cBhvr>
                                        <p:cTn id="75" dur="1" fill="hold">
                                          <p:stCondLst>
                                            <p:cond delay="0"/>
                                          </p:stCondLst>
                                        </p:cTn>
                                        <p:tgtEl>
                                          <p:spTgt spid="26"/>
                                        </p:tgtEl>
                                        <p:attrNameLst>
                                          <p:attrName>style.visibility</p:attrName>
                                        </p:attrNameLst>
                                      </p:cBhvr>
                                      <p:to>
                                        <p:strVal val="visible"/>
                                      </p:to>
                                    </p:set>
                                    <p:animEffect transition="in" filter="wipe(left)">
                                      <p:cBhvr>
                                        <p:cTn id="76" dur="500"/>
                                        <p:tgtEl>
                                          <p:spTgt spid="26"/>
                                        </p:tgtEl>
                                      </p:cBhvr>
                                    </p:animEffect>
                                  </p:childTnLst>
                                </p:cTn>
                              </p:par>
                            </p:childTnLst>
                          </p:cTn>
                        </p:par>
                        <p:par>
                          <p:cTn id="77" fill="hold">
                            <p:stCondLst>
                              <p:cond delay="2000"/>
                            </p:stCondLst>
                            <p:childTnLst>
                              <p:par>
                                <p:cTn id="78" presetID="22" presetClass="entr" presetSubtype="8" fill="hold" grpId="0" nodeType="afterEffect">
                                  <p:stCondLst>
                                    <p:cond delay="0"/>
                                  </p:stCondLst>
                                  <p:childTnLst>
                                    <p:set>
                                      <p:cBhvr>
                                        <p:cTn id="79" dur="1" fill="hold">
                                          <p:stCondLst>
                                            <p:cond delay="0"/>
                                          </p:stCondLst>
                                        </p:cTn>
                                        <p:tgtEl>
                                          <p:spTgt spid="25"/>
                                        </p:tgtEl>
                                        <p:attrNameLst>
                                          <p:attrName>style.visibility</p:attrName>
                                        </p:attrNameLst>
                                      </p:cBhvr>
                                      <p:to>
                                        <p:strVal val="visible"/>
                                      </p:to>
                                    </p:set>
                                    <p:animEffect transition="in" filter="wipe(left)">
                                      <p:cBhvr>
                                        <p:cTn id="80" dur="500"/>
                                        <p:tgtEl>
                                          <p:spTgt spid="25"/>
                                        </p:tgtEl>
                                      </p:cBhvr>
                                    </p:animEffect>
                                  </p:childTnLst>
                                </p:cTn>
                              </p:par>
                            </p:childTnLst>
                          </p:cTn>
                        </p:par>
                        <p:par>
                          <p:cTn id="81" fill="hold">
                            <p:stCondLst>
                              <p:cond delay="2500"/>
                            </p:stCondLst>
                            <p:childTnLst>
                              <p:par>
                                <p:cTn id="82" presetID="22" presetClass="entr" presetSubtype="8" fill="hold" grpId="0" nodeType="afterEffect">
                                  <p:stCondLst>
                                    <p:cond delay="0"/>
                                  </p:stCondLst>
                                  <p:childTnLst>
                                    <p:set>
                                      <p:cBhvr>
                                        <p:cTn id="83" dur="1" fill="hold">
                                          <p:stCondLst>
                                            <p:cond delay="0"/>
                                          </p:stCondLst>
                                        </p:cTn>
                                        <p:tgtEl>
                                          <p:spTgt spid="28"/>
                                        </p:tgtEl>
                                        <p:attrNameLst>
                                          <p:attrName>style.visibility</p:attrName>
                                        </p:attrNameLst>
                                      </p:cBhvr>
                                      <p:to>
                                        <p:strVal val="visible"/>
                                      </p:to>
                                    </p:set>
                                    <p:animEffect transition="in" filter="wipe(left)">
                                      <p:cBhvr>
                                        <p:cTn id="84" dur="500"/>
                                        <p:tgtEl>
                                          <p:spTgt spid="28"/>
                                        </p:tgtEl>
                                      </p:cBhvr>
                                    </p:animEffect>
                                  </p:childTnLst>
                                </p:cTn>
                              </p:par>
                            </p:childTnLst>
                          </p:cTn>
                        </p:par>
                        <p:par>
                          <p:cTn id="85" fill="hold">
                            <p:stCondLst>
                              <p:cond delay="3000"/>
                            </p:stCondLst>
                            <p:childTnLst>
                              <p:par>
                                <p:cTn id="86" presetID="22" presetClass="entr" presetSubtype="8" fill="hold" grpId="0" nodeType="afterEffect">
                                  <p:stCondLst>
                                    <p:cond delay="0"/>
                                  </p:stCondLst>
                                  <p:childTnLst>
                                    <p:set>
                                      <p:cBhvr>
                                        <p:cTn id="87" dur="1" fill="hold">
                                          <p:stCondLst>
                                            <p:cond delay="0"/>
                                          </p:stCondLst>
                                        </p:cTn>
                                        <p:tgtEl>
                                          <p:spTgt spid="27"/>
                                        </p:tgtEl>
                                        <p:attrNameLst>
                                          <p:attrName>style.visibility</p:attrName>
                                        </p:attrNameLst>
                                      </p:cBhvr>
                                      <p:to>
                                        <p:strVal val="visible"/>
                                      </p:to>
                                    </p:set>
                                    <p:animEffect transition="in" filter="wipe(left)">
                                      <p:cBhvr>
                                        <p:cTn id="88" dur="500"/>
                                        <p:tgtEl>
                                          <p:spTgt spid="27"/>
                                        </p:tgtEl>
                                      </p:cBhvr>
                                    </p:animEffect>
                                  </p:childTnLst>
                                </p:cTn>
                              </p:par>
                            </p:childTnLst>
                          </p:cTn>
                        </p:par>
                        <p:par>
                          <p:cTn id="89" fill="hold">
                            <p:stCondLst>
                              <p:cond delay="3500"/>
                            </p:stCondLst>
                            <p:childTnLst>
                              <p:par>
                                <p:cTn id="90" presetID="22" presetClass="entr" presetSubtype="8" fill="hold" grpId="0" nodeType="afterEffect">
                                  <p:stCondLst>
                                    <p:cond delay="0"/>
                                  </p:stCondLst>
                                  <p:childTnLst>
                                    <p:set>
                                      <p:cBhvr>
                                        <p:cTn id="91" dur="1" fill="hold">
                                          <p:stCondLst>
                                            <p:cond delay="0"/>
                                          </p:stCondLst>
                                        </p:cTn>
                                        <p:tgtEl>
                                          <p:spTgt spid="29"/>
                                        </p:tgtEl>
                                        <p:attrNameLst>
                                          <p:attrName>style.visibility</p:attrName>
                                        </p:attrNameLst>
                                      </p:cBhvr>
                                      <p:to>
                                        <p:strVal val="visible"/>
                                      </p:to>
                                    </p:set>
                                    <p:animEffect transition="in" filter="wipe(left)">
                                      <p:cBhvr>
                                        <p:cTn id="9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4" grpId="0" animBg="1"/>
      <p:bldP spid="15" grpId="0" animBg="1"/>
      <p:bldP spid="16" grpId="0"/>
      <p:bldP spid="17" grpId="0"/>
      <p:bldP spid="18" grpId="0" animBg="1"/>
      <p:bldP spid="19" grpId="0" animBg="1"/>
      <p:bldP spid="20" grpId="0" animBg="1"/>
      <p:bldP spid="21" grpId="0" animBg="1"/>
      <p:bldP spid="22" grpId="0" animBg="1"/>
      <p:bldP spid="23" grpId="0"/>
      <p:bldP spid="24" grpId="0"/>
      <p:bldP spid="25" grpId="0" animBg="1"/>
      <p:bldP spid="26" grpId="0" animBg="1"/>
      <p:bldP spid="27" grpId="0" animBg="1"/>
      <p:bldP spid="28" grpId="0" animBg="1"/>
      <p:bldP spid="29" grpId="0"/>
      <p:bldP spid="30"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a:t>Ecosystems e-workshop series</a:t>
            </a:r>
            <a:endParaRPr lang="en-GB"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43892" y="3176937"/>
            <a:ext cx="1882787" cy="1080000"/>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9752" y="3196710"/>
            <a:ext cx="1882787" cy="1080000"/>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887402" y="3157350"/>
            <a:ext cx="1882787" cy="1080000"/>
          </a:xfrm>
          <a:prstGeom prst="rect">
            <a:avLst/>
          </a:prstGeom>
        </p:spPr>
      </p:pic>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65647" y="4325660"/>
            <a:ext cx="1882160" cy="1080000"/>
          </a:xfrm>
          <a:prstGeom prst="rect">
            <a:avLst/>
          </a:prstGeom>
        </p:spPr>
      </p:pic>
      <p:pic>
        <p:nvPicPr>
          <p:cNvPr id="11" name="Picture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09751" y="4316255"/>
            <a:ext cx="1882787" cy="1080000"/>
          </a:xfrm>
          <a:prstGeom prst="rect">
            <a:avLst/>
          </a:prstGeom>
        </p:spPr>
      </p:pic>
      <p:pic>
        <p:nvPicPr>
          <p:cNvPr id="12" name="Picture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738565" y="3196710"/>
            <a:ext cx="1882787" cy="1080000"/>
          </a:xfrm>
          <a:prstGeom prst="rect">
            <a:avLst/>
          </a:prstGeom>
        </p:spPr>
      </p:pic>
      <p:pic>
        <p:nvPicPr>
          <p:cNvPr id="13" name="Picture 1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738565" y="4316255"/>
            <a:ext cx="1882787" cy="1080000"/>
          </a:xfrm>
          <a:prstGeom prst="rect">
            <a:avLst/>
          </a:prstGeom>
        </p:spPr>
      </p:pic>
      <p:pic>
        <p:nvPicPr>
          <p:cNvPr id="14" name="Picture 1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09750" y="5435800"/>
            <a:ext cx="1882787" cy="1080000"/>
          </a:xfrm>
          <a:prstGeom prst="rect">
            <a:avLst/>
          </a:prstGeom>
        </p:spPr>
      </p:pic>
      <p:pic>
        <p:nvPicPr>
          <p:cNvPr id="15" name="Picture 1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865647" y="3157350"/>
            <a:ext cx="1882787" cy="1080000"/>
          </a:xfrm>
          <a:prstGeom prst="rect">
            <a:avLst/>
          </a:prstGeom>
        </p:spPr>
      </p:pic>
      <p:pic>
        <p:nvPicPr>
          <p:cNvPr id="16" name="Picture 15"/>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843264" y="4314619"/>
            <a:ext cx="1882787" cy="1080000"/>
          </a:xfrm>
          <a:prstGeom prst="rect">
            <a:avLst/>
          </a:prstGeom>
        </p:spPr>
      </p:pic>
      <p:pic>
        <p:nvPicPr>
          <p:cNvPr id="18" name="Picture 17"/>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887401" y="4325660"/>
            <a:ext cx="1882787" cy="1080000"/>
          </a:xfrm>
          <a:prstGeom prst="rect">
            <a:avLst/>
          </a:prstGeom>
        </p:spPr>
      </p:pic>
      <p:pic>
        <p:nvPicPr>
          <p:cNvPr id="19" name="Picture 18"/>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7865647" y="5502053"/>
            <a:ext cx="1882787" cy="1080000"/>
          </a:xfrm>
          <a:prstGeom prst="rect">
            <a:avLst/>
          </a:prstGeom>
        </p:spPr>
      </p:pic>
      <p:pic>
        <p:nvPicPr>
          <p:cNvPr id="20" name="Picture 19"/>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174477" y="1618474"/>
            <a:ext cx="1128175" cy="998691"/>
          </a:xfrm>
          <a:prstGeom prst="rect">
            <a:avLst/>
          </a:prstGeom>
        </p:spPr>
      </p:pic>
      <p:sp>
        <p:nvSpPr>
          <p:cNvPr id="21" name="Content Placeholder 1"/>
          <p:cNvSpPr txBox="1">
            <a:spLocks/>
          </p:cNvSpPr>
          <p:nvPr/>
        </p:nvSpPr>
        <p:spPr>
          <a:xfrm>
            <a:off x="809750" y="2731452"/>
            <a:ext cx="3811602" cy="445485"/>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0"/>
              </a:spcBef>
              <a:spcAft>
                <a:spcPts val="1800"/>
              </a:spcAft>
              <a:buClr>
                <a:schemeClr val="tx2"/>
              </a:buClr>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0" algn="ctr" defTabSz="914400" rtl="0" eaLnBrk="1" fontAlgn="auto" latinLnBrk="0" hangingPunct="1">
              <a:lnSpc>
                <a:spcPct val="100000"/>
              </a:lnSpc>
              <a:spcBef>
                <a:spcPts val="0"/>
              </a:spcBef>
              <a:spcAft>
                <a:spcPts val="1800"/>
              </a:spcAft>
              <a:buClr>
                <a:srgbClr val="034EA2"/>
              </a:buClr>
              <a:buSzTx/>
              <a:buFont typeface="Arial" panose="020B0604020202020204" pitchFamily="34" charset="0"/>
              <a:buNone/>
              <a:tabLst/>
              <a:defRPr/>
            </a:pPr>
            <a:r>
              <a:rPr kumimoji="0" lang="en-GB" sz="2000" b="1" i="0" u="none" strike="noStrike" kern="1200" cap="none" spc="0" normalizeH="0" baseline="0" noProof="0" dirty="0">
                <a:ln>
                  <a:noFill/>
                </a:ln>
                <a:solidFill>
                  <a:srgbClr val="4D4D4D"/>
                </a:solidFill>
                <a:effectLst/>
                <a:uLnTx/>
                <a:uFillTx/>
                <a:latin typeface="Arial"/>
                <a:ea typeface="+mn-ea"/>
                <a:cs typeface="+mn-cs"/>
              </a:rPr>
              <a:t>Single element workshops</a:t>
            </a:r>
          </a:p>
        </p:txBody>
      </p:sp>
      <p:pic>
        <p:nvPicPr>
          <p:cNvPr id="22" name="Content Placeholder 3"/>
          <p:cNvPicPr>
            <a:picLocks noGrp="1" noChangeAspect="1"/>
          </p:cNvPicPr>
          <p:nvPr>
            <p:ph idx="1"/>
          </p:nvPr>
        </p:nvPicPr>
        <p:blipFill>
          <a:blip r:embed="rId16" cstate="print">
            <a:extLst>
              <a:ext uri="{28A0092B-C50C-407E-A947-70E740481C1C}">
                <a14:useLocalDpi xmlns:a14="http://schemas.microsoft.com/office/drawing/2010/main" val="0"/>
              </a:ext>
            </a:extLst>
          </a:blip>
          <a:stretch>
            <a:fillRect/>
          </a:stretch>
        </p:blipFill>
        <p:spPr>
          <a:xfrm>
            <a:off x="8290781" y="1618474"/>
            <a:ext cx="1031891" cy="1031891"/>
          </a:xfrm>
        </p:spPr>
      </p:pic>
      <p:sp>
        <p:nvSpPr>
          <p:cNvPr id="23" name="Content Placeholder 1"/>
          <p:cNvSpPr txBox="1">
            <a:spLocks/>
          </p:cNvSpPr>
          <p:nvPr/>
        </p:nvSpPr>
        <p:spPr>
          <a:xfrm>
            <a:off x="5843264" y="2663668"/>
            <a:ext cx="5926924" cy="445485"/>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0"/>
              </a:spcBef>
              <a:spcAft>
                <a:spcPts val="1800"/>
              </a:spcAft>
              <a:buClr>
                <a:schemeClr val="tx2"/>
              </a:buClr>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0" algn="ctr" defTabSz="914400" rtl="0" eaLnBrk="1" fontAlgn="auto" latinLnBrk="0" hangingPunct="1">
              <a:lnSpc>
                <a:spcPct val="100000"/>
              </a:lnSpc>
              <a:spcBef>
                <a:spcPts val="0"/>
              </a:spcBef>
              <a:spcAft>
                <a:spcPts val="1800"/>
              </a:spcAft>
              <a:buClr>
                <a:srgbClr val="034EA2"/>
              </a:buClr>
              <a:buSzTx/>
              <a:buFont typeface="Arial" panose="020B0604020202020204" pitchFamily="34" charset="0"/>
              <a:buNone/>
              <a:tabLst/>
              <a:defRPr/>
            </a:pPr>
            <a:r>
              <a:rPr kumimoji="0" lang="en-GB" sz="2000" b="1" i="0" u="none" strike="noStrike" kern="1200" cap="none" spc="0" normalizeH="0" baseline="0" noProof="0" dirty="0">
                <a:ln>
                  <a:noFill/>
                </a:ln>
                <a:solidFill>
                  <a:srgbClr val="4D4D4D"/>
                </a:solidFill>
                <a:effectLst/>
                <a:uLnTx/>
                <a:uFillTx/>
                <a:latin typeface="Arial"/>
                <a:ea typeface="+mn-ea"/>
                <a:cs typeface="+mn-cs"/>
              </a:rPr>
              <a:t>National ecosystem workshops</a:t>
            </a:r>
          </a:p>
        </p:txBody>
      </p:sp>
    </p:spTree>
    <p:extLst>
      <p:ext uri="{BB962C8B-B14F-4D97-AF65-F5344CB8AC3E}">
        <p14:creationId xmlns:p14="http://schemas.microsoft.com/office/powerpoint/2010/main" val="107984590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9081087" y="1876681"/>
            <a:ext cx="2405235" cy="2405235"/>
          </a:xfr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22454" y="4066016"/>
            <a:ext cx="2163562" cy="1915244"/>
          </a:xfrm>
          <a:prstGeom prst="rect">
            <a:avLst/>
          </a:prstGeom>
        </p:spPr>
      </p:pic>
      <p:sp>
        <p:nvSpPr>
          <p:cNvPr id="8" name="Bent Arrow 7"/>
          <p:cNvSpPr/>
          <p:nvPr/>
        </p:nvSpPr>
        <p:spPr>
          <a:xfrm>
            <a:off x="6979818" y="3016108"/>
            <a:ext cx="1778938" cy="808608"/>
          </a:xfrm>
          <a:prstGeom prst="bentArrow">
            <a:avLst/>
          </a:prstGeom>
          <a:solidFill>
            <a:srgbClr val="0F5494"/>
          </a:solidFill>
          <a:ln>
            <a:solidFill>
              <a:srgbClr val="133176"/>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4D4D4D"/>
              </a:solidFill>
              <a:effectLst/>
              <a:uLnTx/>
              <a:uFillTx/>
              <a:latin typeface="Arial"/>
              <a:ea typeface="+mn-ea"/>
              <a:cs typeface="+mn-cs"/>
            </a:endParaRPr>
          </a:p>
        </p:txBody>
      </p:sp>
      <p:sp>
        <p:nvSpPr>
          <p:cNvPr id="7" name="Title 1"/>
          <p:cNvSpPr txBox="1">
            <a:spLocks/>
          </p:cNvSpPr>
          <p:nvPr/>
        </p:nvSpPr>
        <p:spPr>
          <a:xfrm>
            <a:off x="970722" y="482860"/>
            <a:ext cx="10515600" cy="782357"/>
          </a:xfrm>
          <a:prstGeom prst="rect">
            <a:avLst/>
          </a:prstGeom>
        </p:spPr>
        <p:txBody>
          <a:bodyPr vert="horz" lIns="91440" tIns="45720" rIns="91440" bIns="0" rtlCol="0" anchor="b" anchorCtr="0">
            <a:noAutofit/>
          </a:bodyPr>
          <a:lstStyle>
            <a:lvl1pPr algn="l" defTabSz="914400" rtl="0" eaLnBrk="1" latinLnBrk="0" hangingPunct="1">
              <a:lnSpc>
                <a:spcPct val="90000"/>
              </a:lnSpc>
              <a:spcBef>
                <a:spcPct val="0"/>
              </a:spcBef>
              <a:buNone/>
              <a:defRPr sz="4000" kern="1200">
                <a:solidFill>
                  <a:schemeClr val="tx2"/>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000" b="0" i="0" u="none" strike="noStrike" kern="1200" cap="none" spc="0" normalizeH="0" baseline="0" noProof="0" dirty="0">
                <a:ln>
                  <a:noFill/>
                </a:ln>
                <a:solidFill>
                  <a:srgbClr val="034EA2"/>
                </a:solidFill>
                <a:effectLst/>
                <a:uLnTx/>
                <a:uFillTx/>
                <a:latin typeface="Arial"/>
                <a:ea typeface="+mj-ea"/>
                <a:cs typeface="+mj-cs"/>
              </a:rPr>
              <a:t>#1 Move from individual actors to ecosystems</a:t>
            </a:r>
          </a:p>
        </p:txBody>
      </p:sp>
      <p:sp>
        <p:nvSpPr>
          <p:cNvPr id="9" name="Content Placeholder 1"/>
          <p:cNvSpPr txBox="1">
            <a:spLocks/>
          </p:cNvSpPr>
          <p:nvPr/>
        </p:nvSpPr>
        <p:spPr>
          <a:xfrm>
            <a:off x="699022" y="2211225"/>
            <a:ext cx="5385725" cy="4366935"/>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0"/>
              </a:spcBef>
              <a:spcAft>
                <a:spcPts val="1800"/>
              </a:spcAft>
              <a:buClr>
                <a:schemeClr val="tx2"/>
              </a:buClr>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100000"/>
              </a:lnSpc>
              <a:spcBef>
                <a:spcPts val="0"/>
              </a:spcBef>
              <a:spcAft>
                <a:spcPts val="1800"/>
              </a:spcAft>
              <a:buClr>
                <a:srgbClr val="034EA2"/>
              </a:buClr>
              <a:buSzTx/>
              <a:buFont typeface="Arial" panose="020B0604020202020204" pitchFamily="34" charset="0"/>
              <a:buChar char="•"/>
              <a:tabLst/>
              <a:defRPr/>
            </a:pPr>
            <a:r>
              <a:rPr kumimoji="0" lang="en-IE" sz="2400" b="0" i="0" u="none" strike="noStrike" kern="1200" cap="none" spc="0" normalizeH="0" baseline="0" noProof="0" dirty="0">
                <a:ln>
                  <a:noFill/>
                </a:ln>
                <a:solidFill>
                  <a:srgbClr val="4D4D4D"/>
                </a:solidFill>
                <a:effectLst/>
                <a:uLnTx/>
                <a:uFillTx/>
                <a:latin typeface="Arial"/>
                <a:ea typeface="+mn-ea"/>
                <a:cs typeface="+mn-cs"/>
              </a:rPr>
              <a:t>Analytical blind spots</a:t>
            </a:r>
          </a:p>
          <a:p>
            <a:pPr marL="685800" marR="0" lvl="1" indent="-228600" algn="l" defTabSz="914400" rtl="0" eaLnBrk="1" fontAlgn="auto" latinLnBrk="0" hangingPunct="1">
              <a:lnSpc>
                <a:spcPct val="100000"/>
              </a:lnSpc>
              <a:spcBef>
                <a:spcPts val="500"/>
              </a:spcBef>
              <a:spcAft>
                <a:spcPts val="500"/>
              </a:spcAft>
              <a:buClr>
                <a:srgbClr val="034EA2"/>
              </a:buClr>
              <a:buSzTx/>
              <a:buFont typeface="Arial" panose="020B0604020202020204" pitchFamily="34" charset="0"/>
              <a:buChar char="•"/>
              <a:tabLst/>
              <a:defRPr/>
            </a:pPr>
            <a:r>
              <a:rPr kumimoji="0" lang="en-IE" sz="2000" b="0" i="0" u="none" strike="noStrike" kern="1200" cap="none" spc="0" normalizeH="0" baseline="0" noProof="0" dirty="0">
                <a:ln>
                  <a:noFill/>
                </a:ln>
                <a:solidFill>
                  <a:srgbClr val="4D4D4D"/>
                </a:solidFill>
                <a:effectLst/>
                <a:uLnTx/>
                <a:uFillTx/>
                <a:latin typeface="Arial"/>
                <a:ea typeface="+mn-ea"/>
                <a:cs typeface="+mn-cs"/>
              </a:rPr>
              <a:t>Connections between actors?</a:t>
            </a:r>
          </a:p>
          <a:p>
            <a:pPr marL="685800" marR="0" lvl="1" indent="-228600" algn="l" defTabSz="914400" rtl="0" eaLnBrk="1" fontAlgn="auto" latinLnBrk="0" hangingPunct="1">
              <a:lnSpc>
                <a:spcPct val="100000"/>
              </a:lnSpc>
              <a:spcBef>
                <a:spcPts val="500"/>
              </a:spcBef>
              <a:spcAft>
                <a:spcPts val="500"/>
              </a:spcAft>
              <a:buClr>
                <a:srgbClr val="034EA2"/>
              </a:buClr>
              <a:buSzTx/>
              <a:buFont typeface="Arial" panose="020B0604020202020204" pitchFamily="34" charset="0"/>
              <a:buChar char="•"/>
              <a:tabLst/>
              <a:defRPr/>
            </a:pPr>
            <a:r>
              <a:rPr kumimoji="0" lang="en-IE" sz="2000" b="0" i="0" u="none" strike="noStrike" kern="1200" cap="none" spc="0" normalizeH="0" baseline="0" noProof="0" dirty="0">
                <a:ln>
                  <a:noFill/>
                </a:ln>
                <a:solidFill>
                  <a:srgbClr val="4D4D4D"/>
                </a:solidFill>
                <a:effectLst/>
                <a:uLnTx/>
                <a:uFillTx/>
                <a:latin typeface="Arial"/>
                <a:ea typeface="+mn-ea"/>
                <a:cs typeface="+mn-cs"/>
              </a:rPr>
              <a:t>Complementarities between actors?</a:t>
            </a:r>
          </a:p>
          <a:p>
            <a:pPr marL="685800" marR="0" lvl="1" indent="-228600" algn="l" defTabSz="914400" rtl="0" eaLnBrk="1" fontAlgn="auto" latinLnBrk="0" hangingPunct="1">
              <a:lnSpc>
                <a:spcPct val="100000"/>
              </a:lnSpc>
              <a:spcBef>
                <a:spcPts val="500"/>
              </a:spcBef>
              <a:spcAft>
                <a:spcPts val="500"/>
              </a:spcAft>
              <a:buClr>
                <a:srgbClr val="034EA2"/>
              </a:buClr>
              <a:buSzTx/>
              <a:buFont typeface="Arial" panose="020B0604020202020204" pitchFamily="34" charset="0"/>
              <a:buChar char="•"/>
              <a:tabLst/>
              <a:defRPr/>
            </a:pPr>
            <a:endParaRPr kumimoji="0" lang="en-IE" sz="1600" b="0" i="0" u="none" strike="noStrike" kern="1200" cap="none" spc="0" normalizeH="0" baseline="0" noProof="0" dirty="0">
              <a:ln>
                <a:noFill/>
              </a:ln>
              <a:solidFill>
                <a:srgbClr val="4D4D4D"/>
              </a:solidFill>
              <a:effectLst/>
              <a:uLnTx/>
              <a:uFillTx/>
              <a:latin typeface="Arial"/>
              <a:ea typeface="+mn-ea"/>
              <a:cs typeface="+mn-cs"/>
            </a:endParaRPr>
          </a:p>
          <a:p>
            <a:pPr marL="228600" marR="0" lvl="0" indent="-228600" algn="l" defTabSz="914400" rtl="0" eaLnBrk="1" fontAlgn="auto" latinLnBrk="0" hangingPunct="1">
              <a:lnSpc>
                <a:spcPct val="100000"/>
              </a:lnSpc>
              <a:spcBef>
                <a:spcPts val="0"/>
              </a:spcBef>
              <a:spcAft>
                <a:spcPts val="500"/>
              </a:spcAft>
              <a:buClr>
                <a:srgbClr val="034EA2"/>
              </a:buClr>
              <a:buSzTx/>
              <a:buFont typeface="Arial" panose="020B0604020202020204" pitchFamily="34" charset="0"/>
              <a:buChar char="•"/>
              <a:tabLst/>
              <a:defRPr/>
            </a:pPr>
            <a:r>
              <a:rPr kumimoji="0" lang="en-IE" sz="2400" b="0" i="0" u="none" strike="noStrike" kern="1200" cap="none" spc="0" normalizeH="0" baseline="0" noProof="0" dirty="0">
                <a:ln>
                  <a:noFill/>
                </a:ln>
                <a:solidFill>
                  <a:srgbClr val="4D4D4D"/>
                </a:solidFill>
                <a:effectLst/>
                <a:uLnTx/>
                <a:uFillTx/>
                <a:latin typeface="Arial"/>
                <a:ea typeface="+mn-ea"/>
                <a:cs typeface="+mn-cs"/>
              </a:rPr>
              <a:t>Competitive contracting</a:t>
            </a:r>
          </a:p>
          <a:p>
            <a:pPr marL="228600" marR="0" lvl="0" indent="-228600" algn="l" defTabSz="914400" rtl="0" eaLnBrk="1" fontAlgn="auto" latinLnBrk="0" hangingPunct="1">
              <a:lnSpc>
                <a:spcPct val="100000"/>
              </a:lnSpc>
              <a:spcBef>
                <a:spcPts val="0"/>
              </a:spcBef>
              <a:spcAft>
                <a:spcPts val="500"/>
              </a:spcAft>
              <a:buClr>
                <a:srgbClr val="034EA2"/>
              </a:buClr>
              <a:buSzTx/>
              <a:buFont typeface="Arial" panose="020B0604020202020204" pitchFamily="34" charset="0"/>
              <a:buChar char="•"/>
              <a:tabLst/>
              <a:defRPr/>
            </a:pPr>
            <a:endParaRPr kumimoji="0" lang="en-IE" sz="2400" b="0" i="0" u="none" strike="noStrike" kern="1200" cap="none" spc="0" normalizeH="0" baseline="0" noProof="0" dirty="0">
              <a:ln>
                <a:noFill/>
              </a:ln>
              <a:solidFill>
                <a:srgbClr val="4D4D4D"/>
              </a:solidFill>
              <a:effectLst/>
              <a:uLnTx/>
              <a:uFillTx/>
              <a:latin typeface="Arial"/>
              <a:ea typeface="+mn-ea"/>
              <a:cs typeface="+mn-cs"/>
            </a:endParaRPr>
          </a:p>
          <a:p>
            <a:pPr marL="228600" marR="0" lvl="0" indent="-228600" algn="l" defTabSz="914400" rtl="0" eaLnBrk="1" fontAlgn="auto" latinLnBrk="0" hangingPunct="1">
              <a:lnSpc>
                <a:spcPct val="100000"/>
              </a:lnSpc>
              <a:spcBef>
                <a:spcPts val="0"/>
              </a:spcBef>
              <a:spcAft>
                <a:spcPts val="500"/>
              </a:spcAft>
              <a:buClr>
                <a:srgbClr val="034EA2"/>
              </a:buClr>
              <a:buSzTx/>
              <a:buFont typeface="Arial" panose="020B0604020202020204" pitchFamily="34" charset="0"/>
              <a:buChar char="•"/>
              <a:tabLst/>
              <a:defRPr/>
            </a:pPr>
            <a:r>
              <a:rPr kumimoji="0" lang="en-IE" sz="2400" b="0" i="0" u="none" strike="noStrike" kern="1200" cap="none" spc="0" normalizeH="0" baseline="0" noProof="0" dirty="0">
                <a:ln>
                  <a:noFill/>
                </a:ln>
                <a:solidFill>
                  <a:srgbClr val="4D4D4D"/>
                </a:solidFill>
                <a:effectLst/>
                <a:uLnTx/>
                <a:uFillTx/>
                <a:latin typeface="Arial"/>
                <a:ea typeface="+mn-ea"/>
                <a:cs typeface="+mn-cs"/>
              </a:rPr>
              <a:t>Missing the big picture</a:t>
            </a:r>
          </a:p>
          <a:p>
            <a:pPr marL="228600" marR="0" lvl="0" indent="0" algn="l" defTabSz="914400" rtl="0" eaLnBrk="1" fontAlgn="auto" latinLnBrk="0" hangingPunct="1">
              <a:lnSpc>
                <a:spcPct val="100000"/>
              </a:lnSpc>
              <a:spcBef>
                <a:spcPts val="0"/>
              </a:spcBef>
              <a:spcAft>
                <a:spcPts val="1800"/>
              </a:spcAft>
              <a:buClr>
                <a:srgbClr val="034EA2"/>
              </a:buClr>
              <a:buSzTx/>
              <a:buFont typeface="Arial" panose="020B0604020202020204" pitchFamily="34" charset="0"/>
              <a:buChar char="•"/>
              <a:tabLst/>
              <a:defRPr/>
            </a:pPr>
            <a:endParaRPr kumimoji="0" lang="en-GB" sz="2000" b="0" i="0" u="none" strike="noStrike" kern="1200" cap="none" spc="0" normalizeH="0" baseline="0" noProof="0" dirty="0">
              <a:ln>
                <a:noFill/>
              </a:ln>
              <a:solidFill>
                <a:srgbClr val="4D4D4D"/>
              </a:solidFill>
              <a:effectLst/>
              <a:uLnTx/>
              <a:uFillTx/>
              <a:latin typeface="Arial"/>
              <a:ea typeface="+mn-ea"/>
              <a:cs typeface="+mn-cs"/>
            </a:endParaRPr>
          </a:p>
        </p:txBody>
      </p:sp>
    </p:spTree>
    <p:extLst>
      <p:ext uri="{BB962C8B-B14F-4D97-AF65-F5344CB8AC3E}">
        <p14:creationId xmlns:p14="http://schemas.microsoft.com/office/powerpoint/2010/main" val="233032050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906087" y="3946781"/>
            <a:ext cx="2405235" cy="2405235"/>
          </a:xfrm>
        </p:spPr>
      </p:pic>
      <p:sp>
        <p:nvSpPr>
          <p:cNvPr id="8" name="Bent Arrow 7"/>
          <p:cNvSpPr/>
          <p:nvPr/>
        </p:nvSpPr>
        <p:spPr>
          <a:xfrm>
            <a:off x="6979818" y="3016108"/>
            <a:ext cx="1778938" cy="808608"/>
          </a:xfrm>
          <a:prstGeom prst="bentArrow">
            <a:avLst/>
          </a:prstGeom>
          <a:solidFill>
            <a:srgbClr val="0F5494"/>
          </a:solidFill>
          <a:ln>
            <a:solidFill>
              <a:srgbClr val="133176"/>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4D4D4D"/>
              </a:solidFill>
              <a:effectLst/>
              <a:uLnTx/>
              <a:uFillTx/>
              <a:latin typeface="Arial"/>
              <a:ea typeface="+mn-ea"/>
              <a:cs typeface="+mn-cs"/>
            </a:endParaRPr>
          </a:p>
        </p:txBody>
      </p:sp>
      <p:sp>
        <p:nvSpPr>
          <p:cNvPr id="7" name="Title 1"/>
          <p:cNvSpPr txBox="1">
            <a:spLocks/>
          </p:cNvSpPr>
          <p:nvPr/>
        </p:nvSpPr>
        <p:spPr>
          <a:xfrm>
            <a:off x="970722" y="482860"/>
            <a:ext cx="10515600" cy="782357"/>
          </a:xfrm>
          <a:prstGeom prst="rect">
            <a:avLst/>
          </a:prstGeom>
        </p:spPr>
        <p:txBody>
          <a:bodyPr vert="horz" lIns="91440" tIns="45720" rIns="91440" bIns="0" rtlCol="0" anchor="b" anchorCtr="0">
            <a:noAutofit/>
          </a:bodyPr>
          <a:lstStyle>
            <a:lvl1pPr algn="l" defTabSz="914400" rtl="0" eaLnBrk="1" latinLnBrk="0" hangingPunct="1">
              <a:lnSpc>
                <a:spcPct val="90000"/>
              </a:lnSpc>
              <a:spcBef>
                <a:spcPct val="0"/>
              </a:spcBef>
              <a:buNone/>
              <a:defRPr sz="4000" kern="1200">
                <a:solidFill>
                  <a:schemeClr val="tx2"/>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000" b="0" i="0" u="none" strike="noStrike" kern="1200" cap="none" spc="0" normalizeH="0" baseline="0" noProof="0" dirty="0">
                <a:ln>
                  <a:noFill/>
                </a:ln>
                <a:solidFill>
                  <a:srgbClr val="034EA2"/>
                </a:solidFill>
                <a:effectLst/>
                <a:uLnTx/>
                <a:uFillTx/>
                <a:latin typeface="Arial"/>
                <a:ea typeface="+mj-ea"/>
                <a:cs typeface="+mj-cs"/>
              </a:rPr>
              <a:t>#2 Move from national ecosystems to networked European ones</a:t>
            </a:r>
          </a:p>
        </p:txBody>
      </p:sp>
      <p:sp>
        <p:nvSpPr>
          <p:cNvPr id="9" name="Content Placeholder 1"/>
          <p:cNvSpPr txBox="1">
            <a:spLocks/>
          </p:cNvSpPr>
          <p:nvPr/>
        </p:nvSpPr>
        <p:spPr>
          <a:xfrm>
            <a:off x="699022" y="2211225"/>
            <a:ext cx="5385725" cy="4366935"/>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0"/>
              </a:spcBef>
              <a:spcAft>
                <a:spcPts val="1800"/>
              </a:spcAft>
              <a:buClr>
                <a:schemeClr val="tx2"/>
              </a:buClr>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100000"/>
              </a:lnSpc>
              <a:spcBef>
                <a:spcPts val="0"/>
              </a:spcBef>
              <a:spcAft>
                <a:spcPts val="1800"/>
              </a:spcAft>
              <a:buClr>
                <a:srgbClr val="034EA2"/>
              </a:buClr>
              <a:buSzTx/>
              <a:buFont typeface="Arial" panose="020B0604020202020204" pitchFamily="34" charset="0"/>
              <a:buChar char="•"/>
              <a:tabLst/>
              <a:defRPr/>
            </a:pPr>
            <a:r>
              <a:rPr kumimoji="0" lang="en-IE" sz="2400" b="0" i="0" u="none" strike="noStrike" kern="1200" cap="none" spc="0" normalizeH="0" baseline="0" noProof="0" dirty="0">
                <a:ln>
                  <a:noFill/>
                </a:ln>
                <a:solidFill>
                  <a:srgbClr val="4D4D4D"/>
                </a:solidFill>
                <a:effectLst/>
                <a:uLnTx/>
                <a:uFillTx/>
                <a:latin typeface="Arial"/>
                <a:ea typeface="+mn-ea"/>
                <a:cs typeface="+mn-cs"/>
              </a:rPr>
              <a:t>Small countries cannot cover all knowledge needs</a:t>
            </a:r>
          </a:p>
          <a:p>
            <a:pPr marL="685800" marR="0" lvl="1" indent="-228600" algn="l" defTabSz="914400" rtl="0" eaLnBrk="1" fontAlgn="auto" latinLnBrk="0" hangingPunct="1">
              <a:lnSpc>
                <a:spcPct val="100000"/>
              </a:lnSpc>
              <a:spcBef>
                <a:spcPts val="500"/>
              </a:spcBef>
              <a:spcAft>
                <a:spcPts val="500"/>
              </a:spcAft>
              <a:buClr>
                <a:srgbClr val="034EA2"/>
              </a:buClr>
              <a:buSzTx/>
              <a:buFont typeface="Arial" panose="020B0604020202020204" pitchFamily="34" charset="0"/>
              <a:buChar char="•"/>
              <a:tabLst/>
              <a:defRPr/>
            </a:pPr>
            <a:r>
              <a:rPr kumimoji="0" lang="en-IE" sz="2000" b="0" i="0" u="none" strike="noStrike" kern="1200" cap="none" spc="0" normalizeH="0" baseline="0" noProof="0" dirty="0">
                <a:ln>
                  <a:noFill/>
                </a:ln>
                <a:solidFill>
                  <a:srgbClr val="4D4D4D"/>
                </a:solidFill>
                <a:effectLst/>
                <a:uLnTx/>
                <a:uFillTx/>
                <a:latin typeface="Arial"/>
                <a:ea typeface="+mn-ea"/>
                <a:cs typeface="+mn-cs"/>
              </a:rPr>
              <a:t>Complementarities between actors?</a:t>
            </a:r>
          </a:p>
          <a:p>
            <a:pPr marL="685800" marR="0" lvl="1" indent="-228600" algn="l" defTabSz="914400" rtl="0" eaLnBrk="1" fontAlgn="auto" latinLnBrk="0" hangingPunct="1">
              <a:lnSpc>
                <a:spcPct val="100000"/>
              </a:lnSpc>
              <a:spcBef>
                <a:spcPts val="500"/>
              </a:spcBef>
              <a:spcAft>
                <a:spcPts val="500"/>
              </a:spcAft>
              <a:buClr>
                <a:srgbClr val="034EA2"/>
              </a:buClr>
              <a:buSzTx/>
              <a:buFont typeface="Arial" panose="020B0604020202020204" pitchFamily="34" charset="0"/>
              <a:buChar char="•"/>
              <a:tabLst/>
              <a:defRPr/>
            </a:pPr>
            <a:endParaRPr kumimoji="0" lang="en-IE" sz="1600" b="0" i="0" u="none" strike="noStrike" kern="1200" cap="none" spc="0" normalizeH="0" baseline="0" noProof="0" dirty="0">
              <a:ln>
                <a:noFill/>
              </a:ln>
              <a:solidFill>
                <a:srgbClr val="4D4D4D"/>
              </a:solidFill>
              <a:effectLst/>
              <a:uLnTx/>
              <a:uFillTx/>
              <a:latin typeface="Arial"/>
              <a:ea typeface="+mn-ea"/>
              <a:cs typeface="+mn-cs"/>
            </a:endParaRPr>
          </a:p>
          <a:p>
            <a:pPr marL="228600" marR="0" lvl="0" indent="-228600" algn="l" defTabSz="914400" rtl="0" eaLnBrk="1" fontAlgn="auto" latinLnBrk="0" hangingPunct="1">
              <a:lnSpc>
                <a:spcPct val="100000"/>
              </a:lnSpc>
              <a:spcBef>
                <a:spcPts val="0"/>
              </a:spcBef>
              <a:spcAft>
                <a:spcPts val="500"/>
              </a:spcAft>
              <a:buClr>
                <a:srgbClr val="034EA2"/>
              </a:buClr>
              <a:buSzTx/>
              <a:buFont typeface="Arial" panose="020B0604020202020204" pitchFamily="34" charset="0"/>
              <a:buChar char="•"/>
              <a:tabLst/>
              <a:defRPr/>
            </a:pPr>
            <a:r>
              <a:rPr kumimoji="0" lang="en-IE" sz="2400" b="0" i="0" u="none" strike="noStrike" kern="1200" cap="none" spc="0" normalizeH="0" baseline="0" noProof="0" dirty="0">
                <a:ln>
                  <a:noFill/>
                </a:ln>
                <a:solidFill>
                  <a:srgbClr val="4D4D4D"/>
                </a:solidFill>
                <a:effectLst/>
                <a:uLnTx/>
                <a:uFillTx/>
                <a:latin typeface="Arial"/>
                <a:ea typeface="+mn-ea"/>
                <a:cs typeface="+mn-cs"/>
              </a:rPr>
              <a:t>Mutual- and peer-learning</a:t>
            </a:r>
          </a:p>
          <a:p>
            <a:pPr marL="228600" marR="0" lvl="0" indent="-228600" algn="l" defTabSz="914400" rtl="0" eaLnBrk="1" fontAlgn="auto" latinLnBrk="0" hangingPunct="1">
              <a:lnSpc>
                <a:spcPct val="100000"/>
              </a:lnSpc>
              <a:spcBef>
                <a:spcPts val="0"/>
              </a:spcBef>
              <a:spcAft>
                <a:spcPts val="500"/>
              </a:spcAft>
              <a:buClr>
                <a:srgbClr val="034EA2"/>
              </a:buClr>
              <a:buSzTx/>
              <a:buFont typeface="Arial" panose="020B0604020202020204" pitchFamily="34" charset="0"/>
              <a:buChar char="•"/>
              <a:tabLst/>
              <a:defRPr/>
            </a:pPr>
            <a:endParaRPr kumimoji="0" lang="en-IE" sz="2400" b="0" i="0" u="none" strike="noStrike" kern="1200" cap="none" spc="0" normalizeH="0" baseline="0" noProof="0" dirty="0">
              <a:ln>
                <a:noFill/>
              </a:ln>
              <a:solidFill>
                <a:srgbClr val="4D4D4D"/>
              </a:solidFill>
              <a:effectLst/>
              <a:uLnTx/>
              <a:uFillTx/>
              <a:latin typeface="Arial"/>
              <a:ea typeface="+mn-ea"/>
              <a:cs typeface="+mn-cs"/>
            </a:endParaRPr>
          </a:p>
          <a:p>
            <a:pPr marL="228600" marR="0" lvl="0" indent="-228600" algn="l" defTabSz="914400" rtl="0" eaLnBrk="1" fontAlgn="auto" latinLnBrk="0" hangingPunct="1">
              <a:lnSpc>
                <a:spcPct val="100000"/>
              </a:lnSpc>
              <a:spcBef>
                <a:spcPts val="0"/>
              </a:spcBef>
              <a:spcAft>
                <a:spcPts val="500"/>
              </a:spcAft>
              <a:buClr>
                <a:srgbClr val="034EA2"/>
              </a:buClr>
              <a:buSzTx/>
              <a:buFont typeface="Arial" panose="020B0604020202020204" pitchFamily="34" charset="0"/>
              <a:buChar char="•"/>
              <a:tabLst/>
              <a:defRPr/>
            </a:pPr>
            <a:r>
              <a:rPr kumimoji="0" lang="en-IE" sz="2400" b="0" i="0" u="none" strike="noStrike" kern="1200" cap="none" spc="0" normalizeH="0" baseline="0" noProof="0" dirty="0">
                <a:ln>
                  <a:noFill/>
                </a:ln>
                <a:solidFill>
                  <a:srgbClr val="4D4D4D"/>
                </a:solidFill>
                <a:effectLst/>
                <a:uLnTx/>
                <a:uFillTx/>
                <a:latin typeface="Arial"/>
                <a:ea typeface="+mn-ea"/>
                <a:cs typeface="+mn-cs"/>
              </a:rPr>
              <a:t>Better regulation for the EU too</a:t>
            </a:r>
          </a:p>
          <a:p>
            <a:pPr marL="228600" marR="0" lvl="0" indent="0" algn="l" defTabSz="914400" rtl="0" eaLnBrk="1" fontAlgn="auto" latinLnBrk="0" hangingPunct="1">
              <a:lnSpc>
                <a:spcPct val="100000"/>
              </a:lnSpc>
              <a:spcBef>
                <a:spcPts val="0"/>
              </a:spcBef>
              <a:spcAft>
                <a:spcPts val="1800"/>
              </a:spcAft>
              <a:buClr>
                <a:srgbClr val="034EA2"/>
              </a:buClr>
              <a:buSzTx/>
              <a:buFont typeface="Arial" panose="020B0604020202020204" pitchFamily="34" charset="0"/>
              <a:buChar char="•"/>
              <a:tabLst/>
              <a:defRPr/>
            </a:pPr>
            <a:endParaRPr kumimoji="0" lang="en-GB" sz="2000" b="0" i="0" u="none" strike="noStrike" kern="1200" cap="none" spc="0" normalizeH="0" baseline="0" noProof="0" dirty="0">
              <a:ln>
                <a:noFill/>
              </a:ln>
              <a:solidFill>
                <a:srgbClr val="4D4D4D"/>
              </a:solidFill>
              <a:effectLst/>
              <a:uLnTx/>
              <a:uFillTx/>
              <a:latin typeface="Arial"/>
              <a:ea typeface="+mn-ea"/>
              <a:cs typeface="+mn-cs"/>
            </a:endParaRPr>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46640" y="1646064"/>
            <a:ext cx="2539682" cy="2539682"/>
          </a:xfrm>
          <a:prstGeom prst="rect">
            <a:avLst/>
          </a:prstGeom>
        </p:spPr>
      </p:pic>
    </p:spTree>
    <p:extLst>
      <p:ext uri="{BB962C8B-B14F-4D97-AF65-F5344CB8AC3E}">
        <p14:creationId xmlns:p14="http://schemas.microsoft.com/office/powerpoint/2010/main" val="297788141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a:xfrm>
            <a:off x="4196685" y="1638300"/>
            <a:ext cx="3918615" cy="4610100"/>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2" name="Content Placeholder 1"/>
          <p:cNvSpPr>
            <a:spLocks noGrp="1"/>
          </p:cNvSpPr>
          <p:nvPr>
            <p:ph sz="half" idx="1"/>
          </p:nvPr>
        </p:nvSpPr>
        <p:spPr/>
        <p:txBody>
          <a:bodyPr/>
          <a:lstStyle/>
          <a:p>
            <a:pPr marL="0" indent="0" algn="ctr">
              <a:buNone/>
            </a:pPr>
            <a:r>
              <a:rPr lang="en-GB" b="1" dirty="0"/>
              <a:t>Ecosystems</a:t>
            </a:r>
          </a:p>
        </p:txBody>
      </p:sp>
      <p:sp>
        <p:nvSpPr>
          <p:cNvPr id="3" name="Content Placeholder 2"/>
          <p:cNvSpPr>
            <a:spLocks noGrp="1"/>
          </p:cNvSpPr>
          <p:nvPr>
            <p:ph sz="half" idx="13"/>
          </p:nvPr>
        </p:nvSpPr>
        <p:spPr>
          <a:xfrm>
            <a:off x="4476748" y="1825625"/>
            <a:ext cx="3358489" cy="3763134"/>
          </a:xfrm>
        </p:spPr>
        <p:txBody>
          <a:bodyPr/>
          <a:lstStyle/>
          <a:p>
            <a:pPr marL="0" indent="0" algn="ctr">
              <a:buNone/>
            </a:pPr>
            <a:r>
              <a:rPr lang="en-GB" b="1" dirty="0"/>
              <a:t>Skills and </a:t>
            </a:r>
            <a:r>
              <a:rPr lang="en-GB" b="1" dirty="0" err="1"/>
              <a:t>mindsets</a:t>
            </a:r>
            <a:endParaRPr lang="en-GB" b="1" dirty="0"/>
          </a:p>
        </p:txBody>
      </p:sp>
      <p:sp>
        <p:nvSpPr>
          <p:cNvPr id="4" name="Content Placeholder 3"/>
          <p:cNvSpPr>
            <a:spLocks noGrp="1"/>
          </p:cNvSpPr>
          <p:nvPr>
            <p:ph sz="half" idx="14"/>
          </p:nvPr>
        </p:nvSpPr>
        <p:spPr/>
        <p:txBody>
          <a:bodyPr/>
          <a:lstStyle/>
          <a:p>
            <a:pPr marL="0" indent="0" algn="ctr">
              <a:buNone/>
            </a:pPr>
            <a:r>
              <a:rPr lang="en-GB" b="1" dirty="0"/>
              <a:t>Limits</a:t>
            </a:r>
          </a:p>
        </p:txBody>
      </p:sp>
      <p:sp>
        <p:nvSpPr>
          <p:cNvPr id="5" name="Title 4"/>
          <p:cNvSpPr>
            <a:spLocks noGrp="1"/>
          </p:cNvSpPr>
          <p:nvPr>
            <p:ph type="title"/>
          </p:nvPr>
        </p:nvSpPr>
        <p:spPr/>
        <p:txBody>
          <a:bodyPr/>
          <a:lstStyle/>
          <a:p>
            <a:r>
              <a:rPr lang="en-GB" dirty="0"/>
              <a:t>Paths for evidence-informed policymaking</a:t>
            </a:r>
          </a:p>
        </p:txBody>
      </p:sp>
      <p:pic>
        <p:nvPicPr>
          <p:cNvPr id="7" name="Content Placeholder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5104" y="2844084"/>
            <a:ext cx="2744675" cy="2744675"/>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71760" y="2669059"/>
            <a:ext cx="3205821" cy="3188044"/>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08432" y="2669059"/>
            <a:ext cx="3295121" cy="3385753"/>
          </a:xfrm>
          <a:prstGeom prst="rect">
            <a:avLst/>
          </a:prstGeom>
        </p:spPr>
      </p:pic>
    </p:spTree>
    <p:extLst>
      <p:ext uri="{BB962C8B-B14F-4D97-AF65-F5344CB8AC3E}">
        <p14:creationId xmlns:p14="http://schemas.microsoft.com/office/powerpoint/2010/main" val="190899617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970722" y="538149"/>
            <a:ext cx="10263893" cy="782357"/>
          </a:xfrm>
        </p:spPr>
        <p:txBody>
          <a:bodyPr/>
          <a:lstStyle/>
          <a:p>
            <a:r>
              <a:rPr lang="en-IE" dirty="0"/>
              <a:t>Individual capacity-building for skills &amp; competencies for EIPM</a:t>
            </a:r>
            <a:endParaRPr lang="en-GB" dirty="0"/>
          </a:p>
        </p:txBody>
      </p:sp>
      <p:sp>
        <p:nvSpPr>
          <p:cNvPr id="15" name="Content Placeholder 1"/>
          <p:cNvSpPr txBox="1">
            <a:spLocks/>
          </p:cNvSpPr>
          <p:nvPr/>
        </p:nvSpPr>
        <p:spPr>
          <a:xfrm>
            <a:off x="1077545" y="1494632"/>
            <a:ext cx="5651148" cy="4170363"/>
          </a:xfrm>
          <a:prstGeom prst="rect">
            <a:avLst/>
          </a:prstGeom>
        </p:spPr>
        <p:txBody>
          <a:bodyPr>
            <a:noAutofit/>
          </a:bodyPr>
          <a:lstStyle>
            <a:lvl1pPr marL="0" indent="-342900" algn="l" defTabSz="914400" rtl="0" eaLnBrk="1" latinLnBrk="0" hangingPunct="1">
              <a:lnSpc>
                <a:spcPct val="100000"/>
              </a:lnSpc>
              <a:spcBef>
                <a:spcPts val="0"/>
              </a:spcBef>
              <a:spcAft>
                <a:spcPts val="1800"/>
              </a:spcAft>
              <a:buClr>
                <a:schemeClr val="accent5"/>
              </a:buClr>
              <a:buFont typeface="Arial" pitchFamily="34" charset="0"/>
              <a:buNone/>
              <a:defRPr sz="2400" kern="1200" baseline="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1800"/>
              </a:spcAft>
              <a:buClr>
                <a:schemeClr val="accent5"/>
              </a:buClr>
              <a:buFont typeface="Arial" panose="020B0604020202020204" pitchFamily="34" charset="0"/>
              <a:buNone/>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1800"/>
              </a:spcAft>
              <a:buClr>
                <a:schemeClr val="accent5"/>
              </a:buClr>
              <a:buFont typeface="Arial" panose="020B0604020202020204" pitchFamily="34" charset="0"/>
              <a:buNone/>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1800"/>
              </a:spcAft>
              <a:buClr>
                <a:schemeClr val="accent5"/>
              </a:buClr>
              <a:buFont typeface="Arial" panose="020B0604020202020204" pitchFamily="34" charset="0"/>
              <a:buNone/>
              <a:defRPr sz="16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1800"/>
              </a:spcAft>
              <a:buClr>
                <a:schemeClr val="accent5"/>
              </a:buClr>
              <a:buFont typeface="Arial" panose="020B0604020202020204" pitchFamily="34" charset="0"/>
              <a:buNone/>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1800"/>
              </a:spcAft>
              <a:buClr>
                <a:srgbClr val="FFC000"/>
              </a:buClr>
              <a:buSzTx/>
              <a:buFont typeface="Arial" pitchFamily="34" charset="0"/>
              <a:buNone/>
              <a:tabLst/>
              <a:defRPr/>
            </a:pPr>
            <a:r>
              <a:rPr kumimoji="0" lang="en-IE" sz="2400" b="1" i="1" u="none" strike="noStrike" kern="1200" cap="none" spc="0" normalizeH="0" baseline="0" noProof="0" dirty="0">
                <a:ln>
                  <a:noFill/>
                </a:ln>
                <a:solidFill>
                  <a:srgbClr val="4D4D4D"/>
                </a:solidFill>
                <a:effectLst/>
                <a:uLnTx/>
                <a:uFillTx/>
                <a:latin typeface="Arial"/>
                <a:ea typeface="+mn-ea"/>
                <a:cs typeface="+mn-cs"/>
              </a:rPr>
              <a:t>For researchers:</a:t>
            </a:r>
          </a:p>
          <a:p>
            <a:pPr marL="342900" marR="0" lvl="0" indent="-342900" algn="l" defTabSz="914400" rtl="0" eaLnBrk="1" fontAlgn="auto" latinLnBrk="0" hangingPunct="1">
              <a:lnSpc>
                <a:spcPct val="100000"/>
              </a:lnSpc>
              <a:spcBef>
                <a:spcPts val="0"/>
              </a:spcBef>
              <a:spcAft>
                <a:spcPts val="1800"/>
              </a:spcAft>
              <a:buClr>
                <a:srgbClr val="FFC000"/>
              </a:buClr>
              <a:buSzTx/>
              <a:buFont typeface="Arial" panose="020B0604020202020204" pitchFamily="34" charset="0"/>
              <a:buChar char="•"/>
              <a:tabLst/>
              <a:defRPr/>
            </a:pPr>
            <a:r>
              <a:rPr kumimoji="0" lang="en-IE" sz="2400" b="0" i="0" u="none" strike="noStrike" kern="1200" cap="none" spc="0" normalizeH="0" baseline="0" noProof="0" dirty="0">
                <a:ln>
                  <a:noFill/>
                </a:ln>
                <a:solidFill>
                  <a:srgbClr val="4D4D4D"/>
                </a:solidFill>
                <a:effectLst/>
                <a:uLnTx/>
                <a:uFillTx/>
                <a:latin typeface="Arial"/>
                <a:ea typeface="+mn-ea"/>
                <a:cs typeface="+mn-cs"/>
              </a:rPr>
              <a:t>Eight skills for scientists for knowledge mobilisation</a:t>
            </a:r>
          </a:p>
          <a:p>
            <a:pPr marL="0" marR="0" lvl="0" indent="-342900" algn="l" defTabSz="914400" rtl="0" eaLnBrk="1" fontAlgn="auto" latinLnBrk="0" hangingPunct="1">
              <a:lnSpc>
                <a:spcPct val="100000"/>
              </a:lnSpc>
              <a:spcBef>
                <a:spcPts val="0"/>
              </a:spcBef>
              <a:spcAft>
                <a:spcPts val="1800"/>
              </a:spcAft>
              <a:buClr>
                <a:srgbClr val="FFC000"/>
              </a:buClr>
              <a:buSzTx/>
              <a:buFont typeface="Arial" panose="020B0604020202020204" pitchFamily="34" charset="0"/>
              <a:buChar char="•"/>
              <a:tabLst/>
              <a:defRPr/>
            </a:pPr>
            <a:r>
              <a:rPr kumimoji="0" lang="en-IE" sz="2400" b="0" i="0" u="none" strike="noStrike" kern="1200" cap="none" spc="0" normalizeH="0" baseline="0" noProof="0" dirty="0">
                <a:ln>
                  <a:noFill/>
                </a:ln>
                <a:solidFill>
                  <a:srgbClr val="4D4D4D"/>
                </a:solidFill>
                <a:effectLst/>
                <a:uLnTx/>
                <a:uFillTx/>
                <a:latin typeface="Arial"/>
                <a:ea typeface="+mn-ea"/>
                <a:cs typeface="+mn-cs"/>
              </a:rPr>
              <a:t>Training courses online and offline</a:t>
            </a:r>
          </a:p>
          <a:p>
            <a:pPr marL="0" marR="0" lvl="0" indent="-342900" algn="l" defTabSz="914400" rtl="0" eaLnBrk="1" fontAlgn="auto" latinLnBrk="0" hangingPunct="1">
              <a:lnSpc>
                <a:spcPct val="100000"/>
              </a:lnSpc>
              <a:spcBef>
                <a:spcPts val="0"/>
              </a:spcBef>
              <a:spcAft>
                <a:spcPts val="1800"/>
              </a:spcAft>
              <a:buClr>
                <a:srgbClr val="FFC000"/>
              </a:buClr>
              <a:buSzTx/>
              <a:buFont typeface="Arial" panose="020B0604020202020204" pitchFamily="34" charset="0"/>
              <a:buChar char="•"/>
              <a:tabLst/>
              <a:defRPr/>
            </a:pPr>
            <a:endParaRPr kumimoji="0" lang="en-IE" sz="1200" b="0" i="0" u="none" strike="noStrike" kern="1200" cap="none" spc="0" normalizeH="0" baseline="0" noProof="0" dirty="0">
              <a:ln>
                <a:noFill/>
              </a:ln>
              <a:solidFill>
                <a:srgbClr val="4D4D4D"/>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1800"/>
              </a:spcAft>
              <a:buClr>
                <a:srgbClr val="FFC000"/>
              </a:buClr>
              <a:buSzTx/>
              <a:buFont typeface="Arial" pitchFamily="34" charset="0"/>
              <a:buNone/>
              <a:tabLst/>
              <a:defRPr/>
            </a:pPr>
            <a:r>
              <a:rPr kumimoji="0" lang="en-IE" sz="2400" b="1" i="1" u="none" strike="noStrike" kern="1200" cap="none" spc="0" normalizeH="0" baseline="0" noProof="0" dirty="0">
                <a:ln>
                  <a:noFill/>
                </a:ln>
                <a:solidFill>
                  <a:srgbClr val="4D4D4D"/>
                </a:solidFill>
                <a:effectLst/>
                <a:uLnTx/>
                <a:uFillTx/>
                <a:latin typeface="Arial"/>
                <a:ea typeface="+mn-ea"/>
                <a:cs typeface="+mn-cs"/>
              </a:rPr>
              <a:t>For policymakers:</a:t>
            </a:r>
          </a:p>
          <a:p>
            <a:pPr marL="342900" marR="0" lvl="0" indent="-342900" algn="l" defTabSz="914400" rtl="0" eaLnBrk="1" fontAlgn="auto" latinLnBrk="0" hangingPunct="1">
              <a:lnSpc>
                <a:spcPct val="100000"/>
              </a:lnSpc>
              <a:spcBef>
                <a:spcPts val="0"/>
              </a:spcBef>
              <a:spcAft>
                <a:spcPts val="1800"/>
              </a:spcAft>
              <a:buClr>
                <a:srgbClr val="FFC000"/>
              </a:buClr>
              <a:buSzTx/>
              <a:buFont typeface="Arial" panose="020B0604020202020204" pitchFamily="34" charset="0"/>
              <a:buChar char="•"/>
              <a:tabLst/>
              <a:defRPr/>
            </a:pPr>
            <a:r>
              <a:rPr kumimoji="0" lang="en-IE" sz="2400" b="0" i="0" u="none" strike="noStrike" kern="1200" cap="none" spc="0" normalizeH="0" baseline="0" noProof="0" dirty="0">
                <a:ln>
                  <a:noFill/>
                </a:ln>
                <a:solidFill>
                  <a:srgbClr val="4D4D4D"/>
                </a:solidFill>
                <a:effectLst/>
                <a:uLnTx/>
                <a:uFillTx/>
                <a:latin typeface="Arial"/>
                <a:ea typeface="+mn-ea"/>
                <a:cs typeface="+mn-cs"/>
              </a:rPr>
              <a:t>Competency framework for policymakers (including skills for evidence use)</a:t>
            </a:r>
          </a:p>
          <a:p>
            <a:pPr marL="342900" marR="0" lvl="0" indent="-342900" algn="l" defTabSz="914400" rtl="0" eaLnBrk="1" fontAlgn="auto" latinLnBrk="0" hangingPunct="1">
              <a:lnSpc>
                <a:spcPct val="100000"/>
              </a:lnSpc>
              <a:spcBef>
                <a:spcPts val="0"/>
              </a:spcBef>
              <a:spcAft>
                <a:spcPts val="1800"/>
              </a:spcAft>
              <a:buClr>
                <a:srgbClr val="FFC000"/>
              </a:buClr>
              <a:buSzTx/>
              <a:buFont typeface="Arial" panose="020B0604020202020204" pitchFamily="34" charset="0"/>
              <a:buChar char="•"/>
              <a:tabLst/>
              <a:defRPr/>
            </a:pPr>
            <a:r>
              <a:rPr kumimoji="0" lang="en-IE" sz="2400" b="0" i="0" u="none" strike="noStrike" kern="1200" cap="none" spc="0" normalizeH="0" baseline="0" noProof="0" dirty="0">
                <a:ln>
                  <a:noFill/>
                </a:ln>
                <a:solidFill>
                  <a:srgbClr val="4D4D4D"/>
                </a:solidFill>
                <a:effectLst/>
                <a:uLnTx/>
                <a:uFillTx/>
                <a:latin typeface="Arial"/>
                <a:ea typeface="+mn-ea"/>
                <a:cs typeface="+mn-cs"/>
              </a:rPr>
              <a:t>Launch of the EU policymaking hub</a:t>
            </a:r>
          </a:p>
          <a:p>
            <a:pPr marL="0" marR="0" lvl="0" indent="0" algn="l" defTabSz="914400" rtl="0" eaLnBrk="1" fontAlgn="auto" latinLnBrk="0" hangingPunct="1">
              <a:lnSpc>
                <a:spcPct val="100000"/>
              </a:lnSpc>
              <a:spcBef>
                <a:spcPts val="0"/>
              </a:spcBef>
              <a:spcAft>
                <a:spcPts val="1800"/>
              </a:spcAft>
              <a:buClr>
                <a:srgbClr val="FFC000"/>
              </a:buClr>
              <a:buSzTx/>
              <a:buFont typeface="Arial" pitchFamily="34" charset="0"/>
              <a:buNone/>
              <a:tabLst/>
              <a:defRPr/>
            </a:pPr>
            <a:endParaRPr kumimoji="0" lang="en-IE" sz="2400" b="1" i="1" u="none" strike="noStrike" kern="1200" cap="none" spc="0" normalizeH="0" baseline="0" noProof="0" dirty="0">
              <a:ln>
                <a:noFill/>
              </a:ln>
              <a:solidFill>
                <a:srgbClr val="4D4D4D"/>
              </a:solidFill>
              <a:effectLst/>
              <a:uLnTx/>
              <a:uFillTx/>
              <a:latin typeface="Arial"/>
              <a:ea typeface="+mn-ea"/>
              <a:cs typeface="+mn-cs"/>
            </a:endParaRPr>
          </a:p>
          <a:p>
            <a:pPr marL="0" marR="0" lvl="0" indent="-342900" algn="l" defTabSz="914400" rtl="0" eaLnBrk="1" fontAlgn="auto" latinLnBrk="0" hangingPunct="1">
              <a:lnSpc>
                <a:spcPct val="100000"/>
              </a:lnSpc>
              <a:spcBef>
                <a:spcPts val="0"/>
              </a:spcBef>
              <a:spcAft>
                <a:spcPts val="1800"/>
              </a:spcAft>
              <a:buClr>
                <a:srgbClr val="FFC000"/>
              </a:buClr>
              <a:buSzTx/>
              <a:buFont typeface="Arial" panose="020B0604020202020204" pitchFamily="34" charset="0"/>
              <a:buChar char="•"/>
              <a:tabLst/>
              <a:defRPr/>
            </a:pPr>
            <a:endParaRPr kumimoji="0" lang="en-IE" sz="2400" b="0" i="0" u="none" strike="noStrike" kern="1200" cap="none" spc="0" normalizeH="0" baseline="0" noProof="0" dirty="0">
              <a:ln>
                <a:noFill/>
              </a:ln>
              <a:solidFill>
                <a:srgbClr val="4D4D4D"/>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1800"/>
              </a:spcAft>
              <a:buClr>
                <a:srgbClr val="FFC000"/>
              </a:buClr>
              <a:buSzTx/>
              <a:buFont typeface="Arial" pitchFamily="34" charset="0"/>
              <a:buNone/>
              <a:tabLst/>
              <a:defRPr/>
            </a:pPr>
            <a:endParaRPr kumimoji="0" lang="en-IE" sz="2400" b="0" i="0" u="none" strike="noStrike" kern="1200" cap="none" spc="0" normalizeH="0" baseline="0" noProof="0" dirty="0">
              <a:ln>
                <a:noFill/>
              </a:ln>
              <a:solidFill>
                <a:srgbClr val="4D4D4D"/>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1800"/>
              </a:spcAft>
              <a:buClr>
                <a:srgbClr val="FFC000"/>
              </a:buClr>
              <a:buSzTx/>
              <a:buFont typeface="Arial" pitchFamily="34" charset="0"/>
              <a:buNone/>
              <a:tabLst/>
              <a:defRPr/>
            </a:pPr>
            <a:endParaRPr kumimoji="0" lang="en-GB" sz="2400" b="0" i="0" u="none" strike="noStrike" kern="1200" cap="none" spc="0" normalizeH="0" baseline="0" noProof="0" dirty="0">
              <a:ln>
                <a:noFill/>
              </a:ln>
              <a:solidFill>
                <a:srgbClr val="4D4D4D"/>
              </a:solidFill>
              <a:effectLst/>
              <a:uLnTx/>
              <a:uFillTx/>
              <a:latin typeface="Arial"/>
              <a:ea typeface="+mn-ea"/>
              <a:cs typeface="+mn-cs"/>
            </a:endParaRPr>
          </a:p>
        </p:txBody>
      </p:sp>
      <p:pic>
        <p:nvPicPr>
          <p:cNvPr id="30" name="Picture 2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54670" y="1304508"/>
            <a:ext cx="2790470" cy="2275306"/>
          </a:xfrm>
          <a:prstGeom prst="rect">
            <a:avLst/>
          </a:prstGeom>
        </p:spPr>
      </p:pic>
      <p:pic>
        <p:nvPicPr>
          <p:cNvPr id="31" name="Picture 3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85967" y="3668111"/>
            <a:ext cx="2327876" cy="2327876"/>
          </a:xfrm>
          <a:prstGeom prst="rect">
            <a:avLst/>
          </a:prstGeom>
        </p:spPr>
      </p:pic>
      <p:pic>
        <p:nvPicPr>
          <p:cNvPr id="32" name="Picture 3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11366" y="3899458"/>
            <a:ext cx="2096529" cy="2096529"/>
          </a:xfrm>
          <a:prstGeom prst="rect">
            <a:avLst/>
          </a:prstGeom>
        </p:spPr>
      </p:pic>
      <p:grpSp>
        <p:nvGrpSpPr>
          <p:cNvPr id="2" name="Group 1"/>
          <p:cNvGrpSpPr/>
          <p:nvPr/>
        </p:nvGrpSpPr>
        <p:grpSpPr>
          <a:xfrm>
            <a:off x="9672763" y="1336503"/>
            <a:ext cx="2135132" cy="2243311"/>
            <a:chOff x="9950814" y="1320506"/>
            <a:chExt cx="2135132" cy="2243311"/>
          </a:xfrm>
        </p:grpSpPr>
        <p:pic>
          <p:nvPicPr>
            <p:cNvPr id="19" name="Picture 18"/>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9950814" y="1320506"/>
              <a:ext cx="2026467" cy="2243311"/>
            </a:xfrm>
            <a:prstGeom prst="rect">
              <a:avLst/>
            </a:prstGeom>
          </p:spPr>
        </p:pic>
        <p:pic>
          <p:nvPicPr>
            <p:cNvPr id="9" name="Picture 8"/>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10137005" y="1875178"/>
              <a:ext cx="1948941" cy="377989"/>
            </a:xfrm>
            <a:prstGeom prst="rect">
              <a:avLst/>
            </a:prstGeom>
          </p:spPr>
        </p:pic>
        <p:pic>
          <p:nvPicPr>
            <p:cNvPr id="10" name="Picture 9"/>
            <p:cNvPicPr>
              <a:picLocks noChangeAspect="1"/>
            </p:cNvPicPr>
            <p:nvPr/>
          </p:nvPicPr>
          <p:blipFill rotWithShape="1">
            <a:blip r:embed="rId8" cstate="print">
              <a:extLst>
                <a:ext uri="{28A0092B-C50C-407E-A947-70E740481C1C}">
                  <a14:useLocalDpi xmlns:a14="http://schemas.microsoft.com/office/drawing/2010/main" val="0"/>
                </a:ext>
              </a:extLst>
            </a:blip>
            <a:srcRect/>
            <a:stretch/>
          </p:blipFill>
          <p:spPr>
            <a:xfrm>
              <a:off x="10187806" y="3035525"/>
              <a:ext cx="1753108" cy="266476"/>
            </a:xfrm>
            <a:prstGeom prst="rect">
              <a:avLst/>
            </a:prstGeom>
          </p:spPr>
        </p:pic>
      </p:grpSp>
    </p:spTree>
    <p:extLst>
      <p:ext uri="{BB962C8B-B14F-4D97-AF65-F5344CB8AC3E}">
        <p14:creationId xmlns:p14="http://schemas.microsoft.com/office/powerpoint/2010/main" val="234641510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a:xfrm>
            <a:off x="8015362" y="1825624"/>
            <a:ext cx="3918615" cy="4186617"/>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2" name="Content Placeholder 1"/>
          <p:cNvSpPr>
            <a:spLocks noGrp="1"/>
          </p:cNvSpPr>
          <p:nvPr>
            <p:ph sz="half" idx="1"/>
          </p:nvPr>
        </p:nvSpPr>
        <p:spPr/>
        <p:txBody>
          <a:bodyPr/>
          <a:lstStyle/>
          <a:p>
            <a:pPr marL="0" indent="0" algn="ctr">
              <a:buNone/>
            </a:pPr>
            <a:r>
              <a:rPr lang="en-GB" b="1" dirty="0"/>
              <a:t>Ecosystems</a:t>
            </a:r>
          </a:p>
        </p:txBody>
      </p:sp>
      <p:sp>
        <p:nvSpPr>
          <p:cNvPr id="3" name="Content Placeholder 2"/>
          <p:cNvSpPr>
            <a:spLocks noGrp="1"/>
          </p:cNvSpPr>
          <p:nvPr>
            <p:ph sz="half" idx="13"/>
          </p:nvPr>
        </p:nvSpPr>
        <p:spPr>
          <a:xfrm>
            <a:off x="4476748" y="1825625"/>
            <a:ext cx="3358489" cy="3763134"/>
          </a:xfrm>
        </p:spPr>
        <p:txBody>
          <a:bodyPr/>
          <a:lstStyle/>
          <a:p>
            <a:pPr marL="0" indent="0" algn="ctr">
              <a:buNone/>
            </a:pPr>
            <a:r>
              <a:rPr lang="en-GB" b="1" dirty="0"/>
              <a:t>Skills and </a:t>
            </a:r>
            <a:r>
              <a:rPr lang="en-GB" b="1" dirty="0" err="1"/>
              <a:t>mindsets</a:t>
            </a:r>
            <a:endParaRPr lang="en-GB" b="1" dirty="0"/>
          </a:p>
        </p:txBody>
      </p:sp>
      <p:sp>
        <p:nvSpPr>
          <p:cNvPr id="4" name="Content Placeholder 3"/>
          <p:cNvSpPr>
            <a:spLocks noGrp="1"/>
          </p:cNvSpPr>
          <p:nvPr>
            <p:ph sz="half" idx="14"/>
          </p:nvPr>
        </p:nvSpPr>
        <p:spPr>
          <a:xfrm>
            <a:off x="8295425" y="1825625"/>
            <a:ext cx="3358489" cy="3763134"/>
          </a:xfrm>
        </p:spPr>
        <p:txBody>
          <a:bodyPr/>
          <a:lstStyle/>
          <a:p>
            <a:pPr marL="0" indent="0" algn="ctr">
              <a:buNone/>
            </a:pPr>
            <a:r>
              <a:rPr lang="en-GB" b="1" dirty="0"/>
              <a:t>Limits</a:t>
            </a:r>
          </a:p>
        </p:txBody>
      </p:sp>
      <p:sp>
        <p:nvSpPr>
          <p:cNvPr id="5" name="Title 4"/>
          <p:cNvSpPr>
            <a:spLocks noGrp="1"/>
          </p:cNvSpPr>
          <p:nvPr>
            <p:ph type="title"/>
          </p:nvPr>
        </p:nvSpPr>
        <p:spPr/>
        <p:txBody>
          <a:bodyPr/>
          <a:lstStyle/>
          <a:p>
            <a:r>
              <a:rPr lang="en-GB" dirty="0"/>
              <a:t>Paths for evidence-informed policymaking</a:t>
            </a:r>
          </a:p>
        </p:txBody>
      </p:sp>
      <p:pic>
        <p:nvPicPr>
          <p:cNvPr id="7" name="Content Placeholder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5104" y="2844084"/>
            <a:ext cx="2744675" cy="2744675"/>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71759" y="2669059"/>
            <a:ext cx="3205821" cy="3188044"/>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08432" y="2669059"/>
            <a:ext cx="3295121" cy="3385753"/>
          </a:xfrm>
          <a:prstGeom prst="rect">
            <a:avLst/>
          </a:prstGeom>
        </p:spPr>
      </p:pic>
    </p:spTree>
    <p:extLst>
      <p:ext uri="{BB962C8B-B14F-4D97-AF65-F5344CB8AC3E}">
        <p14:creationId xmlns:p14="http://schemas.microsoft.com/office/powerpoint/2010/main" val="31014301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IE" dirty="0"/>
              <a:t>Prepare to look beyond science and policy </a:t>
            </a:r>
            <a:endParaRPr lang="en-GB" dirty="0"/>
          </a:p>
        </p:txBody>
      </p:sp>
      <p:pic>
        <p:nvPicPr>
          <p:cNvPr id="6" name="Picture 2" descr="C:\Users\raykomi\AppData\Local\Microsoft\Windows\Temporary Internet Files\Content.Outlook\6ZE7A82H\Visual brain-01.jpg">
            <a:extLst>
              <a:ext uri="{FF2B5EF4-FFF2-40B4-BE49-F238E27FC236}">
                <a16:creationId xmlns:a16="http://schemas.microsoft.com/office/drawing/2014/main" id="{1B15E8BB-A0B4-4FC0-90B7-F5193226EDEC}"/>
              </a:ext>
            </a:extLst>
          </p:cNvPr>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1524001" y="1825626"/>
            <a:ext cx="5383069" cy="417036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7377360" y="2710477"/>
            <a:ext cx="4382840" cy="830997"/>
          </a:xfrm>
          <a:prstGeom prst="rect">
            <a:avLst/>
          </a:prstGeom>
          <a:noFill/>
          <a:ln w="28575">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FFC000"/>
              </a:buClr>
              <a:buSzTx/>
              <a:buFontTx/>
              <a:buNone/>
              <a:tabLst/>
              <a:defRPr/>
            </a:pPr>
            <a:r>
              <a:rPr kumimoji="0" lang="en-IE" sz="2400" b="1" i="0" u="none" strike="noStrike" kern="1200" cap="none" spc="0" normalizeH="0" baseline="0" noProof="0" dirty="0">
                <a:ln>
                  <a:noFill/>
                </a:ln>
                <a:solidFill>
                  <a:srgbClr val="4D4D4D"/>
                </a:solidFill>
                <a:effectLst/>
                <a:uLnTx/>
                <a:uFillTx/>
                <a:latin typeface="Arial"/>
                <a:ea typeface="+mn-ea"/>
                <a:cs typeface="+mn-cs"/>
              </a:rPr>
              <a:t>Crises cannot be resolved by science for policy alone</a:t>
            </a:r>
            <a:endParaRPr kumimoji="0" lang="en-GB" sz="2400" b="1" i="0" u="none" strike="noStrike" kern="1200" cap="none" spc="0" normalizeH="0" baseline="0" noProof="0" dirty="0">
              <a:ln>
                <a:noFill/>
              </a:ln>
              <a:solidFill>
                <a:srgbClr val="4D4D4D"/>
              </a:solidFill>
              <a:effectLst/>
              <a:uLnTx/>
              <a:uFillTx/>
              <a:latin typeface="Arial"/>
              <a:ea typeface="+mn-ea"/>
              <a:cs typeface="+mn-cs"/>
            </a:endParaRPr>
          </a:p>
        </p:txBody>
      </p:sp>
    </p:spTree>
    <p:extLst>
      <p:ext uri="{BB962C8B-B14F-4D97-AF65-F5344CB8AC3E}">
        <p14:creationId xmlns:p14="http://schemas.microsoft.com/office/powerpoint/2010/main" val="24209328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970722" y="402222"/>
            <a:ext cx="10263893" cy="782357"/>
          </a:xfrm>
        </p:spPr>
        <p:txBody>
          <a:bodyPr/>
          <a:lstStyle/>
          <a:p>
            <a:r>
              <a:rPr lang="en-IE" dirty="0"/>
              <a:t>Limits to science for policy</a:t>
            </a:r>
            <a:endParaRPr lang="en-GB" dirty="0"/>
          </a:p>
        </p:txBody>
      </p:sp>
      <p:sp>
        <p:nvSpPr>
          <p:cNvPr id="15" name="Content Placeholder 1"/>
          <p:cNvSpPr txBox="1">
            <a:spLocks/>
          </p:cNvSpPr>
          <p:nvPr/>
        </p:nvSpPr>
        <p:spPr>
          <a:xfrm>
            <a:off x="967155" y="1615555"/>
            <a:ext cx="5248294" cy="4170363"/>
          </a:xfrm>
          <a:prstGeom prst="rect">
            <a:avLst/>
          </a:prstGeom>
        </p:spPr>
        <p:txBody>
          <a:bodyPr>
            <a:noAutofit/>
          </a:bodyPr>
          <a:lstStyle>
            <a:lvl1pPr marL="0" indent="-342900" algn="l" defTabSz="914400" rtl="0" eaLnBrk="1" latinLnBrk="0" hangingPunct="1">
              <a:lnSpc>
                <a:spcPct val="100000"/>
              </a:lnSpc>
              <a:spcBef>
                <a:spcPts val="0"/>
              </a:spcBef>
              <a:spcAft>
                <a:spcPts val="1800"/>
              </a:spcAft>
              <a:buClr>
                <a:schemeClr val="accent5"/>
              </a:buClr>
              <a:buFont typeface="Arial" pitchFamily="34" charset="0"/>
              <a:buNone/>
              <a:defRPr sz="2400" kern="1200" baseline="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1800"/>
              </a:spcAft>
              <a:buClr>
                <a:schemeClr val="accent5"/>
              </a:buClr>
              <a:buFont typeface="Arial" panose="020B0604020202020204" pitchFamily="34" charset="0"/>
              <a:buNone/>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1800"/>
              </a:spcAft>
              <a:buClr>
                <a:schemeClr val="accent5"/>
              </a:buClr>
              <a:buFont typeface="Arial" panose="020B0604020202020204" pitchFamily="34" charset="0"/>
              <a:buNone/>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1800"/>
              </a:spcAft>
              <a:buClr>
                <a:schemeClr val="accent5"/>
              </a:buClr>
              <a:buFont typeface="Arial" panose="020B0604020202020204" pitchFamily="34" charset="0"/>
              <a:buNone/>
              <a:defRPr sz="16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1800"/>
              </a:spcAft>
              <a:buClr>
                <a:schemeClr val="accent5"/>
              </a:buClr>
              <a:buFont typeface="Arial" panose="020B0604020202020204" pitchFamily="34" charset="0"/>
              <a:buNone/>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342900" algn="l" defTabSz="914400" rtl="0" eaLnBrk="1" fontAlgn="auto" latinLnBrk="0" hangingPunct="1">
              <a:lnSpc>
                <a:spcPct val="100000"/>
              </a:lnSpc>
              <a:spcBef>
                <a:spcPts val="0"/>
              </a:spcBef>
              <a:spcAft>
                <a:spcPts val="1800"/>
              </a:spcAft>
              <a:buClr>
                <a:srgbClr val="FFC000"/>
              </a:buClr>
              <a:buSzTx/>
              <a:buFont typeface="Arial" panose="020B0604020202020204" pitchFamily="34" charset="0"/>
              <a:buChar char="•"/>
              <a:tabLst/>
              <a:defRPr/>
            </a:pPr>
            <a:endParaRPr kumimoji="0" lang="en-IE" sz="2400" b="0" i="0" u="none" strike="noStrike" kern="1200" cap="none" spc="0" normalizeH="0" baseline="0" noProof="0" dirty="0">
              <a:ln>
                <a:noFill/>
              </a:ln>
              <a:solidFill>
                <a:srgbClr val="4D4D4D"/>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1800"/>
              </a:spcAft>
              <a:buClr>
                <a:srgbClr val="FFC000"/>
              </a:buClr>
              <a:buSzTx/>
              <a:buFont typeface="Arial" pitchFamily="34" charset="0"/>
              <a:buNone/>
              <a:tabLst/>
              <a:defRPr/>
            </a:pPr>
            <a:endParaRPr kumimoji="0" lang="en-GB" sz="2400" b="0" i="0" u="none" strike="noStrike" kern="1200" cap="none" spc="0" normalizeH="0" baseline="0" noProof="0" dirty="0">
              <a:ln>
                <a:noFill/>
              </a:ln>
              <a:solidFill>
                <a:srgbClr val="4D4D4D"/>
              </a:solidFill>
              <a:effectLst/>
              <a:uLnTx/>
              <a:uFillTx/>
              <a:latin typeface="Arial"/>
              <a:ea typeface="+mn-ea"/>
              <a:cs typeface="+mn-cs"/>
            </a:endParaRP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60201" y="1033792"/>
            <a:ext cx="4110470" cy="1063886"/>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18071" y="4344297"/>
            <a:ext cx="2394731" cy="1797484"/>
          </a:xfrm>
          <a:prstGeom prst="rect">
            <a:avLst/>
          </a:prstGeom>
        </p:spPr>
      </p:pic>
      <p:sp>
        <p:nvSpPr>
          <p:cNvPr id="12" name="Content Placeholder 1"/>
          <p:cNvSpPr txBox="1">
            <a:spLocks/>
          </p:cNvSpPr>
          <p:nvPr/>
        </p:nvSpPr>
        <p:spPr>
          <a:xfrm>
            <a:off x="812801" y="1278294"/>
            <a:ext cx="6947400" cy="5307857"/>
          </a:xfrm>
          <a:prstGeom prst="rect">
            <a:avLst/>
          </a:prstGeom>
        </p:spPr>
        <p:txBody>
          <a:bodyPr>
            <a:noAutofit/>
          </a:bodyPr>
          <a:lstStyle>
            <a:lvl1pPr marL="0" indent="-342900" algn="l" defTabSz="914400" rtl="0" eaLnBrk="1" latinLnBrk="0" hangingPunct="1">
              <a:lnSpc>
                <a:spcPct val="100000"/>
              </a:lnSpc>
              <a:spcBef>
                <a:spcPts val="0"/>
              </a:spcBef>
              <a:spcAft>
                <a:spcPts val="1800"/>
              </a:spcAft>
              <a:buClr>
                <a:schemeClr val="accent5"/>
              </a:buClr>
              <a:buFont typeface="Arial" pitchFamily="34" charset="0"/>
              <a:buNone/>
              <a:defRPr sz="2400" kern="1200" baseline="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1800"/>
              </a:spcAft>
              <a:buClr>
                <a:schemeClr val="accent5"/>
              </a:buClr>
              <a:buFont typeface="Arial" panose="020B0604020202020204" pitchFamily="34" charset="0"/>
              <a:buNone/>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1800"/>
              </a:spcAft>
              <a:buClr>
                <a:schemeClr val="accent5"/>
              </a:buClr>
              <a:buFont typeface="Arial" panose="020B0604020202020204" pitchFamily="34" charset="0"/>
              <a:buNone/>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1800"/>
              </a:spcAft>
              <a:buClr>
                <a:schemeClr val="accent5"/>
              </a:buClr>
              <a:buFont typeface="Arial" panose="020B0604020202020204" pitchFamily="34" charset="0"/>
              <a:buNone/>
              <a:defRPr sz="16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1800"/>
              </a:spcAft>
              <a:buClr>
                <a:schemeClr val="accent5"/>
              </a:buClr>
              <a:buFont typeface="Arial" panose="020B0604020202020204" pitchFamily="34" charset="0"/>
              <a:buNone/>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342900" algn="l" defTabSz="914400" rtl="0" eaLnBrk="1" fontAlgn="auto" latinLnBrk="0" hangingPunct="1">
              <a:lnSpc>
                <a:spcPct val="100000"/>
              </a:lnSpc>
              <a:spcBef>
                <a:spcPts val="0"/>
              </a:spcBef>
              <a:spcAft>
                <a:spcPts val="1800"/>
              </a:spcAft>
              <a:buClr>
                <a:srgbClr val="FFC000"/>
              </a:buClr>
              <a:buSzTx/>
              <a:buFont typeface="Arial" panose="020B0604020202020204" pitchFamily="34" charset="0"/>
              <a:buChar char="•"/>
              <a:tabLst/>
              <a:defRPr/>
            </a:pPr>
            <a:r>
              <a:rPr kumimoji="0" lang="en-IE" sz="2200" b="1" i="0" u="none" strike="noStrike" kern="1200" cap="none" spc="0" normalizeH="0" baseline="0" noProof="0" dirty="0">
                <a:ln>
                  <a:noFill/>
                </a:ln>
                <a:solidFill>
                  <a:srgbClr val="4D4D4D"/>
                </a:solidFill>
                <a:effectLst/>
                <a:uLnTx/>
                <a:uFillTx/>
                <a:latin typeface="Arial"/>
                <a:ea typeface="+mn-ea"/>
                <a:cs typeface="+mn-cs"/>
              </a:rPr>
              <a:t>Questions revealing limits:</a:t>
            </a:r>
          </a:p>
          <a:p>
            <a:pPr marL="685800" marR="0" lvl="1" indent="-228600" algn="l" defTabSz="914400" rtl="0" eaLnBrk="1" fontAlgn="auto" latinLnBrk="0" hangingPunct="1">
              <a:lnSpc>
                <a:spcPct val="100000"/>
              </a:lnSpc>
              <a:spcBef>
                <a:spcPts val="500"/>
              </a:spcBef>
              <a:spcAft>
                <a:spcPts val="1800"/>
              </a:spcAft>
              <a:buClr>
                <a:srgbClr val="FFC000"/>
              </a:buClr>
              <a:buSzTx/>
              <a:buFont typeface="Arial" panose="020B0604020202020204" pitchFamily="34" charset="0"/>
              <a:buChar char="•"/>
              <a:tabLst/>
              <a:defRPr/>
            </a:pPr>
            <a:r>
              <a:rPr kumimoji="0" lang="en-IE" sz="1800" b="0" i="0" u="none" strike="noStrike" kern="1200" cap="none" spc="0" normalizeH="0" baseline="0" noProof="0" dirty="0">
                <a:ln>
                  <a:noFill/>
                </a:ln>
                <a:solidFill>
                  <a:srgbClr val="4D4D4D"/>
                </a:solidFill>
                <a:effectLst/>
                <a:uLnTx/>
                <a:uFillTx/>
                <a:latin typeface="Arial"/>
                <a:ea typeface="+mn-ea"/>
                <a:cs typeface="+mn-cs"/>
              </a:rPr>
              <a:t>How to resolve value trade-offs (life, liberty, livelihood)</a:t>
            </a:r>
          </a:p>
          <a:p>
            <a:pPr marL="685800" marR="0" lvl="1" indent="-228600" algn="l" defTabSz="914400" rtl="0" eaLnBrk="1" fontAlgn="auto" latinLnBrk="0" hangingPunct="1">
              <a:lnSpc>
                <a:spcPct val="100000"/>
              </a:lnSpc>
              <a:spcBef>
                <a:spcPts val="500"/>
              </a:spcBef>
              <a:spcAft>
                <a:spcPts val="1800"/>
              </a:spcAft>
              <a:buClr>
                <a:srgbClr val="FFC000"/>
              </a:buClr>
              <a:buSzTx/>
              <a:buFont typeface="Arial" panose="020B0604020202020204" pitchFamily="34" charset="0"/>
              <a:buChar char="•"/>
              <a:tabLst/>
              <a:defRPr/>
            </a:pPr>
            <a:r>
              <a:rPr kumimoji="0" lang="en-IE" sz="1800" b="0" i="0" u="none" strike="noStrike" kern="1200" cap="none" spc="0" normalizeH="0" baseline="0" noProof="0" dirty="0">
                <a:ln>
                  <a:noFill/>
                </a:ln>
                <a:solidFill>
                  <a:srgbClr val="4D4D4D"/>
                </a:solidFill>
                <a:effectLst/>
                <a:uLnTx/>
                <a:uFillTx/>
                <a:latin typeface="Arial"/>
                <a:ea typeface="+mn-ea"/>
                <a:cs typeface="+mn-cs"/>
              </a:rPr>
              <a:t>How to respond to misinformation</a:t>
            </a:r>
          </a:p>
          <a:p>
            <a:pPr marL="685800" marR="0" lvl="1" indent="-228600" algn="l" defTabSz="914400" rtl="0" eaLnBrk="1" fontAlgn="auto" latinLnBrk="0" hangingPunct="1">
              <a:lnSpc>
                <a:spcPct val="100000"/>
              </a:lnSpc>
              <a:spcBef>
                <a:spcPts val="500"/>
              </a:spcBef>
              <a:spcAft>
                <a:spcPts val="1800"/>
              </a:spcAft>
              <a:buClr>
                <a:srgbClr val="FFC000"/>
              </a:buClr>
              <a:buSzTx/>
              <a:buFont typeface="Arial" panose="020B0604020202020204" pitchFamily="34" charset="0"/>
              <a:buChar char="•"/>
              <a:tabLst/>
              <a:defRPr/>
            </a:pPr>
            <a:r>
              <a:rPr kumimoji="0" lang="en-IE" sz="1800" b="0" i="0" u="none" strike="noStrike" kern="1200" cap="none" spc="0" normalizeH="0" baseline="0" noProof="0" dirty="0">
                <a:ln>
                  <a:noFill/>
                </a:ln>
                <a:solidFill>
                  <a:srgbClr val="4D4D4D"/>
                </a:solidFill>
                <a:effectLst/>
                <a:uLnTx/>
                <a:uFillTx/>
                <a:latin typeface="Arial"/>
                <a:ea typeface="+mn-ea"/>
                <a:cs typeface="+mn-cs"/>
              </a:rPr>
              <a:t>How to make legitimate decisions in a polarised society</a:t>
            </a:r>
          </a:p>
          <a:p>
            <a:pPr marL="685800" marR="0" lvl="1" indent="-228600" algn="l" defTabSz="914400" rtl="0" eaLnBrk="1" fontAlgn="auto" latinLnBrk="0" hangingPunct="1">
              <a:lnSpc>
                <a:spcPct val="100000"/>
              </a:lnSpc>
              <a:spcBef>
                <a:spcPts val="500"/>
              </a:spcBef>
              <a:spcAft>
                <a:spcPts val="1800"/>
              </a:spcAft>
              <a:buClr>
                <a:srgbClr val="FFC000"/>
              </a:buClr>
              <a:buSzTx/>
              <a:buFont typeface="Arial" panose="020B0604020202020204" pitchFamily="34" charset="0"/>
              <a:buChar char="•"/>
              <a:tabLst/>
              <a:defRPr/>
            </a:pPr>
            <a:r>
              <a:rPr kumimoji="0" lang="en-IE" sz="1800" b="0" i="0" u="none" strike="noStrike" kern="1200" cap="none" spc="0" normalizeH="0" baseline="0" noProof="0" dirty="0">
                <a:ln>
                  <a:noFill/>
                </a:ln>
                <a:solidFill>
                  <a:srgbClr val="4D4D4D"/>
                </a:solidFill>
                <a:effectLst/>
                <a:uLnTx/>
                <a:uFillTx/>
                <a:latin typeface="Arial"/>
                <a:ea typeface="+mn-ea"/>
                <a:cs typeface="+mn-cs"/>
              </a:rPr>
              <a:t>Can policymakers interpret models? </a:t>
            </a:r>
          </a:p>
          <a:p>
            <a:pPr marL="685800" marR="0" lvl="1" indent="-228600" algn="l" defTabSz="914400" rtl="0" eaLnBrk="1" fontAlgn="auto" latinLnBrk="0" hangingPunct="1">
              <a:lnSpc>
                <a:spcPct val="100000"/>
              </a:lnSpc>
              <a:spcBef>
                <a:spcPts val="500"/>
              </a:spcBef>
              <a:spcAft>
                <a:spcPts val="1800"/>
              </a:spcAft>
              <a:buClr>
                <a:srgbClr val="FFC000"/>
              </a:buClr>
              <a:buSzTx/>
              <a:buFont typeface="Arial" panose="020B0604020202020204" pitchFamily="34" charset="0"/>
              <a:buChar char="•"/>
              <a:tabLst/>
              <a:defRPr/>
            </a:pPr>
            <a:r>
              <a:rPr kumimoji="0" lang="en-IE" sz="1800" b="0" i="0" u="none" strike="noStrike" kern="1200" cap="none" spc="0" normalizeH="0" baseline="0" noProof="0" dirty="0">
                <a:ln>
                  <a:noFill/>
                </a:ln>
                <a:solidFill>
                  <a:srgbClr val="4D4D4D"/>
                </a:solidFill>
                <a:effectLst/>
                <a:uLnTx/>
                <a:uFillTx/>
                <a:latin typeface="Arial"/>
                <a:ea typeface="+mn-ea"/>
                <a:cs typeface="+mn-cs"/>
              </a:rPr>
              <a:t>Do scientists understand the need of public acceptance of measures?</a:t>
            </a:r>
          </a:p>
          <a:p>
            <a:pPr marL="342900" marR="0" lvl="0" indent="-342900" algn="l" defTabSz="914400" rtl="0" eaLnBrk="1" fontAlgn="auto" latinLnBrk="0" hangingPunct="1">
              <a:lnSpc>
                <a:spcPct val="100000"/>
              </a:lnSpc>
              <a:spcBef>
                <a:spcPts val="0"/>
              </a:spcBef>
              <a:spcAft>
                <a:spcPts val="1800"/>
              </a:spcAft>
              <a:buClr>
                <a:srgbClr val="FFC000"/>
              </a:buClr>
              <a:buSzTx/>
              <a:buFont typeface="Arial" panose="020B0604020202020204" pitchFamily="34" charset="0"/>
              <a:buChar char="•"/>
              <a:tabLst/>
              <a:defRPr/>
            </a:pPr>
            <a:r>
              <a:rPr kumimoji="0" lang="en-IE" sz="2200" b="1" i="0" u="none" strike="noStrike" kern="1200" cap="none" spc="0" normalizeH="0" baseline="0" noProof="0" dirty="0">
                <a:ln>
                  <a:noFill/>
                </a:ln>
                <a:solidFill>
                  <a:srgbClr val="4D4D4D"/>
                </a:solidFill>
                <a:effectLst/>
                <a:uLnTx/>
                <a:uFillTx/>
                <a:latin typeface="Arial"/>
                <a:ea typeface="+mn-ea"/>
                <a:cs typeface="+mn-cs"/>
              </a:rPr>
              <a:t>Effective policies require legitimacy, which science can only provide to a limited degree</a:t>
            </a:r>
          </a:p>
          <a:p>
            <a:pPr marL="342900" marR="0" lvl="0" indent="-342900" algn="l" defTabSz="914400" rtl="0" eaLnBrk="1" fontAlgn="auto" latinLnBrk="0" hangingPunct="1">
              <a:lnSpc>
                <a:spcPct val="100000"/>
              </a:lnSpc>
              <a:spcBef>
                <a:spcPts val="0"/>
              </a:spcBef>
              <a:spcAft>
                <a:spcPts val="1800"/>
              </a:spcAft>
              <a:buClr>
                <a:srgbClr val="FFC000"/>
              </a:buClr>
              <a:buSzTx/>
              <a:buFont typeface="Arial" panose="020B0604020202020204" pitchFamily="34" charset="0"/>
              <a:buChar char="•"/>
              <a:tabLst/>
              <a:defRPr/>
            </a:pPr>
            <a:r>
              <a:rPr kumimoji="0" lang="en-IE" sz="2200" b="1" i="0" u="none" strike="noStrike" kern="1200" cap="none" spc="0" normalizeH="0" baseline="0" noProof="0" dirty="0">
                <a:ln>
                  <a:noFill/>
                </a:ln>
                <a:solidFill>
                  <a:srgbClr val="4D4D4D"/>
                </a:solidFill>
                <a:effectLst/>
                <a:uLnTx/>
                <a:uFillTx/>
                <a:latin typeface="Arial"/>
                <a:ea typeface="+mn-ea"/>
                <a:cs typeface="+mn-cs"/>
              </a:rPr>
              <a:t>JRC: Engage with citizens &amp; learn more about what shapes political behaviour</a:t>
            </a:r>
            <a:endParaRPr kumimoji="0" lang="en-GB" sz="2200" b="1" i="0" u="none" strike="noStrike" kern="1200" cap="none" spc="0" normalizeH="0" baseline="0" noProof="0" dirty="0">
              <a:ln>
                <a:noFill/>
              </a:ln>
              <a:solidFill>
                <a:srgbClr val="4D4D4D"/>
              </a:solidFill>
              <a:effectLst/>
              <a:uLnTx/>
              <a:uFillTx/>
              <a:latin typeface="Arial"/>
              <a:ea typeface="+mn-ea"/>
              <a:cs typeface="+mn-cs"/>
            </a:endParaRPr>
          </a:p>
        </p:txBody>
      </p:sp>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08550" y="2223799"/>
            <a:ext cx="1613772" cy="1994377"/>
          </a:xfrm>
          <a:prstGeom prst="rect">
            <a:avLst/>
          </a:prstGeom>
        </p:spPr>
      </p:pic>
    </p:spTree>
    <p:extLst>
      <p:ext uri="{BB962C8B-B14F-4D97-AF65-F5344CB8AC3E}">
        <p14:creationId xmlns:p14="http://schemas.microsoft.com/office/powerpoint/2010/main" val="177749461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3200" b="1" dirty="0"/>
              <a:t>Citizens want scientists intervening in policy debate</a:t>
            </a:r>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970318" y="4114800"/>
            <a:ext cx="5258204" cy="2371108"/>
          </a:xfrm>
          <a:prstGeom prst="rect">
            <a:avLst/>
          </a:prstGeom>
        </p:spPr>
      </p:pic>
      <p:sp>
        <p:nvSpPr>
          <p:cNvPr id="5" name="TextBox 4"/>
          <p:cNvSpPr txBox="1"/>
          <p:nvPr/>
        </p:nvSpPr>
        <p:spPr>
          <a:xfrm>
            <a:off x="6121400" y="2006600"/>
            <a:ext cx="5801588" cy="92333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4D4D4D"/>
                </a:solidFill>
                <a:effectLst/>
                <a:uLnTx/>
                <a:uFillTx/>
                <a:latin typeface="Arial"/>
                <a:ea typeface="+mn-ea"/>
                <a:cs typeface="+mn-cs"/>
              </a:rPr>
              <a:t>68% of EU citizens agree with the sentence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1" u="none" strike="noStrike" kern="1200" cap="none" spc="0" normalizeH="0" baseline="0" noProof="0" dirty="0">
                <a:ln>
                  <a:noFill/>
                </a:ln>
                <a:solidFill>
                  <a:srgbClr val="4D4D4D"/>
                </a:solidFill>
                <a:effectLst/>
                <a:uLnTx/>
                <a:uFillTx/>
                <a:latin typeface="Arial"/>
                <a:ea typeface="+mn-ea"/>
                <a:cs typeface="+mn-cs"/>
              </a:rPr>
              <a:t>Scientists should </a:t>
            </a:r>
            <a:r>
              <a:rPr kumimoji="0" lang="en-GB" sz="1800" b="0" i="1" u="sng" strike="noStrike" kern="1200" cap="none" spc="0" normalizeH="0" baseline="0" noProof="0" dirty="0">
                <a:ln>
                  <a:noFill/>
                </a:ln>
                <a:solidFill>
                  <a:srgbClr val="4D4D4D"/>
                </a:solidFill>
                <a:effectLst/>
                <a:uLnTx/>
                <a:uFillTx/>
                <a:latin typeface="Arial"/>
                <a:ea typeface="+mn-ea"/>
                <a:cs typeface="+mn-cs"/>
              </a:rPr>
              <a:t>intervene</a:t>
            </a:r>
            <a:r>
              <a:rPr kumimoji="0" lang="en-GB" sz="1800" b="0" i="1" u="none" strike="noStrike" kern="1200" cap="none" spc="0" normalizeH="0" baseline="0" noProof="0" dirty="0">
                <a:ln>
                  <a:noFill/>
                </a:ln>
                <a:solidFill>
                  <a:srgbClr val="4D4D4D"/>
                </a:solidFill>
                <a:effectLst/>
                <a:uLnTx/>
                <a:uFillTx/>
                <a:latin typeface="Arial"/>
                <a:ea typeface="+mn-ea"/>
                <a:cs typeface="+mn-cs"/>
              </a:rPr>
              <a:t> in political debate to ensure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1" u="none" strike="noStrike" kern="1200" cap="none" spc="0" normalizeH="0" baseline="0" noProof="0" dirty="0">
                <a:ln>
                  <a:noFill/>
                </a:ln>
                <a:solidFill>
                  <a:srgbClr val="4D4D4D"/>
                </a:solidFill>
                <a:effectLst/>
                <a:uLnTx/>
                <a:uFillTx/>
                <a:latin typeface="Arial"/>
                <a:ea typeface="+mn-ea"/>
                <a:cs typeface="+mn-cs"/>
              </a:rPr>
              <a:t>that decisions </a:t>
            </a:r>
            <a:r>
              <a:rPr kumimoji="0" lang="en-GB" sz="1800" b="0" i="1" u="sng" strike="noStrike" kern="1200" cap="none" spc="0" normalizeH="0" baseline="0" noProof="0" dirty="0">
                <a:ln>
                  <a:noFill/>
                </a:ln>
                <a:solidFill>
                  <a:srgbClr val="4D4D4D"/>
                </a:solidFill>
                <a:effectLst/>
                <a:uLnTx/>
                <a:uFillTx/>
                <a:latin typeface="Arial"/>
                <a:ea typeface="+mn-ea"/>
                <a:cs typeface="+mn-cs"/>
              </a:rPr>
              <a:t>take into account </a:t>
            </a:r>
            <a:r>
              <a:rPr kumimoji="0" lang="en-GB" sz="1800" b="0" i="1" u="none" strike="noStrike" kern="1200" cap="none" spc="0" normalizeH="0" baseline="0" noProof="0" dirty="0">
                <a:ln>
                  <a:noFill/>
                </a:ln>
                <a:solidFill>
                  <a:srgbClr val="4D4D4D"/>
                </a:solidFill>
                <a:effectLst/>
                <a:uLnTx/>
                <a:uFillTx/>
                <a:latin typeface="Arial"/>
                <a:ea typeface="+mn-ea"/>
                <a:cs typeface="+mn-cs"/>
              </a:rPr>
              <a:t>scientific evidence</a:t>
            </a:r>
          </a:p>
        </p:txBody>
      </p:sp>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916757" y="1748830"/>
            <a:ext cx="5258204" cy="2082800"/>
          </a:xfrm>
          <a:prstGeom prst="rect">
            <a:avLst/>
          </a:prstGeom>
        </p:spPr>
      </p:pic>
      <p:sp>
        <p:nvSpPr>
          <p:cNvPr id="7" name="TextBox 6"/>
          <p:cNvSpPr txBox="1"/>
          <p:nvPr/>
        </p:nvSpPr>
        <p:spPr>
          <a:xfrm>
            <a:off x="5956425" y="4573013"/>
            <a:ext cx="5775941" cy="92333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4D4D4D"/>
                </a:solidFill>
                <a:effectLst/>
                <a:uLnTx/>
                <a:uFillTx/>
                <a:latin typeface="Arial"/>
                <a:ea typeface="+mn-ea"/>
                <a:cs typeface="+mn-cs"/>
              </a:rPr>
              <a:t>39% citizens agree with the sentence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1" u="none" strike="noStrike" kern="1200" cap="none" spc="0" normalizeH="0" baseline="0" noProof="0" dirty="0">
                <a:ln>
                  <a:noFill/>
                </a:ln>
                <a:solidFill>
                  <a:srgbClr val="4D4D4D"/>
                </a:solidFill>
                <a:effectLst/>
                <a:uLnTx/>
                <a:uFillTx/>
                <a:latin typeface="Arial"/>
                <a:ea typeface="+mn-ea"/>
                <a:cs typeface="+mn-cs"/>
              </a:rPr>
              <a:t>Scientists should </a:t>
            </a:r>
            <a:r>
              <a:rPr kumimoji="0" lang="en-GB" sz="1800" b="0" i="1" u="sng" strike="noStrike" kern="1200" cap="none" spc="0" normalizeH="0" baseline="0" noProof="0" dirty="0">
                <a:ln>
                  <a:noFill/>
                </a:ln>
                <a:solidFill>
                  <a:srgbClr val="4D4D4D"/>
                </a:solidFill>
                <a:effectLst/>
                <a:uLnTx/>
                <a:uFillTx/>
                <a:latin typeface="Arial"/>
                <a:ea typeface="+mn-ea"/>
                <a:cs typeface="+mn-cs"/>
              </a:rPr>
              <a:t>not intervene </a:t>
            </a:r>
            <a:r>
              <a:rPr kumimoji="0" lang="en-GB" sz="1800" b="0" i="1" u="none" strike="noStrike" kern="1200" cap="none" spc="0" normalizeH="0" baseline="0" noProof="0" dirty="0">
                <a:ln>
                  <a:noFill/>
                </a:ln>
                <a:solidFill>
                  <a:srgbClr val="4D4D4D"/>
                </a:solidFill>
                <a:effectLst/>
                <a:uLnTx/>
                <a:uFillTx/>
                <a:latin typeface="Arial"/>
                <a:ea typeface="+mn-ea"/>
                <a:cs typeface="+mn-cs"/>
              </a:rPr>
              <a:t>in political debate when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1" u="none" strike="noStrike" kern="1200" cap="none" spc="0" normalizeH="0" baseline="0" noProof="0" dirty="0">
                <a:ln>
                  <a:noFill/>
                </a:ln>
                <a:solidFill>
                  <a:srgbClr val="4D4D4D"/>
                </a:solidFill>
                <a:effectLst/>
                <a:uLnTx/>
                <a:uFillTx/>
                <a:latin typeface="Arial"/>
                <a:ea typeface="+mn-ea"/>
                <a:cs typeface="+mn-cs"/>
              </a:rPr>
              <a:t>Decisions </a:t>
            </a:r>
            <a:r>
              <a:rPr kumimoji="0" lang="en-GB" sz="1800" b="0" i="1" u="sng" strike="noStrike" kern="1200" cap="none" spc="0" normalizeH="0" baseline="0" noProof="0" dirty="0">
                <a:ln>
                  <a:noFill/>
                </a:ln>
                <a:solidFill>
                  <a:srgbClr val="4D4D4D"/>
                </a:solidFill>
                <a:effectLst/>
                <a:uLnTx/>
                <a:uFillTx/>
                <a:latin typeface="Arial"/>
                <a:ea typeface="+mn-ea"/>
                <a:cs typeface="+mn-cs"/>
              </a:rPr>
              <a:t>ignore</a:t>
            </a:r>
            <a:r>
              <a:rPr kumimoji="0" lang="en-GB" sz="1800" b="0" i="1" u="none" strike="noStrike" kern="1200" cap="none" spc="0" normalizeH="0" baseline="0" noProof="0" dirty="0">
                <a:ln>
                  <a:noFill/>
                </a:ln>
                <a:solidFill>
                  <a:srgbClr val="4D4D4D"/>
                </a:solidFill>
                <a:effectLst/>
                <a:uLnTx/>
                <a:uFillTx/>
                <a:latin typeface="Arial"/>
                <a:ea typeface="+mn-ea"/>
                <a:cs typeface="+mn-cs"/>
              </a:rPr>
              <a:t> scientific evidence</a:t>
            </a:r>
          </a:p>
        </p:txBody>
      </p:sp>
      <p:sp>
        <p:nvSpPr>
          <p:cNvPr id="8" name="TextBox 7"/>
          <p:cNvSpPr txBox="1"/>
          <p:nvPr/>
        </p:nvSpPr>
        <p:spPr>
          <a:xfrm>
            <a:off x="3376811" y="6301242"/>
            <a:ext cx="5703421"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4D4D4D"/>
                </a:solidFill>
                <a:effectLst/>
                <a:uLnTx/>
                <a:uFillTx/>
                <a:latin typeface="Arial"/>
                <a:ea typeface="+mn-ea"/>
                <a:cs typeface="+mn-cs"/>
              </a:rPr>
              <a:t>Eurobarometer of Science and Technology, Sept 2021</a:t>
            </a:r>
            <a:endParaRPr kumimoji="0" lang="en-GB" sz="1800" b="0" i="1" u="none" strike="noStrike" kern="1200" cap="none" spc="0" normalizeH="0" baseline="0" noProof="0" dirty="0">
              <a:ln>
                <a:noFill/>
              </a:ln>
              <a:solidFill>
                <a:srgbClr val="4D4D4D"/>
              </a:solidFill>
              <a:effectLst/>
              <a:uLnTx/>
              <a:uFillTx/>
              <a:latin typeface="Arial"/>
              <a:ea typeface="+mn-ea"/>
              <a:cs typeface="+mn-cs"/>
            </a:endParaRPr>
          </a:p>
        </p:txBody>
      </p:sp>
    </p:spTree>
    <p:extLst>
      <p:ext uri="{BB962C8B-B14F-4D97-AF65-F5344CB8AC3E}">
        <p14:creationId xmlns:p14="http://schemas.microsoft.com/office/powerpoint/2010/main" val="330040113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29766" y="1540727"/>
            <a:ext cx="3383545" cy="4825452"/>
          </a:xfrm>
          <a:prstGeom prst="rect">
            <a:avLst/>
          </a:prstGeom>
          <a:ln>
            <a:noFill/>
          </a:ln>
          <a:effectLst>
            <a:outerShdw blurRad="190500" algn="tl" rotWithShape="0">
              <a:srgbClr val="000000">
                <a:alpha val="70000"/>
              </a:srgbClr>
            </a:outerShdw>
          </a:effectLst>
        </p:spPr>
      </p:pic>
      <p:grpSp>
        <p:nvGrpSpPr>
          <p:cNvPr id="3" name="Group 2"/>
          <p:cNvGrpSpPr/>
          <p:nvPr/>
        </p:nvGrpSpPr>
        <p:grpSpPr>
          <a:xfrm>
            <a:off x="5647742" y="1787773"/>
            <a:ext cx="5896558" cy="4578406"/>
            <a:chOff x="1600199" y="163955"/>
            <a:chExt cx="8305970" cy="6449204"/>
          </a:xfrm>
        </p:grpSpPr>
        <p:graphicFrame>
          <p:nvGraphicFramePr>
            <p:cNvPr id="10" name="Diagram 9">
              <a:extLst>
                <a:ext uri="{FF2B5EF4-FFF2-40B4-BE49-F238E27FC236}">
                  <a16:creationId xmlns:a16="http://schemas.microsoft.com/office/drawing/2014/main" id="{C74CF272-A1D4-AD44-86DD-E9FF444CAD36}"/>
                </a:ext>
              </a:extLst>
            </p:cNvPr>
            <p:cNvGraphicFramePr/>
            <p:nvPr>
              <p:extLst/>
            </p:nvPr>
          </p:nvGraphicFramePr>
          <p:xfrm>
            <a:off x="1600199" y="989454"/>
            <a:ext cx="8305970" cy="562370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1" name="Graphic 23" descr="Lightbulb">
              <a:extLst>
                <a:ext uri="{FF2B5EF4-FFF2-40B4-BE49-F238E27FC236}">
                  <a16:creationId xmlns:a16="http://schemas.microsoft.com/office/drawing/2014/main" id="{2B424E9C-5A89-D94C-91D2-B8359DEDBD10}"/>
                </a:ext>
              </a:extLst>
            </p:cNvPr>
            <p:cNvPicPr>
              <a:picLocks noChangeAspect="1"/>
            </p:cNvPicPr>
            <p:nvPr/>
          </p:nvPicPr>
          <p:blipFill>
            <a:blip cstate="print">
              <a:extLst>
                <a:ext uri="{28A0092B-C50C-407E-A947-70E740481C1C}">
                  <a14:useLocalDpi xmlns:a14="http://schemas.microsoft.com/office/drawing/2010/main" val="0"/>
                </a:ext>
              </a:extLst>
            </a:blip>
            <a:stretch>
              <a:fillRect/>
            </a:stretch>
          </p:blipFill>
          <p:spPr>
            <a:xfrm>
              <a:off x="2544918" y="685228"/>
              <a:ext cx="1042546" cy="1042546"/>
            </a:xfrm>
            <a:prstGeom prst="rect">
              <a:avLst/>
            </a:prstGeom>
          </p:spPr>
        </p:pic>
        <p:pic>
          <p:nvPicPr>
            <p:cNvPr id="12" name="Graphic 25" descr="Barn">
              <a:extLst>
                <a:ext uri="{FF2B5EF4-FFF2-40B4-BE49-F238E27FC236}">
                  <a16:creationId xmlns:a16="http://schemas.microsoft.com/office/drawing/2014/main" id="{F4F6D3DF-4C92-5746-A807-1BDA38440D42}"/>
                </a:ext>
              </a:extLst>
            </p:cNvPr>
            <p:cNvPicPr>
              <a:picLocks noChangeAspect="1"/>
            </p:cNvPicPr>
            <p:nvPr/>
          </p:nvPicPr>
          <p:blipFill>
            <a:blip cstate="print">
              <a:extLst>
                <a:ext uri="{28A0092B-C50C-407E-A947-70E740481C1C}">
                  <a14:useLocalDpi xmlns:a14="http://schemas.microsoft.com/office/drawing/2010/main" val="0"/>
                </a:ext>
              </a:extLst>
            </a:blip>
            <a:stretch>
              <a:fillRect/>
            </a:stretch>
          </p:blipFill>
          <p:spPr>
            <a:xfrm>
              <a:off x="2023645" y="3127920"/>
              <a:ext cx="1042546" cy="1042546"/>
            </a:xfrm>
            <a:prstGeom prst="rect">
              <a:avLst/>
            </a:prstGeom>
          </p:spPr>
        </p:pic>
        <p:pic>
          <p:nvPicPr>
            <p:cNvPr id="13" name="Graphic 27" descr="Customer review RTL">
              <a:extLst>
                <a:ext uri="{FF2B5EF4-FFF2-40B4-BE49-F238E27FC236}">
                  <a16:creationId xmlns:a16="http://schemas.microsoft.com/office/drawing/2014/main" id="{7F75863B-887A-CF4C-9A3A-480DA61B7DFF}"/>
                </a:ext>
              </a:extLst>
            </p:cNvPr>
            <p:cNvPicPr>
              <a:picLocks noChangeAspect="1"/>
            </p:cNvPicPr>
            <p:nvPr/>
          </p:nvPicPr>
          <p:blipFill>
            <a:blip cstate="print">
              <a:extLst>
                <a:ext uri="{28A0092B-C50C-407E-A947-70E740481C1C}">
                  <a14:useLocalDpi xmlns:a14="http://schemas.microsoft.com/office/drawing/2010/main" val="0"/>
                </a:ext>
              </a:extLst>
            </a:blip>
            <a:stretch>
              <a:fillRect/>
            </a:stretch>
          </p:blipFill>
          <p:spPr>
            <a:xfrm>
              <a:off x="8458200" y="163955"/>
              <a:ext cx="1042546" cy="1042546"/>
            </a:xfrm>
            <a:prstGeom prst="rect">
              <a:avLst/>
            </a:prstGeom>
          </p:spPr>
        </p:pic>
        <p:pic>
          <p:nvPicPr>
            <p:cNvPr id="14" name="Graphic 32" descr="Earth globe Africa and Europe">
              <a:extLst>
                <a:ext uri="{FF2B5EF4-FFF2-40B4-BE49-F238E27FC236}">
                  <a16:creationId xmlns:a16="http://schemas.microsoft.com/office/drawing/2014/main" id="{B0227C3E-7632-F642-8718-F9B5877AF420}"/>
                </a:ext>
              </a:extLst>
            </p:cNvPr>
            <p:cNvPicPr>
              <a:picLocks noChangeAspect="1"/>
            </p:cNvPicPr>
            <p:nvPr/>
          </p:nvPicPr>
          <p:blipFill>
            <a:blip cstate="print">
              <a:extLst>
                <a:ext uri="{28A0092B-C50C-407E-A947-70E740481C1C}">
                  <a14:useLocalDpi xmlns:a14="http://schemas.microsoft.com/office/drawing/2010/main" val="0"/>
                </a:ext>
              </a:extLst>
            </a:blip>
            <a:stretch>
              <a:fillRect/>
            </a:stretch>
          </p:blipFill>
          <p:spPr>
            <a:xfrm>
              <a:off x="3733800" y="5347272"/>
              <a:ext cx="1042546" cy="1042546"/>
            </a:xfrm>
            <a:prstGeom prst="rect">
              <a:avLst/>
            </a:prstGeom>
          </p:spPr>
        </p:pic>
        <p:pic>
          <p:nvPicPr>
            <p:cNvPr id="15" name="Graphic 34" descr="Professor">
              <a:extLst>
                <a:ext uri="{FF2B5EF4-FFF2-40B4-BE49-F238E27FC236}">
                  <a16:creationId xmlns:a16="http://schemas.microsoft.com/office/drawing/2014/main" id="{61665A63-23A5-8C43-9EA0-1388C4969314}"/>
                </a:ext>
              </a:extLst>
            </p:cNvPr>
            <p:cNvPicPr>
              <a:picLocks noChangeAspect="1"/>
            </p:cNvPicPr>
            <p:nvPr/>
          </p:nvPicPr>
          <p:blipFill>
            <a:blip cstate="print">
              <a:extLst>
                <a:ext uri="{28A0092B-C50C-407E-A947-70E740481C1C}">
                  <a14:useLocalDpi xmlns:a14="http://schemas.microsoft.com/office/drawing/2010/main" val="0"/>
                </a:ext>
              </a:extLst>
            </a:blip>
            <a:stretch>
              <a:fillRect/>
            </a:stretch>
          </p:blipFill>
          <p:spPr>
            <a:xfrm>
              <a:off x="5574727" y="244841"/>
              <a:ext cx="1042546" cy="1042546"/>
            </a:xfrm>
            <a:prstGeom prst="rect">
              <a:avLst/>
            </a:prstGeom>
          </p:spPr>
        </p:pic>
      </p:grpSp>
      <p:sp>
        <p:nvSpPr>
          <p:cNvPr id="16" name="Title 2"/>
          <p:cNvSpPr>
            <a:spLocks noGrp="1"/>
          </p:cNvSpPr>
          <p:nvPr>
            <p:ph type="title"/>
          </p:nvPr>
        </p:nvSpPr>
        <p:spPr>
          <a:xfrm>
            <a:off x="970722" y="402222"/>
            <a:ext cx="10263893" cy="782357"/>
          </a:xfrm>
        </p:spPr>
        <p:txBody>
          <a:bodyPr/>
          <a:lstStyle/>
          <a:p>
            <a:r>
              <a:rPr lang="en-IE" dirty="0"/>
              <a:t>Engagement with citizens</a:t>
            </a:r>
            <a:endParaRPr lang="en-GB" dirty="0"/>
          </a:p>
        </p:txBody>
      </p:sp>
    </p:spTree>
    <p:extLst>
      <p:ext uri="{BB962C8B-B14F-4D97-AF65-F5344CB8AC3E}">
        <p14:creationId xmlns:p14="http://schemas.microsoft.com/office/powerpoint/2010/main" val="16535310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E255EF3-9A33-491D-AE00-12E9F80DD7FF}"/>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AB09C5-3251-4B47-B002-D03712DC64C3}" type="slidenum">
              <a:rPr kumimoji="0" lang="nl-NL" sz="1000" b="0" i="0" u="none" strike="noStrike" kern="1200" cap="none" spc="0" normalizeH="0" baseline="0" noProof="0" smtClean="0">
                <a:ln>
                  <a:noFill/>
                </a:ln>
                <a:solidFill>
                  <a:srgbClr val="00339F"/>
                </a:solidFill>
                <a:effectLst/>
                <a:uLnTx/>
                <a:uFillTx/>
                <a:latin typeface="Verdana" charset="0"/>
                <a:ea typeface="Verdana" charset="0"/>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nl-NL" sz="1000" b="0" i="0" u="none" strike="noStrike" kern="1200" cap="none" spc="0" normalizeH="0" baseline="0" noProof="0" dirty="0">
              <a:ln>
                <a:noFill/>
              </a:ln>
              <a:solidFill>
                <a:srgbClr val="00339F"/>
              </a:solidFill>
              <a:effectLst/>
              <a:uLnTx/>
              <a:uFillTx/>
              <a:latin typeface="Verdana" charset="0"/>
              <a:ea typeface="Verdana" charset="0"/>
            </a:endParaRPr>
          </a:p>
        </p:txBody>
      </p:sp>
      <p:sp>
        <p:nvSpPr>
          <p:cNvPr id="5" name="Title 4">
            <a:extLst>
              <a:ext uri="{FF2B5EF4-FFF2-40B4-BE49-F238E27FC236}">
                <a16:creationId xmlns:a16="http://schemas.microsoft.com/office/drawing/2014/main" id="{D86AF87A-976F-4901-9506-5A906AE75F6E}"/>
              </a:ext>
            </a:extLst>
          </p:cNvPr>
          <p:cNvSpPr>
            <a:spLocks noGrp="1"/>
          </p:cNvSpPr>
          <p:nvPr>
            <p:ph type="title"/>
          </p:nvPr>
        </p:nvSpPr>
        <p:spPr>
          <a:xfrm>
            <a:off x="731838" y="711463"/>
            <a:ext cx="4435555" cy="341050"/>
          </a:xfrm>
        </p:spPr>
        <p:txBody>
          <a:bodyPr/>
          <a:lstStyle/>
          <a:p>
            <a:r>
              <a:rPr lang="en-GB" dirty="0"/>
              <a:t>A VISUAL, CONCEPTUAL MAP</a:t>
            </a:r>
            <a:endParaRPr lang="en-BE" dirty="0"/>
          </a:p>
        </p:txBody>
      </p:sp>
      <p:sp>
        <p:nvSpPr>
          <p:cNvPr id="6" name="Subtitle 5">
            <a:extLst>
              <a:ext uri="{FF2B5EF4-FFF2-40B4-BE49-F238E27FC236}">
                <a16:creationId xmlns:a16="http://schemas.microsoft.com/office/drawing/2014/main" id="{41695F27-E654-442E-8646-CE3546BEC864}"/>
              </a:ext>
            </a:extLst>
          </p:cNvPr>
          <p:cNvSpPr>
            <a:spLocks noGrp="1"/>
          </p:cNvSpPr>
          <p:nvPr>
            <p:ph type="subTitle" idx="1"/>
          </p:nvPr>
        </p:nvSpPr>
        <p:spPr>
          <a:xfrm>
            <a:off x="731838" y="1104151"/>
            <a:ext cx="1839927" cy="335852"/>
          </a:xfrm>
        </p:spPr>
        <p:txBody>
          <a:bodyPr/>
          <a:lstStyle/>
          <a:p>
            <a:r>
              <a:rPr lang="en-GB" dirty="0"/>
              <a:t>The context</a:t>
            </a:r>
            <a:endParaRPr lang="en-BE" dirty="0"/>
          </a:p>
        </p:txBody>
      </p:sp>
      <p:sp>
        <p:nvSpPr>
          <p:cNvPr id="7" name="Rectangle 6">
            <a:extLst>
              <a:ext uri="{FF2B5EF4-FFF2-40B4-BE49-F238E27FC236}">
                <a16:creationId xmlns:a16="http://schemas.microsoft.com/office/drawing/2014/main" id="{F3AB59B8-3F2A-472C-9F3C-8C9048802A5D}"/>
              </a:ext>
            </a:extLst>
          </p:cNvPr>
          <p:cNvSpPr/>
          <p:nvPr/>
        </p:nvSpPr>
        <p:spPr>
          <a:xfrm>
            <a:off x="2986758" y="4446836"/>
            <a:ext cx="1777721" cy="768626"/>
          </a:xfrm>
          <a:prstGeom prst="rect">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FFFFFF"/>
                </a:solidFill>
                <a:effectLst/>
                <a:uLnTx/>
                <a:uFillTx/>
                <a:latin typeface="Verdana" charset="0"/>
                <a:ea typeface="Verdana" charset="0"/>
                <a:cs typeface="Verdana" charset="0"/>
              </a:rPr>
              <a:t>UNIVERSITY</a:t>
            </a:r>
            <a:endParaRPr kumimoji="0" lang="en-BE" sz="1600" b="1" i="0" u="none" strike="noStrike" kern="1200" cap="none" spc="0" normalizeH="0" baseline="0" noProof="0" dirty="0" err="1">
              <a:ln>
                <a:noFill/>
              </a:ln>
              <a:solidFill>
                <a:srgbClr val="FFFFFF"/>
              </a:solidFill>
              <a:effectLst/>
              <a:uLnTx/>
              <a:uFillTx/>
              <a:latin typeface="Verdana" charset="0"/>
              <a:ea typeface="Verdana" charset="0"/>
              <a:cs typeface="Verdana" charset="0"/>
            </a:endParaRPr>
          </a:p>
        </p:txBody>
      </p:sp>
      <p:sp>
        <p:nvSpPr>
          <p:cNvPr id="8" name="Rectangle 7">
            <a:extLst>
              <a:ext uri="{FF2B5EF4-FFF2-40B4-BE49-F238E27FC236}">
                <a16:creationId xmlns:a16="http://schemas.microsoft.com/office/drawing/2014/main" id="{26B5AFBB-6489-436B-B13E-EE10B1A0AF03}"/>
              </a:ext>
            </a:extLst>
          </p:cNvPr>
          <p:cNvSpPr/>
          <p:nvPr/>
        </p:nvSpPr>
        <p:spPr>
          <a:xfrm>
            <a:off x="6035590" y="2763480"/>
            <a:ext cx="3150849" cy="768626"/>
          </a:xfrm>
          <a:prstGeom prst="rect">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FFFFFF"/>
                </a:solidFill>
                <a:effectLst/>
                <a:uLnTx/>
                <a:uFillTx/>
                <a:latin typeface="Verdana" charset="0"/>
                <a:ea typeface="Verdana" charset="0"/>
                <a:cs typeface="Verdana" charset="0"/>
              </a:rPr>
              <a:t>GOVERNMENT</a:t>
            </a:r>
            <a:endParaRPr kumimoji="0" lang="en-BE" sz="1600" b="1" i="0" u="none" strike="noStrike" kern="1200" cap="none" spc="0" normalizeH="0" baseline="0" noProof="0" dirty="0" err="1">
              <a:ln>
                <a:noFill/>
              </a:ln>
              <a:solidFill>
                <a:srgbClr val="FFFFFF"/>
              </a:solidFill>
              <a:effectLst/>
              <a:uLnTx/>
              <a:uFillTx/>
              <a:latin typeface="Verdana" charset="0"/>
              <a:ea typeface="Verdana" charset="0"/>
              <a:cs typeface="Verdana" charset="0"/>
            </a:endParaRPr>
          </a:p>
        </p:txBody>
      </p:sp>
      <p:sp>
        <p:nvSpPr>
          <p:cNvPr id="9" name="Rectangle 8">
            <a:extLst>
              <a:ext uri="{FF2B5EF4-FFF2-40B4-BE49-F238E27FC236}">
                <a16:creationId xmlns:a16="http://schemas.microsoft.com/office/drawing/2014/main" id="{55C63BA1-DBCD-4E43-9A63-356C6BB9ECF4}"/>
              </a:ext>
            </a:extLst>
          </p:cNvPr>
          <p:cNvSpPr/>
          <p:nvPr/>
        </p:nvSpPr>
        <p:spPr>
          <a:xfrm>
            <a:off x="2967377" y="1300683"/>
            <a:ext cx="8879629" cy="768626"/>
          </a:xfrm>
          <a:prstGeom prst="rect">
            <a:avLst/>
          </a:prstGeom>
          <a:solidFill>
            <a:srgbClr val="00339F"/>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FFFFFF"/>
                </a:solidFill>
                <a:effectLst/>
                <a:uLnTx/>
                <a:uFillTx/>
                <a:latin typeface="Verdana" charset="0"/>
                <a:ea typeface="Verdana" charset="0"/>
                <a:cs typeface="Verdana" charset="0"/>
              </a:rPr>
              <a:t>SOCIETAL CHALLENGES</a:t>
            </a:r>
            <a:endParaRPr kumimoji="0" lang="en-BE" sz="1600" b="1" i="0" u="none" strike="noStrike" kern="1200" cap="none" spc="0" normalizeH="0" baseline="0" noProof="0" dirty="0" err="1">
              <a:ln>
                <a:noFill/>
              </a:ln>
              <a:solidFill>
                <a:srgbClr val="FFFFFF"/>
              </a:solidFill>
              <a:effectLst/>
              <a:uLnTx/>
              <a:uFillTx/>
              <a:latin typeface="Verdana" charset="0"/>
              <a:ea typeface="Verdana" charset="0"/>
              <a:cs typeface="Verdana" charset="0"/>
            </a:endParaRPr>
          </a:p>
        </p:txBody>
      </p:sp>
      <p:sp>
        <p:nvSpPr>
          <p:cNvPr id="14" name="Arrow: Right 13">
            <a:extLst>
              <a:ext uri="{FF2B5EF4-FFF2-40B4-BE49-F238E27FC236}">
                <a16:creationId xmlns:a16="http://schemas.microsoft.com/office/drawing/2014/main" id="{0FF97FBC-0C83-437B-A556-0C57B42E2700}"/>
              </a:ext>
            </a:extLst>
          </p:cNvPr>
          <p:cNvSpPr/>
          <p:nvPr/>
        </p:nvSpPr>
        <p:spPr>
          <a:xfrm rot="19632081">
            <a:off x="4170582" y="3339679"/>
            <a:ext cx="1878415" cy="720000"/>
          </a:xfrm>
          <a:prstGeom prst="rightArrow">
            <a:avLst/>
          </a:prstGeom>
          <a:noFill/>
          <a:ln w="4445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FF6600"/>
                </a:solidFill>
                <a:effectLst/>
                <a:uLnTx/>
                <a:uFillTx/>
                <a:latin typeface="Verdana" charset="0"/>
                <a:ea typeface="Verdana" charset="0"/>
                <a:cs typeface="Verdana" charset="0"/>
              </a:rPr>
              <a:t>POLICY-RELEVANT RESEARCH</a:t>
            </a:r>
            <a:endParaRPr kumimoji="0" lang="en-BE" sz="1000" b="0" i="0" u="none" strike="noStrike" kern="1200" cap="none" spc="0" normalizeH="0" baseline="0" noProof="0" dirty="0" err="1">
              <a:ln>
                <a:noFill/>
              </a:ln>
              <a:solidFill>
                <a:srgbClr val="FF6600"/>
              </a:solidFill>
              <a:effectLst/>
              <a:uLnTx/>
              <a:uFillTx/>
              <a:latin typeface="Verdana" charset="0"/>
              <a:ea typeface="Verdana" charset="0"/>
              <a:cs typeface="Verdana" charset="0"/>
            </a:endParaRPr>
          </a:p>
        </p:txBody>
      </p:sp>
      <p:sp>
        <p:nvSpPr>
          <p:cNvPr id="15" name="Arrow: Right 14">
            <a:extLst>
              <a:ext uri="{FF2B5EF4-FFF2-40B4-BE49-F238E27FC236}">
                <a16:creationId xmlns:a16="http://schemas.microsoft.com/office/drawing/2014/main" id="{CC9D1BDF-C60B-46BF-AA51-1C23C82EC6A3}"/>
              </a:ext>
            </a:extLst>
          </p:cNvPr>
          <p:cNvSpPr/>
          <p:nvPr/>
        </p:nvSpPr>
        <p:spPr>
          <a:xfrm rot="16200000">
            <a:off x="7245191" y="2038259"/>
            <a:ext cx="576000" cy="720000"/>
          </a:xfrm>
          <a:prstGeom prst="rightArrow">
            <a:avLst/>
          </a:prstGeom>
          <a:solidFill>
            <a:srgbClr val="FF6600"/>
          </a:solidFill>
          <a:ln w="4445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BE" sz="1600" b="0" i="0" u="none" strike="noStrike" kern="1200" cap="none" spc="0" normalizeH="0" baseline="0" noProof="0" dirty="0" err="1">
              <a:ln>
                <a:noFill/>
              </a:ln>
              <a:solidFill>
                <a:srgbClr val="0033A0"/>
              </a:solidFill>
              <a:effectLst/>
              <a:uLnTx/>
              <a:uFillTx/>
              <a:latin typeface="Verdana" charset="0"/>
              <a:ea typeface="Verdana" charset="0"/>
              <a:cs typeface="Verdana" charset="0"/>
            </a:endParaRPr>
          </a:p>
        </p:txBody>
      </p:sp>
      <p:sp>
        <p:nvSpPr>
          <p:cNvPr id="16" name="TextBox 15">
            <a:extLst>
              <a:ext uri="{FF2B5EF4-FFF2-40B4-BE49-F238E27FC236}">
                <a16:creationId xmlns:a16="http://schemas.microsoft.com/office/drawing/2014/main" id="{8191B1E5-0F4F-4CCB-8E50-2E4328AF9422}"/>
              </a:ext>
            </a:extLst>
          </p:cNvPr>
          <p:cNvSpPr txBox="1"/>
          <p:nvPr/>
        </p:nvSpPr>
        <p:spPr>
          <a:xfrm>
            <a:off x="4701164" y="4126558"/>
            <a:ext cx="2794355"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33A0"/>
                </a:solidFill>
                <a:effectLst/>
                <a:uLnTx/>
                <a:uFillTx/>
                <a:latin typeface="Verdana" charset="0"/>
                <a:ea typeface="Verdana" charset="0"/>
                <a:cs typeface="Verdana" charset="0"/>
              </a:rPr>
              <a:t>POLICY IMPACT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1" u="none" strike="noStrike" kern="1200" cap="none" spc="0" normalizeH="0" baseline="0" noProof="0" dirty="0">
                <a:ln>
                  <a:noFill/>
                </a:ln>
                <a:solidFill>
                  <a:srgbClr val="0033A0"/>
                </a:solidFill>
                <a:effectLst/>
                <a:uLnTx/>
                <a:uFillTx/>
                <a:latin typeface="Verdana" charset="0"/>
                <a:ea typeface="Verdana" charset="0"/>
                <a:cs typeface="Verdana" charset="0"/>
              </a:rPr>
              <a:t>From-scholars-to-government</a:t>
            </a:r>
            <a:endParaRPr kumimoji="0" lang="en-BE" sz="1200" b="1" i="1" u="none" strike="noStrike" kern="1200" cap="none" spc="0" normalizeH="0" baseline="0" noProof="0" dirty="0">
              <a:ln>
                <a:noFill/>
              </a:ln>
              <a:solidFill>
                <a:srgbClr val="0033A0"/>
              </a:solidFill>
              <a:effectLst/>
              <a:uLnTx/>
              <a:uFillTx/>
              <a:latin typeface="Verdana" charset="0"/>
              <a:ea typeface="Verdana" charset="0"/>
              <a:cs typeface="Verdana" charset="0"/>
            </a:endParaRPr>
          </a:p>
        </p:txBody>
      </p:sp>
      <p:sp>
        <p:nvSpPr>
          <p:cNvPr id="17" name="TextBox 16">
            <a:extLst>
              <a:ext uri="{FF2B5EF4-FFF2-40B4-BE49-F238E27FC236}">
                <a16:creationId xmlns:a16="http://schemas.microsoft.com/office/drawing/2014/main" id="{BEBF9DD5-AF69-4C60-A81E-5D889C6EC619}"/>
              </a:ext>
            </a:extLst>
          </p:cNvPr>
          <p:cNvSpPr txBox="1"/>
          <p:nvPr/>
        </p:nvSpPr>
        <p:spPr>
          <a:xfrm>
            <a:off x="5210794" y="2200951"/>
            <a:ext cx="1962397" cy="430887"/>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dirty="0">
                <a:ln>
                  <a:noFill/>
                </a:ln>
                <a:solidFill>
                  <a:srgbClr val="0033A0"/>
                </a:solidFill>
                <a:effectLst/>
                <a:uLnTx/>
                <a:uFillTx/>
                <a:latin typeface="Verdana" charset="0"/>
                <a:ea typeface="Verdana" charset="0"/>
                <a:cs typeface="Verdana" charset="0"/>
              </a:rPr>
              <a:t>RESEARCH-INFORMED</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dirty="0">
                <a:ln>
                  <a:noFill/>
                </a:ln>
                <a:solidFill>
                  <a:srgbClr val="0033A0"/>
                </a:solidFill>
                <a:effectLst/>
                <a:uLnTx/>
                <a:uFillTx/>
                <a:latin typeface="Verdana" charset="0"/>
                <a:ea typeface="Verdana" charset="0"/>
                <a:cs typeface="Verdana" charset="0"/>
              </a:rPr>
              <a:t>POLICY</a:t>
            </a:r>
            <a:endParaRPr kumimoji="0" lang="en-BE" sz="1100" b="1" i="0" u="none" strike="noStrike" kern="1200" cap="none" spc="0" normalizeH="0" baseline="0" noProof="0" dirty="0">
              <a:ln>
                <a:noFill/>
              </a:ln>
              <a:solidFill>
                <a:srgbClr val="0033A0"/>
              </a:solidFill>
              <a:effectLst/>
              <a:uLnTx/>
              <a:uFillTx/>
              <a:latin typeface="Verdana" charset="0"/>
              <a:ea typeface="Verdana" charset="0"/>
              <a:cs typeface="Verdana" charset="0"/>
            </a:endParaRPr>
          </a:p>
        </p:txBody>
      </p:sp>
      <p:sp>
        <p:nvSpPr>
          <p:cNvPr id="18" name="Arrow: Right 17">
            <a:extLst>
              <a:ext uri="{FF2B5EF4-FFF2-40B4-BE49-F238E27FC236}">
                <a16:creationId xmlns:a16="http://schemas.microsoft.com/office/drawing/2014/main" id="{CA79EF46-81B5-45E8-9B6B-84F3C53A197E}"/>
              </a:ext>
            </a:extLst>
          </p:cNvPr>
          <p:cNvSpPr/>
          <p:nvPr/>
        </p:nvSpPr>
        <p:spPr>
          <a:xfrm rot="14049048">
            <a:off x="8355536" y="3818632"/>
            <a:ext cx="864000" cy="360000"/>
          </a:xfrm>
          <a:prstGeom prst="rightArrow">
            <a:avLst/>
          </a:prstGeom>
          <a:gradFill>
            <a:gsLst>
              <a:gs pos="0">
                <a:schemeClr val="bg1">
                  <a:tint val="93000"/>
                  <a:satMod val="150000"/>
                  <a:shade val="98000"/>
                  <a:lumMod val="102000"/>
                  <a:alpha val="50000"/>
                </a:schemeClr>
              </a:gs>
              <a:gs pos="79000">
                <a:schemeClr val="bg1">
                  <a:tint val="98000"/>
                  <a:satMod val="130000"/>
                  <a:shade val="90000"/>
                  <a:lumMod val="12000"/>
                  <a:lumOff val="88000"/>
                </a:schemeClr>
              </a:gs>
              <a:gs pos="92000">
                <a:schemeClr val="bg1">
                  <a:lumMod val="93000"/>
                </a:schemeClr>
              </a:gs>
            </a:gsLst>
            <a:lin ang="5400000" scaled="0"/>
          </a:gradFill>
          <a:ln w="444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BE" sz="1000" b="0" i="0" u="none" strike="noStrike" kern="1200" cap="none" spc="0" normalizeH="0" baseline="0" noProof="0" dirty="0" err="1">
              <a:ln>
                <a:noFill/>
              </a:ln>
              <a:solidFill>
                <a:srgbClr val="FF6600"/>
              </a:solidFill>
              <a:effectLst/>
              <a:uLnTx/>
              <a:uFillTx/>
              <a:latin typeface="Verdana" charset="0"/>
              <a:ea typeface="Verdana" charset="0"/>
              <a:cs typeface="Verdana" charset="0"/>
            </a:endParaRPr>
          </a:p>
        </p:txBody>
      </p:sp>
      <p:sp>
        <p:nvSpPr>
          <p:cNvPr id="19" name="Arrow: Right 18">
            <a:extLst>
              <a:ext uri="{FF2B5EF4-FFF2-40B4-BE49-F238E27FC236}">
                <a16:creationId xmlns:a16="http://schemas.microsoft.com/office/drawing/2014/main" id="{6E5B8ED8-3C3C-4391-A7E9-2B5C8FC6D153}"/>
              </a:ext>
            </a:extLst>
          </p:cNvPr>
          <p:cNvSpPr/>
          <p:nvPr/>
        </p:nvSpPr>
        <p:spPr>
          <a:xfrm rot="14049048">
            <a:off x="7828655" y="3818632"/>
            <a:ext cx="864000" cy="360000"/>
          </a:xfrm>
          <a:prstGeom prst="rightArrow">
            <a:avLst/>
          </a:prstGeom>
          <a:gradFill>
            <a:gsLst>
              <a:gs pos="0">
                <a:schemeClr val="bg1">
                  <a:tint val="93000"/>
                  <a:satMod val="150000"/>
                  <a:shade val="98000"/>
                  <a:lumMod val="102000"/>
                  <a:alpha val="50000"/>
                </a:schemeClr>
              </a:gs>
              <a:gs pos="79000">
                <a:schemeClr val="bg1">
                  <a:tint val="98000"/>
                  <a:satMod val="130000"/>
                  <a:shade val="90000"/>
                  <a:lumMod val="12000"/>
                  <a:lumOff val="88000"/>
                </a:schemeClr>
              </a:gs>
              <a:gs pos="92000">
                <a:schemeClr val="bg1">
                  <a:lumMod val="93000"/>
                </a:schemeClr>
              </a:gs>
            </a:gsLst>
            <a:lin ang="5400000" scaled="0"/>
          </a:gradFill>
          <a:ln w="444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BE" sz="1000" b="0" i="0" u="none" strike="noStrike" kern="1200" cap="none" spc="0" normalizeH="0" baseline="0" noProof="0" dirty="0" err="1">
              <a:ln>
                <a:noFill/>
              </a:ln>
              <a:solidFill>
                <a:srgbClr val="FF6600"/>
              </a:solidFill>
              <a:effectLst/>
              <a:uLnTx/>
              <a:uFillTx/>
              <a:latin typeface="Verdana" charset="0"/>
              <a:ea typeface="Verdana" charset="0"/>
              <a:cs typeface="Verdana" charset="0"/>
            </a:endParaRPr>
          </a:p>
        </p:txBody>
      </p:sp>
      <p:sp>
        <p:nvSpPr>
          <p:cNvPr id="20" name="Arrow: Right 19">
            <a:extLst>
              <a:ext uri="{FF2B5EF4-FFF2-40B4-BE49-F238E27FC236}">
                <a16:creationId xmlns:a16="http://schemas.microsoft.com/office/drawing/2014/main" id="{BC83CD02-ADB9-4801-A494-8E66D0244BC1}"/>
              </a:ext>
            </a:extLst>
          </p:cNvPr>
          <p:cNvSpPr/>
          <p:nvPr/>
        </p:nvSpPr>
        <p:spPr>
          <a:xfrm rot="14049048">
            <a:off x="8882417" y="3818632"/>
            <a:ext cx="864000" cy="360000"/>
          </a:xfrm>
          <a:prstGeom prst="rightArrow">
            <a:avLst/>
          </a:prstGeom>
          <a:gradFill>
            <a:gsLst>
              <a:gs pos="0">
                <a:schemeClr val="bg1">
                  <a:tint val="93000"/>
                  <a:satMod val="150000"/>
                  <a:shade val="98000"/>
                  <a:lumMod val="102000"/>
                  <a:alpha val="50000"/>
                </a:schemeClr>
              </a:gs>
              <a:gs pos="79000">
                <a:schemeClr val="bg1">
                  <a:tint val="98000"/>
                  <a:satMod val="130000"/>
                  <a:shade val="90000"/>
                  <a:lumMod val="12000"/>
                  <a:lumOff val="88000"/>
                </a:schemeClr>
              </a:gs>
              <a:gs pos="92000">
                <a:schemeClr val="bg1">
                  <a:lumMod val="93000"/>
                </a:schemeClr>
              </a:gs>
            </a:gsLst>
            <a:lin ang="5400000" scaled="0"/>
          </a:gradFill>
          <a:ln w="444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BE" sz="1000" b="0" i="0" u="none" strike="noStrike" kern="1200" cap="none" spc="0" normalizeH="0" baseline="0" noProof="0" dirty="0" err="1">
              <a:ln>
                <a:noFill/>
              </a:ln>
              <a:solidFill>
                <a:srgbClr val="FF6600"/>
              </a:solidFill>
              <a:effectLst/>
              <a:uLnTx/>
              <a:uFillTx/>
              <a:latin typeface="Verdana" charset="0"/>
              <a:ea typeface="Verdana" charset="0"/>
              <a:cs typeface="Verdana" charset="0"/>
            </a:endParaRPr>
          </a:p>
        </p:txBody>
      </p:sp>
      <p:sp>
        <p:nvSpPr>
          <p:cNvPr id="21" name="Rectangle 20">
            <a:extLst>
              <a:ext uri="{FF2B5EF4-FFF2-40B4-BE49-F238E27FC236}">
                <a16:creationId xmlns:a16="http://schemas.microsoft.com/office/drawing/2014/main" id="{D885DED4-F244-40AB-BBDC-9D0A1481C37F}"/>
              </a:ext>
            </a:extLst>
          </p:cNvPr>
          <p:cNvSpPr/>
          <p:nvPr/>
        </p:nvSpPr>
        <p:spPr>
          <a:xfrm>
            <a:off x="8787536" y="4498397"/>
            <a:ext cx="1870648" cy="454052"/>
          </a:xfrm>
          <a:prstGeom prst="rect">
            <a:avLst/>
          </a:prstGeom>
          <a:solidFill>
            <a:schemeClr val="bg1">
              <a:lumMod val="75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FFFFFF"/>
                </a:solidFill>
                <a:effectLst/>
                <a:uLnTx/>
                <a:uFillTx/>
                <a:latin typeface="Verdana" charset="0"/>
                <a:ea typeface="Verdana" charset="0"/>
                <a:cs typeface="Verdana" charset="0"/>
              </a:rPr>
              <a:t>…</a:t>
            </a:r>
            <a:endParaRPr kumimoji="0" lang="en-BE" sz="1600" b="1" i="0" u="none" strike="noStrike" kern="1200" cap="none" spc="0" normalizeH="0" baseline="0" noProof="0" dirty="0" err="1">
              <a:ln>
                <a:noFill/>
              </a:ln>
              <a:solidFill>
                <a:srgbClr val="FFFFFF"/>
              </a:solidFill>
              <a:effectLst/>
              <a:uLnTx/>
              <a:uFillTx/>
              <a:latin typeface="Verdana" charset="0"/>
              <a:ea typeface="Verdana" charset="0"/>
              <a:cs typeface="Verdana" charset="0"/>
            </a:endParaRPr>
          </a:p>
        </p:txBody>
      </p:sp>
      <p:sp>
        <p:nvSpPr>
          <p:cNvPr id="22" name="Arrow: Curved Down 21">
            <a:extLst>
              <a:ext uri="{FF2B5EF4-FFF2-40B4-BE49-F238E27FC236}">
                <a16:creationId xmlns:a16="http://schemas.microsoft.com/office/drawing/2014/main" id="{407CF105-D346-4E3B-A073-E144C5BF043B}"/>
              </a:ext>
            </a:extLst>
          </p:cNvPr>
          <p:cNvSpPr/>
          <p:nvPr/>
        </p:nvSpPr>
        <p:spPr>
          <a:xfrm rot="18273088">
            <a:off x="2180562" y="3874767"/>
            <a:ext cx="1120625" cy="720000"/>
          </a:xfrm>
          <a:prstGeom prst="curvedDownArrow">
            <a:avLst/>
          </a:prstGeom>
          <a:solidFill>
            <a:schemeClr val="bg1"/>
          </a:solidFill>
          <a:ln w="444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BE" sz="1600" b="0" i="0" u="none" strike="noStrike" kern="1200" cap="none" spc="0" normalizeH="0" baseline="0" noProof="0" dirty="0" err="1">
              <a:ln>
                <a:noFill/>
              </a:ln>
              <a:solidFill>
                <a:srgbClr val="FFFFFF">
                  <a:lumMod val="75000"/>
                </a:srgbClr>
              </a:solidFill>
              <a:effectLst/>
              <a:uLnTx/>
              <a:uFillTx/>
              <a:latin typeface="Verdana" charset="0"/>
              <a:ea typeface="Verdana" charset="0"/>
              <a:cs typeface="Verdana" charset="0"/>
            </a:endParaRPr>
          </a:p>
        </p:txBody>
      </p:sp>
      <p:sp>
        <p:nvSpPr>
          <p:cNvPr id="23" name="TextBox 22">
            <a:extLst>
              <a:ext uri="{FF2B5EF4-FFF2-40B4-BE49-F238E27FC236}">
                <a16:creationId xmlns:a16="http://schemas.microsoft.com/office/drawing/2014/main" id="{83ECA706-5DAB-4EAC-99A4-A4B6E018B3AF}"/>
              </a:ext>
            </a:extLst>
          </p:cNvPr>
          <p:cNvSpPr txBox="1"/>
          <p:nvPr/>
        </p:nvSpPr>
        <p:spPr>
          <a:xfrm>
            <a:off x="-22530" y="3969221"/>
            <a:ext cx="2238467" cy="615553"/>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FFFFFF">
                    <a:lumMod val="75000"/>
                  </a:srgbClr>
                </a:solidFill>
                <a:effectLst/>
                <a:uLnTx/>
                <a:uFillTx/>
                <a:latin typeface="Verdana" charset="0"/>
                <a:ea typeface="Verdana" charset="0"/>
                <a:cs typeface="Verdana" charset="0"/>
              </a:rPr>
              <a:t>ACADEMIC IMPACT</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000" b="1" i="1" u="none" strike="noStrike" kern="1200" cap="none" spc="0" normalizeH="0" baseline="0" noProof="0" dirty="0">
                <a:ln>
                  <a:noFill/>
                </a:ln>
                <a:solidFill>
                  <a:srgbClr val="FFFFFF">
                    <a:lumMod val="75000"/>
                  </a:srgbClr>
                </a:solidFill>
                <a:effectLst/>
                <a:uLnTx/>
                <a:uFillTx/>
                <a:latin typeface="Verdana" charset="0"/>
                <a:ea typeface="Verdana" charset="0"/>
                <a:cs typeface="Verdana" charset="0"/>
              </a:rPr>
              <a:t>From-scholars-to-scholars</a:t>
            </a:r>
            <a:endParaRPr kumimoji="0" lang="en-BE" sz="1000" b="1" i="1" u="none" strike="noStrike" kern="1200" cap="none" spc="0" normalizeH="0" baseline="0" noProof="0" dirty="0">
              <a:ln>
                <a:noFill/>
              </a:ln>
              <a:solidFill>
                <a:srgbClr val="FFFFFF">
                  <a:lumMod val="75000"/>
                </a:srgbClr>
              </a:solidFill>
              <a:effectLst/>
              <a:uLnTx/>
              <a:uFillTx/>
              <a:latin typeface="Verdana" charset="0"/>
              <a:ea typeface="Verdana" charset="0"/>
              <a:cs typeface="Verdana" charset="0"/>
            </a:endParaRP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BE" sz="1200" b="1" i="0" u="none" strike="noStrike" kern="1200" cap="none" spc="0" normalizeH="0" baseline="0" noProof="0" dirty="0">
              <a:ln>
                <a:noFill/>
              </a:ln>
              <a:solidFill>
                <a:srgbClr val="FFFFFF">
                  <a:lumMod val="75000"/>
                </a:srgbClr>
              </a:solidFill>
              <a:effectLst/>
              <a:uLnTx/>
              <a:uFillTx/>
              <a:latin typeface="Verdana" charset="0"/>
              <a:ea typeface="Verdana" charset="0"/>
              <a:cs typeface="Verdana" charset="0"/>
            </a:endParaRPr>
          </a:p>
        </p:txBody>
      </p:sp>
      <p:sp>
        <p:nvSpPr>
          <p:cNvPr id="24" name="Rectangle 23">
            <a:extLst>
              <a:ext uri="{FF2B5EF4-FFF2-40B4-BE49-F238E27FC236}">
                <a16:creationId xmlns:a16="http://schemas.microsoft.com/office/drawing/2014/main" id="{2EE052E9-E81A-4CDB-B526-6583442A66E9}"/>
              </a:ext>
            </a:extLst>
          </p:cNvPr>
          <p:cNvSpPr/>
          <p:nvPr/>
        </p:nvSpPr>
        <p:spPr>
          <a:xfrm>
            <a:off x="1964430" y="3407809"/>
            <a:ext cx="1293944" cy="40011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srgbClr val="FFFFFF">
                    <a:lumMod val="75000"/>
                  </a:srgbClr>
                </a:solidFill>
                <a:effectLst/>
                <a:uLnTx/>
                <a:uFillTx/>
                <a:latin typeface="Verdana" charset="0"/>
                <a:ea typeface="Verdana" charset="0"/>
                <a:cs typeface="Verdana" charset="0"/>
              </a:rPr>
              <a:t>SCIENTIFIC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srgbClr val="FFFFFF">
                    <a:lumMod val="75000"/>
                  </a:srgbClr>
                </a:solidFill>
                <a:effectLst/>
                <a:uLnTx/>
                <a:uFillTx/>
                <a:latin typeface="Verdana" charset="0"/>
                <a:ea typeface="Verdana" charset="0"/>
                <a:cs typeface="Verdana" charset="0"/>
              </a:rPr>
              <a:t>PUBLICATIONS</a:t>
            </a:r>
            <a:endParaRPr kumimoji="0" lang="en-BE" sz="1000" b="1" i="0" u="none" strike="noStrike" kern="1200" cap="none" spc="0" normalizeH="0" baseline="0" noProof="0" dirty="0" err="1">
              <a:ln>
                <a:noFill/>
              </a:ln>
              <a:solidFill>
                <a:srgbClr val="FFFFFF">
                  <a:lumMod val="75000"/>
                </a:srgbClr>
              </a:solidFill>
              <a:effectLst/>
              <a:uLnTx/>
              <a:uFillTx/>
              <a:latin typeface="Verdana" charset="0"/>
              <a:ea typeface="Verdana" charset="0"/>
              <a:cs typeface="Verdana" charset="0"/>
            </a:endParaRPr>
          </a:p>
        </p:txBody>
      </p:sp>
      <p:sp>
        <p:nvSpPr>
          <p:cNvPr id="25" name="Rectangle 24">
            <a:extLst>
              <a:ext uri="{FF2B5EF4-FFF2-40B4-BE49-F238E27FC236}">
                <a16:creationId xmlns:a16="http://schemas.microsoft.com/office/drawing/2014/main" id="{DB42B155-F789-436E-9538-CA5E4989160D}"/>
              </a:ext>
            </a:extLst>
          </p:cNvPr>
          <p:cNvSpPr/>
          <p:nvPr/>
        </p:nvSpPr>
        <p:spPr>
          <a:xfrm>
            <a:off x="6641162" y="5551450"/>
            <a:ext cx="1383576" cy="720000"/>
          </a:xfrm>
          <a:prstGeom prst="rect">
            <a:avLst/>
          </a:prstGeom>
          <a:solidFill>
            <a:schemeClr val="bg1">
              <a:lumMod val="75000"/>
            </a:schemeClr>
          </a:solidFill>
          <a:ln>
            <a:solidFill>
              <a:schemeClr val="bg1">
                <a:lumMod val="75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FFFFFF"/>
                </a:solidFill>
                <a:effectLst/>
                <a:uLnTx/>
                <a:uFillTx/>
                <a:latin typeface="Verdana" charset="0"/>
                <a:ea typeface="Verdana" charset="0"/>
                <a:cs typeface="Verdana" charset="0"/>
              </a:rPr>
              <a:t>FIRMS</a:t>
            </a:r>
            <a:endParaRPr kumimoji="0" lang="en-BE" sz="1200" b="1" i="0" u="none" strike="noStrike" kern="1200" cap="none" spc="0" normalizeH="0" baseline="0" noProof="0" dirty="0" err="1">
              <a:ln>
                <a:noFill/>
              </a:ln>
              <a:solidFill>
                <a:srgbClr val="FFFFFF"/>
              </a:solidFill>
              <a:effectLst/>
              <a:uLnTx/>
              <a:uFillTx/>
              <a:latin typeface="Verdana" charset="0"/>
              <a:ea typeface="Verdana" charset="0"/>
              <a:cs typeface="Verdana" charset="0"/>
            </a:endParaRPr>
          </a:p>
        </p:txBody>
      </p:sp>
      <p:sp>
        <p:nvSpPr>
          <p:cNvPr id="26" name="Arrow: Right 25">
            <a:extLst>
              <a:ext uri="{FF2B5EF4-FFF2-40B4-BE49-F238E27FC236}">
                <a16:creationId xmlns:a16="http://schemas.microsoft.com/office/drawing/2014/main" id="{53047E78-656E-4E3C-BD80-D1AE01554696}"/>
              </a:ext>
            </a:extLst>
          </p:cNvPr>
          <p:cNvSpPr/>
          <p:nvPr/>
        </p:nvSpPr>
        <p:spPr>
          <a:xfrm rot="1036980">
            <a:off x="4880406" y="5212616"/>
            <a:ext cx="1692000" cy="720000"/>
          </a:xfrm>
          <a:prstGeom prst="rightArrow">
            <a:avLst/>
          </a:prstGeom>
          <a:noFill/>
          <a:ln w="444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FFFFFF">
                    <a:lumMod val="75000"/>
                  </a:srgbClr>
                </a:solidFill>
                <a:effectLst/>
                <a:uLnTx/>
                <a:uFillTx/>
                <a:latin typeface="Verdana" charset="0"/>
                <a:ea typeface="Verdana" charset="0"/>
                <a:cs typeface="Verdana" charset="0"/>
              </a:rPr>
              <a:t>TECHNOLOGY TRANSFER</a:t>
            </a:r>
            <a:endParaRPr kumimoji="0" lang="en-BE" sz="1000" b="0" i="0" u="none" strike="noStrike" kern="1200" cap="none" spc="0" normalizeH="0" baseline="0" noProof="0" dirty="0" err="1">
              <a:ln>
                <a:noFill/>
              </a:ln>
              <a:solidFill>
                <a:srgbClr val="FFFFFF">
                  <a:lumMod val="75000"/>
                </a:srgbClr>
              </a:solidFill>
              <a:effectLst/>
              <a:uLnTx/>
              <a:uFillTx/>
              <a:latin typeface="Verdana" charset="0"/>
              <a:ea typeface="Verdana" charset="0"/>
              <a:cs typeface="Verdana" charset="0"/>
            </a:endParaRPr>
          </a:p>
        </p:txBody>
      </p:sp>
      <p:sp>
        <p:nvSpPr>
          <p:cNvPr id="27" name="Rectangle 26">
            <a:extLst>
              <a:ext uri="{FF2B5EF4-FFF2-40B4-BE49-F238E27FC236}">
                <a16:creationId xmlns:a16="http://schemas.microsoft.com/office/drawing/2014/main" id="{A0AA46A2-6EF8-4BA7-AEDB-C4A6B2EF2108}"/>
              </a:ext>
            </a:extLst>
          </p:cNvPr>
          <p:cNvSpPr/>
          <p:nvPr/>
        </p:nvSpPr>
        <p:spPr>
          <a:xfrm>
            <a:off x="8931310" y="5527137"/>
            <a:ext cx="2915696" cy="768626"/>
          </a:xfrm>
          <a:prstGeom prst="rect">
            <a:avLst/>
          </a:prstGeom>
          <a:solidFill>
            <a:schemeClr val="bg1">
              <a:lumMod val="75000"/>
            </a:schemeClr>
          </a:solidFill>
          <a:ln>
            <a:solidFill>
              <a:schemeClr val="bg1">
                <a:lumMod val="75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FFFFFF"/>
                </a:solidFill>
                <a:effectLst/>
                <a:uLnTx/>
                <a:uFillTx/>
                <a:latin typeface="Verdana" charset="0"/>
                <a:ea typeface="Verdana" charset="0"/>
                <a:cs typeface="Verdana" charset="0"/>
              </a:rPr>
              <a:t>MARKET</a:t>
            </a:r>
            <a:endParaRPr kumimoji="0" lang="en-BE" sz="1600" b="1" i="0" u="none" strike="noStrike" kern="1200" cap="none" spc="0" normalizeH="0" baseline="0" noProof="0" dirty="0" err="1">
              <a:ln>
                <a:noFill/>
              </a:ln>
              <a:solidFill>
                <a:srgbClr val="FFFFFF"/>
              </a:solidFill>
              <a:effectLst/>
              <a:uLnTx/>
              <a:uFillTx/>
              <a:latin typeface="Verdana" charset="0"/>
              <a:ea typeface="Verdana" charset="0"/>
              <a:cs typeface="Verdana" charset="0"/>
            </a:endParaRPr>
          </a:p>
        </p:txBody>
      </p:sp>
      <p:sp>
        <p:nvSpPr>
          <p:cNvPr id="28" name="Arrow: Right 27">
            <a:extLst>
              <a:ext uri="{FF2B5EF4-FFF2-40B4-BE49-F238E27FC236}">
                <a16:creationId xmlns:a16="http://schemas.microsoft.com/office/drawing/2014/main" id="{0D571FEB-B977-4A4A-ACA1-90739FACD63B}"/>
              </a:ext>
            </a:extLst>
          </p:cNvPr>
          <p:cNvSpPr/>
          <p:nvPr/>
        </p:nvSpPr>
        <p:spPr>
          <a:xfrm>
            <a:off x="8226305" y="5785450"/>
            <a:ext cx="504000" cy="252000"/>
          </a:xfrm>
          <a:prstGeom prst="rightArrow">
            <a:avLst/>
          </a:prstGeom>
          <a:solidFill>
            <a:schemeClr val="bg1">
              <a:lumMod val="75000"/>
            </a:schemeClr>
          </a:solidFill>
          <a:ln w="444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BE" sz="1600" b="0" i="0" u="none" strike="noStrike" kern="1200" cap="none" spc="0" normalizeH="0" baseline="0" noProof="0" dirty="0" err="1">
              <a:ln>
                <a:noFill/>
              </a:ln>
              <a:solidFill>
                <a:srgbClr val="0033A0"/>
              </a:solidFill>
              <a:effectLst/>
              <a:uLnTx/>
              <a:uFillTx/>
              <a:latin typeface="Verdana" charset="0"/>
              <a:ea typeface="Verdana" charset="0"/>
              <a:cs typeface="Verdana" charset="0"/>
            </a:endParaRPr>
          </a:p>
        </p:txBody>
      </p:sp>
      <p:sp>
        <p:nvSpPr>
          <p:cNvPr id="29" name="TextBox 28">
            <a:extLst>
              <a:ext uri="{FF2B5EF4-FFF2-40B4-BE49-F238E27FC236}">
                <a16:creationId xmlns:a16="http://schemas.microsoft.com/office/drawing/2014/main" id="{76A22F9B-A916-4181-82EB-767BB809481D}"/>
              </a:ext>
            </a:extLst>
          </p:cNvPr>
          <p:cNvSpPr txBox="1"/>
          <p:nvPr/>
        </p:nvSpPr>
        <p:spPr>
          <a:xfrm>
            <a:off x="3130132" y="6047927"/>
            <a:ext cx="2755883" cy="438582"/>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FFFFFF">
                    <a:lumMod val="75000"/>
                  </a:srgbClr>
                </a:solidFill>
                <a:effectLst/>
                <a:uLnTx/>
                <a:uFillTx/>
                <a:latin typeface="Verdana" charset="0"/>
                <a:ea typeface="Verdana" charset="0"/>
                <a:cs typeface="Verdana" charset="0"/>
              </a:rPr>
              <a:t>TECHNO-ECONOMIC IMPACTS</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000" b="1" i="1" u="none" strike="noStrike" kern="1200" cap="none" spc="0" normalizeH="0" baseline="0" noProof="0" dirty="0">
                <a:ln>
                  <a:noFill/>
                </a:ln>
                <a:solidFill>
                  <a:srgbClr val="FFFFFF">
                    <a:lumMod val="75000"/>
                  </a:srgbClr>
                </a:solidFill>
                <a:effectLst/>
                <a:uLnTx/>
                <a:uFillTx/>
                <a:latin typeface="Verdana" charset="0"/>
                <a:ea typeface="Verdana" charset="0"/>
                <a:cs typeface="Verdana" charset="0"/>
              </a:rPr>
              <a:t>From-scholars-to-market</a:t>
            </a:r>
            <a:endParaRPr kumimoji="0" lang="en-BE" sz="1000" b="1" i="1" u="none" strike="noStrike" kern="1200" cap="none" spc="0" normalizeH="0" baseline="0" noProof="0" dirty="0">
              <a:ln>
                <a:noFill/>
              </a:ln>
              <a:solidFill>
                <a:srgbClr val="FFFFFF">
                  <a:lumMod val="75000"/>
                </a:srgbClr>
              </a:solidFill>
              <a:effectLst/>
              <a:uLnTx/>
              <a:uFillTx/>
              <a:latin typeface="Verdana" charset="0"/>
              <a:ea typeface="Verdana" charset="0"/>
              <a:cs typeface="Verdana" charset="0"/>
            </a:endParaRPr>
          </a:p>
        </p:txBody>
      </p:sp>
      <p:sp>
        <p:nvSpPr>
          <p:cNvPr id="31" name="Oval 30">
            <a:extLst>
              <a:ext uri="{FF2B5EF4-FFF2-40B4-BE49-F238E27FC236}">
                <a16:creationId xmlns:a16="http://schemas.microsoft.com/office/drawing/2014/main" id="{8FA8A062-1621-447E-81EB-EB0A6EF0BAC1}"/>
              </a:ext>
            </a:extLst>
          </p:cNvPr>
          <p:cNvSpPr/>
          <p:nvPr/>
        </p:nvSpPr>
        <p:spPr>
          <a:xfrm rot="19995369">
            <a:off x="1888357" y="1508344"/>
            <a:ext cx="8674465" cy="3580276"/>
          </a:xfrm>
          <a:prstGeom prst="ellipse">
            <a:avLst/>
          </a:prstGeom>
          <a:noFill/>
          <a:ln w="76200">
            <a:solidFill>
              <a:srgbClr val="FF66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BE" sz="1600" b="0" i="0" u="none" strike="noStrike" kern="1200" cap="none" spc="0" normalizeH="0" baseline="0" noProof="0" dirty="0" err="1">
              <a:ln>
                <a:noFill/>
              </a:ln>
              <a:solidFill>
                <a:srgbClr val="0033A0"/>
              </a:solidFill>
              <a:effectLst/>
              <a:uLnTx/>
              <a:uFillTx/>
              <a:latin typeface="Verdana" charset="0"/>
              <a:ea typeface="Verdana" charset="0"/>
              <a:cs typeface="Verdana" charset="0"/>
            </a:endParaRPr>
          </a:p>
        </p:txBody>
      </p:sp>
    </p:spTree>
    <p:extLst>
      <p:ext uri="{BB962C8B-B14F-4D97-AF65-F5344CB8AC3E}">
        <p14:creationId xmlns:p14="http://schemas.microsoft.com/office/powerpoint/2010/main" val="1032734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up)">
                                      <p:cBhvr>
                                        <p:cTn id="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904608" y="535998"/>
            <a:ext cx="11857772" cy="782357"/>
          </a:xfrm>
        </p:spPr>
        <p:txBody>
          <a:bodyPr/>
          <a:lstStyle/>
          <a:p>
            <a:r>
              <a:rPr lang="en-IE" sz="3600" dirty="0"/>
              <a:t>Conclusions</a:t>
            </a:r>
            <a:endParaRPr lang="en-GB" sz="3600" dirty="0"/>
          </a:p>
        </p:txBody>
      </p:sp>
      <p:sp>
        <p:nvSpPr>
          <p:cNvPr id="18" name="Content Placeholder 17"/>
          <p:cNvSpPr>
            <a:spLocks noGrp="1"/>
          </p:cNvSpPr>
          <p:nvPr>
            <p:ph idx="1"/>
          </p:nvPr>
        </p:nvSpPr>
        <p:spPr>
          <a:xfrm>
            <a:off x="933450" y="1577974"/>
            <a:ext cx="10788650" cy="4170363"/>
          </a:xfrm>
        </p:spPr>
        <p:txBody>
          <a:bodyPr/>
          <a:lstStyle/>
          <a:p>
            <a:pPr marL="457200" indent="-457200">
              <a:buFont typeface="+mj-lt"/>
              <a:buAutoNum type="arabicPeriod"/>
            </a:pPr>
            <a:r>
              <a:rPr lang="en-IE" dirty="0"/>
              <a:t>Scientific evidence key to delivering effective policies</a:t>
            </a:r>
          </a:p>
          <a:p>
            <a:pPr marL="457200" indent="-457200">
              <a:buFont typeface="+mj-lt"/>
              <a:buAutoNum type="arabicPeriod"/>
            </a:pPr>
            <a:r>
              <a:rPr lang="en-IE" dirty="0"/>
              <a:t>EIPM requires:</a:t>
            </a:r>
          </a:p>
          <a:p>
            <a:pPr lvl="1">
              <a:buFont typeface="Arial" panose="020B0604020202020204" pitchFamily="34" charset="0"/>
              <a:buChar char="•"/>
            </a:pPr>
            <a:r>
              <a:rPr lang="en-IE" dirty="0"/>
              <a:t>Science for policy ecosystems with active mechanisms and processes</a:t>
            </a:r>
          </a:p>
          <a:p>
            <a:pPr lvl="1">
              <a:buFont typeface="Arial" panose="020B0604020202020204" pitchFamily="34" charset="0"/>
              <a:buChar char="•"/>
            </a:pPr>
            <a:r>
              <a:rPr lang="en-IE" dirty="0"/>
              <a:t>Key role of boundary organisations </a:t>
            </a:r>
            <a:r>
              <a:rPr lang="en-IE" dirty="0">
                <a:sym typeface="Wingdings" panose="05000000000000000000" pitchFamily="2" charset="2"/>
              </a:rPr>
              <a:t> need for institutional capacity building</a:t>
            </a:r>
          </a:p>
          <a:p>
            <a:pPr lvl="1">
              <a:buFont typeface="Arial" panose="020B0604020202020204" pitchFamily="34" charset="0"/>
              <a:buChar char="•"/>
            </a:pPr>
            <a:r>
              <a:rPr lang="en-IE" dirty="0">
                <a:sym typeface="Wingdings" panose="05000000000000000000" pitchFamily="2" charset="2"/>
              </a:rPr>
              <a:t>Key role of knowledge mobilisers  need for individual capacity building</a:t>
            </a:r>
            <a:endParaRPr lang="en-IE" dirty="0"/>
          </a:p>
          <a:p>
            <a:pPr lvl="1">
              <a:buFont typeface="Arial" panose="020B0604020202020204" pitchFamily="34" charset="0"/>
              <a:buChar char="•"/>
            </a:pPr>
            <a:r>
              <a:rPr lang="en-IE" dirty="0"/>
              <a:t>limits to what science can do to create more effective policies</a:t>
            </a:r>
            <a:endParaRPr lang="en-GB" dirty="0"/>
          </a:p>
          <a:p>
            <a:pPr marL="457200" indent="-457200">
              <a:buFont typeface="+mj-lt"/>
              <a:buAutoNum type="arabicPeriod"/>
            </a:pPr>
            <a:r>
              <a:rPr lang="en-IE" dirty="0"/>
              <a:t>JRC works on improving the understanding of the challenges to evidence for policy and developing tools to address them</a:t>
            </a:r>
          </a:p>
          <a:p>
            <a:pPr marL="457200" indent="-457200">
              <a:buFont typeface="+mj-lt"/>
              <a:buAutoNum type="arabicPeriod"/>
            </a:pPr>
            <a:r>
              <a:rPr lang="en-IE" dirty="0"/>
              <a:t>Covid-19 is offering interesting lessons for science for policy </a:t>
            </a:r>
            <a:endParaRPr lang="en-GB" dirty="0"/>
          </a:p>
        </p:txBody>
      </p:sp>
    </p:spTree>
    <p:extLst>
      <p:ext uri="{BB962C8B-B14F-4D97-AF65-F5344CB8AC3E}">
        <p14:creationId xmlns:p14="http://schemas.microsoft.com/office/powerpoint/2010/main" val="162910335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IE" dirty="0"/>
              <a:t>Thank you</a:t>
            </a:r>
            <a:endParaRPr lang="en-GB" dirty="0"/>
          </a:p>
        </p:txBody>
      </p:sp>
      <p:sp>
        <p:nvSpPr>
          <p:cNvPr id="3" name="Subtitle 2"/>
          <p:cNvSpPr>
            <a:spLocks noGrp="1"/>
          </p:cNvSpPr>
          <p:nvPr>
            <p:ph type="subTitle" idx="1"/>
          </p:nvPr>
        </p:nvSpPr>
        <p:spPr>
          <a:xfrm>
            <a:off x="759575" y="4646435"/>
            <a:ext cx="8941016" cy="1853519"/>
          </a:xfrm>
        </p:spPr>
        <p:txBody>
          <a:bodyPr wrap="square" anchor="b" anchorCtr="0"/>
          <a:lstStyle/>
          <a:p>
            <a:r>
              <a:rPr lang="en-US" sz="1050" b="1" dirty="0"/>
              <a:t>© European Union 2020</a:t>
            </a:r>
          </a:p>
          <a:p>
            <a:r>
              <a:rPr lang="en-US" sz="1050" dirty="0"/>
              <a:t>Unless otherwise noted the reuse of this presentation is </a:t>
            </a:r>
            <a:r>
              <a:rPr lang="en-US" sz="1050" dirty="0" err="1"/>
              <a:t>authorised</a:t>
            </a:r>
            <a:r>
              <a:rPr lang="en-US" sz="1050" dirty="0"/>
              <a:t> under the </a:t>
            </a:r>
            <a:r>
              <a:rPr lang="en-US" sz="1050" dirty="0">
                <a:hlinkClick r:id="rId3"/>
              </a:rPr>
              <a:t>CC BY 4.0 </a:t>
            </a:r>
            <a:r>
              <a:rPr lang="en-US" sz="1050" dirty="0"/>
              <a:t>license. For any use or reproduction of elements that are not owned by the EU, permission may need to be sought directly from the respective right holders.</a:t>
            </a:r>
          </a:p>
          <a:p>
            <a:r>
              <a:rPr lang="en-US" sz="1050" dirty="0"/>
              <a:t>Slide </a:t>
            </a:r>
            <a:r>
              <a:rPr lang="en-US" sz="1050" dirty="0">
                <a:solidFill>
                  <a:schemeClr val="accent6"/>
                </a:solidFill>
              </a:rPr>
              <a:t>xx</a:t>
            </a:r>
            <a:r>
              <a:rPr lang="en-US" sz="1050" dirty="0"/>
              <a:t>: </a:t>
            </a:r>
            <a:r>
              <a:rPr lang="en-US" sz="1050" dirty="0">
                <a:solidFill>
                  <a:schemeClr val="accent6"/>
                </a:solidFill>
              </a:rPr>
              <a:t>element concerned</a:t>
            </a:r>
            <a:r>
              <a:rPr lang="en-US" sz="1050" dirty="0"/>
              <a:t>, source</a:t>
            </a:r>
            <a:r>
              <a:rPr lang="en-US" sz="1050" dirty="0">
                <a:solidFill>
                  <a:schemeClr val="accent6"/>
                </a:solidFill>
              </a:rPr>
              <a:t>: e.g. Fotolia.com</a:t>
            </a:r>
            <a:r>
              <a:rPr lang="en-US" sz="1050" dirty="0"/>
              <a:t>; Slide </a:t>
            </a:r>
            <a:r>
              <a:rPr lang="en-US" sz="1050" dirty="0">
                <a:solidFill>
                  <a:schemeClr val="accent6"/>
                </a:solidFill>
              </a:rPr>
              <a:t>xx</a:t>
            </a:r>
            <a:r>
              <a:rPr lang="en-US" sz="1050" dirty="0"/>
              <a:t>: </a:t>
            </a:r>
            <a:r>
              <a:rPr lang="en-US" sz="1050" dirty="0">
                <a:solidFill>
                  <a:schemeClr val="accent6"/>
                </a:solidFill>
              </a:rPr>
              <a:t>element concerned</a:t>
            </a:r>
            <a:r>
              <a:rPr lang="en-US" sz="1050" dirty="0"/>
              <a:t>, source: </a:t>
            </a:r>
            <a:r>
              <a:rPr lang="en-US" sz="1050" dirty="0">
                <a:solidFill>
                  <a:schemeClr val="accent6"/>
                </a:solidFill>
              </a:rPr>
              <a:t>e.g. iStock.com</a:t>
            </a:r>
            <a:endParaRPr lang="en-GB" sz="1050" dirty="0">
              <a:solidFill>
                <a:schemeClr val="accent6"/>
              </a:solidFill>
            </a:endParaRPr>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0524" y="4858246"/>
            <a:ext cx="1023496" cy="358097"/>
          </a:xfrm>
          <a:prstGeom prst="rect">
            <a:avLst/>
          </a:prstGeom>
        </p:spPr>
      </p:pic>
    </p:spTree>
    <p:extLst>
      <p:ext uri="{BB962C8B-B14F-4D97-AF65-F5344CB8AC3E}">
        <p14:creationId xmlns:p14="http://schemas.microsoft.com/office/powerpoint/2010/main" val="323659402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IE" dirty="0"/>
              <a:t>Keep in touch</a:t>
            </a:r>
            <a:endParaRPr lang="en-GB" dirty="0"/>
          </a:p>
        </p:txBody>
      </p:sp>
      <p:sp>
        <p:nvSpPr>
          <p:cNvPr id="5" name="Content Placeholder 4"/>
          <p:cNvSpPr>
            <a:spLocks noGrp="1"/>
          </p:cNvSpPr>
          <p:nvPr>
            <p:ph idx="1"/>
          </p:nvPr>
        </p:nvSpPr>
        <p:spPr>
          <a:xfrm>
            <a:off x="6270177" y="4714827"/>
            <a:ext cx="3617290" cy="361995"/>
          </a:xfrm>
        </p:spPr>
        <p:txBody>
          <a:bodyPr/>
          <a:lstStyle/>
          <a:p>
            <a:pPr marL="0" indent="0">
              <a:buNone/>
            </a:pPr>
            <a:r>
              <a:rPr lang="en-IE" sz="1600" dirty="0">
                <a:hlinkClick r:id="rId3"/>
              </a:rPr>
              <a:t>EU Spotify</a:t>
            </a:r>
            <a:endParaRPr lang="en-GB" sz="1600" dirty="0"/>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0722" y="1630238"/>
            <a:ext cx="684199" cy="750146"/>
          </a:xfrm>
          <a:prstGeom prst="rect">
            <a:avLst/>
          </a:prstGeom>
        </p:spPr>
      </p:pic>
      <p:sp>
        <p:nvSpPr>
          <p:cNvPr id="2" name="Rectangle 1"/>
          <p:cNvSpPr/>
          <p:nvPr/>
        </p:nvSpPr>
        <p:spPr>
          <a:xfrm>
            <a:off x="1819504" y="1774881"/>
            <a:ext cx="1439818" cy="33855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4D4D4D"/>
                </a:solidFill>
                <a:effectLst/>
                <a:uLnTx/>
                <a:uFillTx/>
                <a:latin typeface="Arial"/>
                <a:ea typeface="+mn-ea"/>
                <a:cs typeface="+mn-cs"/>
                <a:hlinkClick r:id="rId5"/>
              </a:rPr>
              <a:t>ec.europa.eu/</a:t>
            </a:r>
            <a:endParaRPr kumimoji="0" lang="en-IE" sz="1200" b="0" i="0" u="none" strike="noStrike" kern="1200" cap="none" spc="0" normalizeH="0" baseline="0" noProof="0" dirty="0">
              <a:ln>
                <a:noFill/>
              </a:ln>
              <a:solidFill>
                <a:srgbClr val="4D4D4D"/>
              </a:solidFill>
              <a:effectLst/>
              <a:uLnTx/>
              <a:uFillTx/>
              <a:latin typeface="Arial"/>
              <a:ea typeface="+mn-ea"/>
              <a:cs typeface="+mn-cs"/>
            </a:endParaRP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0722" y="2635213"/>
            <a:ext cx="684199" cy="750146"/>
          </a:xfrm>
          <a:prstGeom prst="rect">
            <a:avLst/>
          </a:prstGeom>
        </p:spPr>
      </p:pic>
      <p:sp>
        <p:nvSpPr>
          <p:cNvPr id="7" name="Rectangle 6"/>
          <p:cNvSpPr/>
          <p:nvPr/>
        </p:nvSpPr>
        <p:spPr>
          <a:xfrm>
            <a:off x="1819504" y="2841009"/>
            <a:ext cx="1165704" cy="33855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4D4D4D"/>
                </a:solidFill>
                <a:effectLst/>
                <a:uLnTx/>
                <a:uFillTx/>
                <a:latin typeface="Arial"/>
                <a:ea typeface="+mn-ea"/>
                <a:cs typeface="+mn-cs"/>
                <a:hlinkClick r:id="rId6"/>
              </a:rPr>
              <a:t>europa.eu/</a:t>
            </a:r>
            <a:endParaRPr kumimoji="0" lang="en-GB" sz="1600" b="0" i="0" u="none" strike="noStrike" kern="1200" cap="none" spc="0" normalizeH="0" baseline="0" noProof="0" dirty="0">
              <a:ln>
                <a:noFill/>
              </a:ln>
              <a:solidFill>
                <a:srgbClr val="4D4D4D"/>
              </a:solidFill>
              <a:effectLst/>
              <a:uLnTx/>
              <a:uFillTx/>
              <a:latin typeface="Arial"/>
              <a:ea typeface="+mn-ea"/>
              <a:cs typeface="+mn-cs"/>
            </a:endParaRPr>
          </a:p>
        </p:txBody>
      </p:sp>
      <p:pic>
        <p:nvPicPr>
          <p:cNvPr id="8" name="Pictur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70722" y="3587900"/>
            <a:ext cx="640631" cy="702230"/>
          </a:xfrm>
          <a:prstGeom prst="rect">
            <a:avLst/>
          </a:prstGeom>
        </p:spPr>
      </p:pic>
      <p:sp>
        <p:nvSpPr>
          <p:cNvPr id="9" name="Rectangle 8"/>
          <p:cNvSpPr/>
          <p:nvPr/>
        </p:nvSpPr>
        <p:spPr>
          <a:xfrm>
            <a:off x="1819504" y="3736212"/>
            <a:ext cx="1975221" cy="33855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1600" b="0" i="0" u="none" strike="noStrike" kern="1200" cap="none" spc="0" normalizeH="0" baseline="0" noProof="0" dirty="0">
                <a:ln>
                  <a:noFill/>
                </a:ln>
                <a:solidFill>
                  <a:srgbClr val="4D4D4D"/>
                </a:solidFill>
                <a:effectLst/>
                <a:uLnTx/>
                <a:uFillTx/>
                <a:latin typeface="Arial"/>
                <a:ea typeface="+mn-ea"/>
                <a:cs typeface="+mn-cs"/>
                <a:hlinkClick r:id="rId8"/>
              </a:rPr>
              <a:t>@</a:t>
            </a:r>
            <a:r>
              <a:rPr kumimoji="0" lang="en-IE" sz="1600" b="0" i="0" u="none" strike="noStrike" kern="1200" cap="none" spc="0" normalizeH="0" baseline="0" noProof="0" dirty="0" err="1">
                <a:ln>
                  <a:noFill/>
                </a:ln>
                <a:solidFill>
                  <a:srgbClr val="4D4D4D"/>
                </a:solidFill>
                <a:effectLst/>
                <a:uLnTx/>
                <a:uFillTx/>
                <a:latin typeface="Arial"/>
                <a:ea typeface="+mn-ea"/>
                <a:cs typeface="+mn-cs"/>
                <a:hlinkClick r:id="rId8"/>
              </a:rPr>
              <a:t>EU_Commission</a:t>
            </a:r>
            <a:r>
              <a:rPr kumimoji="0" lang="en-IE" sz="1600" b="0" i="0" u="none" strike="noStrike" kern="1200" cap="none" spc="0" normalizeH="0" baseline="0" noProof="0" dirty="0">
                <a:ln>
                  <a:noFill/>
                </a:ln>
                <a:solidFill>
                  <a:srgbClr val="4D4D4D"/>
                </a:solidFill>
                <a:effectLst/>
                <a:uLnTx/>
                <a:uFillTx/>
                <a:latin typeface="Arial"/>
                <a:ea typeface="+mn-ea"/>
                <a:cs typeface="+mn-cs"/>
                <a:hlinkClick r:id="rId8"/>
              </a:rPr>
              <a:t> </a:t>
            </a:r>
            <a:endParaRPr kumimoji="0" lang="en-GB" sz="1200" b="0" i="0" u="none" strike="noStrike" kern="1200" cap="none" spc="0" normalizeH="0" baseline="0" noProof="0" dirty="0">
              <a:ln>
                <a:noFill/>
              </a:ln>
              <a:solidFill>
                <a:srgbClr val="4D4D4D"/>
              </a:solidFill>
              <a:effectLst/>
              <a:uLnTx/>
              <a:uFillTx/>
              <a:latin typeface="Arial"/>
              <a:ea typeface="+mn-ea"/>
              <a:cs typeface="+mn-cs"/>
            </a:endParaRPr>
          </a:p>
        </p:txBody>
      </p:sp>
      <p:sp>
        <p:nvSpPr>
          <p:cNvPr id="10" name="Rectangle 9"/>
          <p:cNvSpPr/>
          <p:nvPr/>
        </p:nvSpPr>
        <p:spPr>
          <a:xfrm>
            <a:off x="1819504" y="4710652"/>
            <a:ext cx="6096000" cy="338554"/>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1600" b="0" i="0" u="none" strike="noStrike" kern="1200" cap="none" spc="0" normalizeH="0" baseline="0" noProof="0" dirty="0">
                <a:ln>
                  <a:noFill/>
                </a:ln>
                <a:solidFill>
                  <a:srgbClr val="4D4D4D"/>
                </a:solidFill>
                <a:effectLst/>
                <a:uLnTx/>
                <a:uFillTx/>
                <a:latin typeface="Arial"/>
                <a:ea typeface="+mn-ea"/>
                <a:cs typeface="+mn-cs"/>
                <a:hlinkClick r:id="rId9"/>
              </a:rPr>
              <a:t>@</a:t>
            </a:r>
            <a:r>
              <a:rPr kumimoji="0" lang="en-IE" sz="1600" b="0" i="0" u="none" strike="noStrike" kern="1200" cap="none" spc="0" normalizeH="0" baseline="0" noProof="0" dirty="0" err="1">
                <a:ln>
                  <a:noFill/>
                </a:ln>
                <a:solidFill>
                  <a:srgbClr val="4D4D4D"/>
                </a:solidFill>
                <a:effectLst/>
                <a:uLnTx/>
                <a:uFillTx/>
                <a:latin typeface="Arial"/>
                <a:ea typeface="+mn-ea"/>
                <a:cs typeface="+mn-cs"/>
                <a:hlinkClick r:id="rId9"/>
              </a:rPr>
              <a:t>EuropeanCommission</a:t>
            </a:r>
            <a:r>
              <a:rPr kumimoji="0" lang="en-IE" sz="1600" b="0" i="0" u="none" strike="noStrike" kern="1200" cap="none" spc="0" normalizeH="0" baseline="0" noProof="0" dirty="0">
                <a:ln>
                  <a:noFill/>
                </a:ln>
                <a:solidFill>
                  <a:srgbClr val="4D4D4D"/>
                </a:solidFill>
                <a:effectLst/>
                <a:uLnTx/>
                <a:uFillTx/>
                <a:latin typeface="Arial"/>
                <a:ea typeface="+mn-ea"/>
                <a:cs typeface="+mn-cs"/>
                <a:hlinkClick r:id="rId9"/>
              </a:rPr>
              <a:t> </a:t>
            </a:r>
            <a:endParaRPr kumimoji="0" lang="en-GB" sz="1200" b="0" i="0" u="none" strike="noStrike" kern="1200" cap="none" spc="0" normalizeH="0" baseline="0" noProof="0" dirty="0">
              <a:ln>
                <a:noFill/>
              </a:ln>
              <a:solidFill>
                <a:srgbClr val="4D4D4D"/>
              </a:solidFill>
              <a:effectLst/>
              <a:uLnTx/>
              <a:uFillTx/>
              <a:latin typeface="Arial"/>
              <a:ea typeface="+mn-ea"/>
              <a:cs typeface="+mn-cs"/>
            </a:endParaRPr>
          </a:p>
        </p:txBody>
      </p:sp>
      <p:pic>
        <p:nvPicPr>
          <p:cNvPr id="11" name="Picture 1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80922" y="4538287"/>
            <a:ext cx="620230" cy="681506"/>
          </a:xfrm>
          <a:prstGeom prst="rect">
            <a:avLst/>
          </a:prstGeom>
        </p:spPr>
      </p:pic>
      <p:sp>
        <p:nvSpPr>
          <p:cNvPr id="12" name="Rectangle 11"/>
          <p:cNvSpPr/>
          <p:nvPr/>
        </p:nvSpPr>
        <p:spPr>
          <a:xfrm>
            <a:off x="1819504" y="5661644"/>
            <a:ext cx="6096000" cy="338554"/>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1600" b="0" i="0" u="none" strike="noStrike" kern="1200" cap="none" spc="0" normalizeH="0" baseline="0" noProof="0" dirty="0">
                <a:ln>
                  <a:noFill/>
                </a:ln>
                <a:solidFill>
                  <a:srgbClr val="4D4D4D"/>
                </a:solidFill>
                <a:effectLst/>
                <a:uLnTx/>
                <a:uFillTx/>
                <a:latin typeface="Arial"/>
                <a:ea typeface="+mn-ea"/>
                <a:cs typeface="+mn-cs"/>
                <a:hlinkClick r:id="rId11"/>
              </a:rPr>
              <a:t>European Commission</a:t>
            </a:r>
            <a:endParaRPr kumimoji="0" lang="en-GB" sz="1200" b="0" i="0" u="none" strike="noStrike" kern="1200" cap="none" spc="0" normalizeH="0" baseline="0" noProof="0" dirty="0">
              <a:ln>
                <a:noFill/>
              </a:ln>
              <a:solidFill>
                <a:srgbClr val="4D4D4D"/>
              </a:solidFill>
              <a:effectLst/>
              <a:uLnTx/>
              <a:uFillTx/>
              <a:latin typeface="Arial"/>
              <a:ea typeface="+mn-ea"/>
              <a:cs typeface="+mn-cs"/>
              <a:hlinkClick r:id="rId11"/>
            </a:endParaRPr>
          </a:p>
        </p:txBody>
      </p:sp>
      <p:pic>
        <p:nvPicPr>
          <p:cNvPr id="13" name="Picture 12"/>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80922" y="5491270"/>
            <a:ext cx="620230" cy="681506"/>
          </a:xfrm>
          <a:prstGeom prst="rect">
            <a:avLst/>
          </a:prstGeom>
        </p:spPr>
      </p:pic>
      <p:pic>
        <p:nvPicPr>
          <p:cNvPr id="14" name="Picture 13"/>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363060" y="1661642"/>
            <a:ext cx="647562" cy="711537"/>
          </a:xfrm>
          <a:prstGeom prst="rect">
            <a:avLst/>
          </a:prstGeom>
        </p:spPr>
      </p:pic>
      <p:sp>
        <p:nvSpPr>
          <p:cNvPr id="15" name="Rectangle 14"/>
          <p:cNvSpPr/>
          <p:nvPr/>
        </p:nvSpPr>
        <p:spPr>
          <a:xfrm>
            <a:off x="6156397" y="1792054"/>
            <a:ext cx="3798073" cy="3385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1600" b="0" i="0" u="none" strike="noStrike" kern="1200" cap="none" spc="0" normalizeH="0" baseline="0" noProof="0" dirty="0">
                <a:ln>
                  <a:noFill/>
                </a:ln>
                <a:solidFill>
                  <a:srgbClr val="4D4D4D"/>
                </a:solidFill>
                <a:effectLst/>
                <a:uLnTx/>
                <a:uFillTx/>
                <a:latin typeface="Arial"/>
                <a:ea typeface="+mn-ea"/>
                <a:cs typeface="+mn-cs"/>
                <a:hlinkClick r:id="rId14"/>
              </a:rPr>
              <a:t>europeancommission</a:t>
            </a:r>
            <a:r>
              <a:rPr kumimoji="0" lang="en-IE" sz="1600" b="0" i="0" u="none" strike="noStrike" kern="1200" cap="none" spc="0" normalizeH="0" baseline="0" noProof="0" dirty="0">
                <a:ln>
                  <a:noFill/>
                </a:ln>
                <a:solidFill>
                  <a:srgbClr val="4D4D4D"/>
                </a:solidFill>
                <a:effectLst/>
                <a:uLnTx/>
                <a:uFillTx/>
                <a:latin typeface="Arial"/>
                <a:ea typeface="+mn-ea"/>
                <a:cs typeface="+mn-cs"/>
              </a:rPr>
              <a:t> </a:t>
            </a:r>
            <a:endParaRPr kumimoji="0" lang="en-GB" sz="1200" b="0" i="0" u="none" strike="noStrike" kern="1200" cap="none" spc="0" normalizeH="0" baseline="0" noProof="0" dirty="0">
              <a:ln>
                <a:noFill/>
              </a:ln>
              <a:solidFill>
                <a:srgbClr val="4D4D4D"/>
              </a:solidFill>
              <a:effectLst/>
              <a:uLnTx/>
              <a:uFillTx/>
              <a:latin typeface="Arial"/>
              <a:ea typeface="+mn-ea"/>
              <a:cs typeface="+mn-cs"/>
            </a:endParaRPr>
          </a:p>
        </p:txBody>
      </p:sp>
      <p:pic>
        <p:nvPicPr>
          <p:cNvPr id="16" name="Picture 15"/>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5402348" y="2611751"/>
            <a:ext cx="568985" cy="623695"/>
          </a:xfrm>
          <a:prstGeom prst="rect">
            <a:avLst/>
          </a:prstGeom>
        </p:spPr>
      </p:pic>
      <p:sp>
        <p:nvSpPr>
          <p:cNvPr id="17" name="Rectangle 16">
            <a:hlinkClick r:id="rId16"/>
          </p:cNvPr>
          <p:cNvSpPr/>
          <p:nvPr/>
        </p:nvSpPr>
        <p:spPr>
          <a:xfrm>
            <a:off x="6156397" y="2749321"/>
            <a:ext cx="2465740" cy="33855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4D4D4D"/>
                </a:solidFill>
                <a:effectLst/>
                <a:uLnTx/>
                <a:uFillTx/>
                <a:latin typeface="Arial"/>
                <a:ea typeface="+mn-ea"/>
                <a:cs typeface="+mn-cs"/>
                <a:hlinkClick r:id="rId16"/>
              </a:rPr>
              <a:t>@</a:t>
            </a:r>
            <a:r>
              <a:rPr kumimoji="0" lang="en-GB" sz="1600" b="0" i="0" u="none" strike="noStrike" kern="1200" cap="none" spc="0" normalizeH="0" baseline="0" noProof="0" dirty="0" err="1">
                <a:ln>
                  <a:noFill/>
                </a:ln>
                <a:solidFill>
                  <a:srgbClr val="4D4D4D"/>
                </a:solidFill>
                <a:effectLst/>
                <a:uLnTx/>
                <a:uFillTx/>
                <a:latin typeface="Arial"/>
                <a:ea typeface="+mn-ea"/>
                <a:cs typeface="+mn-cs"/>
                <a:hlinkClick r:id="rId16"/>
              </a:rPr>
              <a:t>EuropeanCommission</a:t>
            </a:r>
            <a:endParaRPr kumimoji="0" lang="en-GB" sz="1200" b="0" i="0" u="none" strike="noStrike" kern="1200" cap="none" spc="0" normalizeH="0" baseline="0" noProof="0" dirty="0">
              <a:ln>
                <a:noFill/>
              </a:ln>
              <a:solidFill>
                <a:srgbClr val="4D4D4D"/>
              </a:solidFill>
              <a:effectLst/>
              <a:uLnTx/>
              <a:uFillTx/>
              <a:latin typeface="Arial"/>
              <a:ea typeface="+mn-ea"/>
              <a:cs typeface="+mn-cs"/>
            </a:endParaRPr>
          </a:p>
        </p:txBody>
      </p:sp>
      <p:sp>
        <p:nvSpPr>
          <p:cNvPr id="18" name="Rectangle 17"/>
          <p:cNvSpPr/>
          <p:nvPr/>
        </p:nvSpPr>
        <p:spPr>
          <a:xfrm>
            <a:off x="6270177" y="3733427"/>
            <a:ext cx="927242" cy="33855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1600" b="0" i="0" u="none" strike="noStrike" kern="1200" cap="none" spc="0" normalizeH="0" baseline="0" noProof="0" dirty="0">
                <a:ln>
                  <a:noFill/>
                </a:ln>
                <a:solidFill>
                  <a:srgbClr val="4D4D4D"/>
                </a:solidFill>
                <a:effectLst/>
                <a:uLnTx/>
                <a:uFillTx/>
                <a:latin typeface="Arial"/>
                <a:ea typeface="+mn-ea"/>
                <a:cs typeface="+mn-cs"/>
                <a:hlinkClick r:id="rId17"/>
              </a:rPr>
              <a:t>EUTube</a:t>
            </a:r>
            <a:endParaRPr kumimoji="0" lang="en-IE" sz="1200" b="0" i="0" u="none" strike="noStrike" kern="1200" cap="none" spc="0" normalizeH="0" baseline="0" noProof="0" dirty="0">
              <a:ln>
                <a:noFill/>
              </a:ln>
              <a:solidFill>
                <a:srgbClr val="4D4D4D"/>
              </a:solidFill>
              <a:effectLst/>
              <a:uLnTx/>
              <a:uFillTx/>
              <a:latin typeface="Arial"/>
              <a:ea typeface="+mn-ea"/>
              <a:cs typeface="+mn-cs"/>
            </a:endParaRPr>
          </a:p>
        </p:txBody>
      </p:sp>
      <p:pic>
        <p:nvPicPr>
          <p:cNvPr id="19" name="Picture 18"/>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5399823" y="3542487"/>
            <a:ext cx="660728" cy="726004"/>
          </a:xfrm>
          <a:prstGeom prst="rect">
            <a:avLst/>
          </a:prstGeom>
        </p:spPr>
      </p:pic>
      <p:pic>
        <p:nvPicPr>
          <p:cNvPr id="20" name="Picture 19"/>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5381661" y="4514763"/>
            <a:ext cx="695271" cy="762124"/>
          </a:xfrm>
          <a:prstGeom prst="rect">
            <a:avLst/>
          </a:prstGeom>
        </p:spPr>
      </p:pic>
    </p:spTree>
    <p:extLst>
      <p:ext uri="{BB962C8B-B14F-4D97-AF65-F5344CB8AC3E}">
        <p14:creationId xmlns:p14="http://schemas.microsoft.com/office/powerpoint/2010/main" val="66041259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199" y="1825625"/>
            <a:ext cx="10905699" cy="890143"/>
          </a:xfrm>
        </p:spPr>
        <p:txBody>
          <a:bodyPr/>
          <a:lstStyle/>
          <a:p>
            <a:pPr marL="0" indent="0">
              <a:buNone/>
            </a:pPr>
            <a:r>
              <a:rPr lang="en-GB" b="1" dirty="0">
                <a:solidFill>
                  <a:schemeClr val="tx2"/>
                </a:solidFill>
              </a:rPr>
              <a:t>Using Creative Commons licenses for the distribution and reuse of Commission presentations</a:t>
            </a:r>
            <a:endParaRPr lang="en-GB" b="1" dirty="0"/>
          </a:p>
          <a:p>
            <a:pPr lvl="1">
              <a:spcAft>
                <a:spcPts val="1200"/>
              </a:spcAft>
            </a:pPr>
            <a:endParaRPr lang="en-GB" dirty="0"/>
          </a:p>
        </p:txBody>
      </p:sp>
      <p:sp>
        <p:nvSpPr>
          <p:cNvPr id="2" name="Title 1"/>
          <p:cNvSpPr>
            <a:spLocks noGrp="1"/>
          </p:cNvSpPr>
          <p:nvPr>
            <p:ph type="title"/>
          </p:nvPr>
        </p:nvSpPr>
        <p:spPr/>
        <p:txBody>
          <a:bodyPr/>
          <a:lstStyle/>
          <a:p>
            <a:r>
              <a:rPr lang="en-GB" dirty="0"/>
              <a:t>Reuse Guidelines </a:t>
            </a:r>
          </a:p>
        </p:txBody>
      </p:sp>
      <p:sp>
        <p:nvSpPr>
          <p:cNvPr id="4" name="Content Placeholder 2"/>
          <p:cNvSpPr txBox="1">
            <a:spLocks/>
          </p:cNvSpPr>
          <p:nvPr/>
        </p:nvSpPr>
        <p:spPr>
          <a:xfrm>
            <a:off x="838199" y="2839059"/>
            <a:ext cx="3965560" cy="100892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chemeClr val="tx2"/>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tx2"/>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tx2"/>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tx2"/>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tx2"/>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
                <a:srgbClr val="034EA2"/>
              </a:buClr>
              <a:buSzTx/>
              <a:buFont typeface="Arial" panose="020B0604020202020204" pitchFamily="34" charset="0"/>
              <a:buChar char="•"/>
              <a:tabLst/>
              <a:defRPr/>
            </a:pPr>
            <a:r>
              <a:rPr kumimoji="0" lang="en-US" sz="1800" b="0" i="0" u="none" strike="noStrike" kern="1200" cap="none" spc="0" normalizeH="0" baseline="0" noProof="0" dirty="0">
                <a:ln>
                  <a:noFill/>
                </a:ln>
                <a:solidFill>
                  <a:srgbClr val="4D4D4D"/>
                </a:solidFill>
                <a:effectLst/>
                <a:uLnTx/>
                <a:uFillTx/>
                <a:latin typeface="Arial"/>
                <a:ea typeface="+mn-ea"/>
                <a:cs typeface="+mn-cs"/>
              </a:rPr>
              <a:t>A slide appearing at the end of the presentation should include a CC license notice:</a:t>
            </a:r>
            <a:endParaRPr kumimoji="0" lang="en-GB" sz="1800" b="1" i="0" u="none" strike="noStrike" kern="1200" cap="none" spc="0" normalizeH="0" baseline="0" noProof="0" dirty="0">
              <a:ln>
                <a:noFill/>
              </a:ln>
              <a:solidFill>
                <a:srgbClr val="4D4D4D"/>
              </a:solidFill>
              <a:effectLst/>
              <a:uLnTx/>
              <a:uFillTx/>
              <a:latin typeface="Arial"/>
              <a:ea typeface="+mn-ea"/>
              <a:cs typeface="+mn-cs"/>
            </a:endParaRPr>
          </a:p>
        </p:txBody>
      </p:sp>
      <p:grpSp>
        <p:nvGrpSpPr>
          <p:cNvPr id="7" name="Group 6"/>
          <p:cNvGrpSpPr/>
          <p:nvPr/>
        </p:nvGrpSpPr>
        <p:grpSpPr>
          <a:xfrm>
            <a:off x="764058" y="4165749"/>
            <a:ext cx="3965560" cy="1527809"/>
            <a:chOff x="838198" y="4653841"/>
            <a:chExt cx="3965560" cy="1527809"/>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07273" y="4653841"/>
              <a:ext cx="1227411" cy="429442"/>
            </a:xfrm>
            <a:prstGeom prst="rect">
              <a:avLst/>
            </a:prstGeom>
          </p:spPr>
        </p:pic>
        <p:sp>
          <p:nvSpPr>
            <p:cNvPr id="6" name="Content Placeholder 2"/>
            <p:cNvSpPr txBox="1">
              <a:spLocks/>
            </p:cNvSpPr>
            <p:nvPr/>
          </p:nvSpPr>
          <p:spPr>
            <a:xfrm>
              <a:off x="838198" y="5172726"/>
              <a:ext cx="3965560" cy="100892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chemeClr val="tx2"/>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tx2"/>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tx2"/>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tx2"/>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tx2"/>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
                  <a:srgbClr val="034EA2"/>
                </a:buClr>
                <a:buSzTx/>
                <a:buFont typeface="Arial" panose="020B0604020202020204" pitchFamily="34" charset="0"/>
                <a:buNone/>
                <a:tabLst/>
                <a:defRPr/>
              </a:pPr>
              <a:r>
                <a:rPr kumimoji="0" lang="en-US" sz="1200" b="1" i="0" u="none" strike="noStrike" kern="1200" cap="none" spc="0" normalizeH="0" baseline="0" noProof="0" dirty="0">
                  <a:ln>
                    <a:noFill/>
                  </a:ln>
                  <a:solidFill>
                    <a:srgbClr val="4D4D4D"/>
                  </a:solidFill>
                  <a:effectLst/>
                  <a:uLnTx/>
                  <a:uFillTx/>
                  <a:latin typeface="Arial"/>
                  <a:ea typeface="+mn-ea"/>
                  <a:cs typeface="+mn-cs"/>
                </a:rPr>
                <a:t>© European Union 2020</a:t>
              </a:r>
            </a:p>
            <a:p>
              <a:pPr marL="0" marR="0" lvl="0" indent="0" algn="ctr" defTabSz="914400" rtl="0" eaLnBrk="1" fontAlgn="auto" latinLnBrk="0" hangingPunct="1">
                <a:lnSpc>
                  <a:spcPct val="90000"/>
                </a:lnSpc>
                <a:spcBef>
                  <a:spcPts val="1000"/>
                </a:spcBef>
                <a:spcAft>
                  <a:spcPts val="0"/>
                </a:spcAft>
                <a:buClr>
                  <a:srgbClr val="034EA2"/>
                </a:buClr>
                <a:buSzTx/>
                <a:buFont typeface="Arial" panose="020B0604020202020204" pitchFamily="34" charset="0"/>
                <a:buNone/>
                <a:tabLst/>
                <a:defRPr/>
              </a:pPr>
              <a:r>
                <a:rPr kumimoji="0" lang="en-US" sz="1200" b="0" i="0" u="none" strike="noStrike" kern="1200" cap="none" spc="0" normalizeH="0" baseline="0" noProof="0" dirty="0">
                  <a:ln>
                    <a:noFill/>
                  </a:ln>
                  <a:solidFill>
                    <a:srgbClr val="4D4D4D"/>
                  </a:solidFill>
                  <a:effectLst/>
                  <a:uLnTx/>
                  <a:uFillTx/>
                  <a:latin typeface="Arial"/>
                  <a:ea typeface="+mn-ea"/>
                  <a:cs typeface="+mn-cs"/>
                </a:rPr>
                <a:t>Reuse of this presentation </a:t>
              </a:r>
              <a:r>
                <a:rPr kumimoji="0" lang="en-US" sz="1200" b="0" i="0" u="none" strike="noStrike" kern="1200" cap="none" spc="0" normalizeH="0" baseline="0" noProof="0" dirty="0" err="1">
                  <a:ln>
                    <a:noFill/>
                  </a:ln>
                  <a:solidFill>
                    <a:srgbClr val="4D4D4D"/>
                  </a:solidFill>
                  <a:effectLst/>
                  <a:uLnTx/>
                  <a:uFillTx/>
                  <a:latin typeface="Arial"/>
                  <a:ea typeface="+mn-ea"/>
                  <a:cs typeface="+mn-cs"/>
                </a:rPr>
                <a:t>authorised</a:t>
              </a:r>
              <a:r>
                <a:rPr kumimoji="0" lang="en-US" sz="1200" b="0" i="0" u="none" strike="noStrike" kern="1200" cap="none" spc="0" normalizeH="0" baseline="0" noProof="0" dirty="0">
                  <a:ln>
                    <a:noFill/>
                  </a:ln>
                  <a:solidFill>
                    <a:srgbClr val="4D4D4D"/>
                  </a:solidFill>
                  <a:effectLst/>
                  <a:uLnTx/>
                  <a:uFillTx/>
                  <a:latin typeface="Arial"/>
                  <a:ea typeface="+mn-ea"/>
                  <a:cs typeface="+mn-cs"/>
                </a:rPr>
                <a:t> </a:t>
              </a:r>
              <a:br>
                <a:rPr kumimoji="0" lang="en-US" sz="1200" b="0" i="0" u="none" strike="noStrike" kern="1200" cap="none" spc="0" normalizeH="0" baseline="0" noProof="0" dirty="0">
                  <a:ln>
                    <a:noFill/>
                  </a:ln>
                  <a:solidFill>
                    <a:srgbClr val="4D4D4D"/>
                  </a:solidFill>
                  <a:effectLst/>
                  <a:uLnTx/>
                  <a:uFillTx/>
                  <a:latin typeface="Arial"/>
                  <a:ea typeface="+mn-ea"/>
                  <a:cs typeface="+mn-cs"/>
                </a:rPr>
              </a:br>
              <a:r>
                <a:rPr kumimoji="0" lang="en-US" sz="1200" b="0" i="0" u="none" strike="noStrike" kern="1200" cap="none" spc="0" normalizeH="0" baseline="0" noProof="0" dirty="0">
                  <a:ln>
                    <a:noFill/>
                  </a:ln>
                  <a:solidFill>
                    <a:srgbClr val="4D4D4D"/>
                  </a:solidFill>
                  <a:effectLst/>
                  <a:uLnTx/>
                  <a:uFillTx/>
                  <a:latin typeface="Arial"/>
                  <a:ea typeface="+mn-ea"/>
                  <a:cs typeface="+mn-cs"/>
                </a:rPr>
                <a:t>under the CC BY 4.0 license.</a:t>
              </a:r>
              <a:endParaRPr kumimoji="0" lang="en-GB" sz="1200" b="0" i="0" u="none" strike="noStrike" kern="1200" cap="none" spc="0" normalizeH="0" baseline="0" noProof="0" dirty="0">
                <a:ln>
                  <a:noFill/>
                </a:ln>
                <a:solidFill>
                  <a:srgbClr val="4D4D4D"/>
                </a:solidFill>
                <a:effectLst/>
                <a:uLnTx/>
                <a:uFillTx/>
                <a:latin typeface="Arial"/>
                <a:ea typeface="+mn-ea"/>
                <a:cs typeface="+mn-cs"/>
              </a:endParaRPr>
            </a:p>
          </p:txBody>
        </p:sp>
      </p:grpSp>
      <p:sp>
        <p:nvSpPr>
          <p:cNvPr id="8" name="Content Placeholder 2"/>
          <p:cNvSpPr txBox="1">
            <a:spLocks/>
          </p:cNvSpPr>
          <p:nvPr/>
        </p:nvSpPr>
        <p:spPr>
          <a:xfrm>
            <a:off x="6096000" y="2839059"/>
            <a:ext cx="5647898" cy="100892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chemeClr val="tx2"/>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tx2"/>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tx2"/>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tx2"/>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tx2"/>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
                <a:srgbClr val="034EA2"/>
              </a:buClr>
              <a:buSzTx/>
              <a:buFont typeface="Arial" panose="020B0604020202020204" pitchFamily="34" charset="0"/>
              <a:buChar char="•"/>
              <a:tabLst/>
              <a:defRPr/>
            </a:pPr>
            <a:r>
              <a:rPr kumimoji="0" lang="en-US" sz="1800" b="0" i="0" u="none" strike="noStrike" kern="1200" cap="none" spc="0" normalizeH="0" baseline="0" noProof="0" dirty="0">
                <a:ln>
                  <a:noFill/>
                </a:ln>
                <a:solidFill>
                  <a:srgbClr val="4D4D4D"/>
                </a:solidFill>
                <a:effectLst/>
                <a:uLnTx/>
                <a:uFillTx/>
                <a:latin typeface="Arial"/>
                <a:ea typeface="+mn-ea"/>
                <a:cs typeface="+mn-cs"/>
              </a:rPr>
              <a:t>If third-party works (e.g. an illustration to which the EU does not own the copyright, but for which we have a license) are included, this slide should also mention them:</a:t>
            </a:r>
            <a:endParaRPr kumimoji="0" lang="en-GB" sz="1800" b="1" i="0" u="none" strike="noStrike" kern="1200" cap="none" spc="0" normalizeH="0" baseline="0" noProof="0" dirty="0">
              <a:ln>
                <a:noFill/>
              </a:ln>
              <a:solidFill>
                <a:srgbClr val="4D4D4D"/>
              </a:solidFill>
              <a:effectLst/>
              <a:uLnTx/>
              <a:uFillTx/>
              <a:latin typeface="Arial"/>
              <a:ea typeface="+mn-ea"/>
              <a:cs typeface="+mn-cs"/>
            </a:endParaRPr>
          </a:p>
        </p:txBody>
      </p:sp>
      <p:grpSp>
        <p:nvGrpSpPr>
          <p:cNvPr id="9" name="Group 8"/>
          <p:cNvGrpSpPr/>
          <p:nvPr/>
        </p:nvGrpSpPr>
        <p:grpSpPr>
          <a:xfrm>
            <a:off x="6363730" y="4165749"/>
            <a:ext cx="5306028" cy="1527809"/>
            <a:chOff x="338899" y="4653841"/>
            <a:chExt cx="5306028" cy="1527809"/>
          </a:xfrm>
        </p:grpSpPr>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1721" y="4653841"/>
              <a:ext cx="1227411" cy="429442"/>
            </a:xfrm>
            <a:prstGeom prst="rect">
              <a:avLst/>
            </a:prstGeom>
          </p:spPr>
        </p:pic>
        <p:sp>
          <p:nvSpPr>
            <p:cNvPr id="11" name="Content Placeholder 2"/>
            <p:cNvSpPr txBox="1">
              <a:spLocks/>
            </p:cNvSpPr>
            <p:nvPr/>
          </p:nvSpPr>
          <p:spPr>
            <a:xfrm>
              <a:off x="338899" y="5172726"/>
              <a:ext cx="5306028" cy="100892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chemeClr val="tx2"/>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tx2"/>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tx2"/>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tx2"/>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tx2"/>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034EA2"/>
                </a:buClr>
                <a:buSzTx/>
                <a:buFont typeface="Arial" panose="020B0604020202020204" pitchFamily="34" charset="0"/>
                <a:buNone/>
                <a:tabLst/>
                <a:defRPr/>
              </a:pPr>
              <a:r>
                <a:rPr kumimoji="0" lang="en-US" sz="1200" b="0" i="0" u="none" strike="noStrike" kern="1200" cap="none" spc="0" normalizeH="0" baseline="0" noProof="0" dirty="0">
                  <a:ln>
                    <a:noFill/>
                  </a:ln>
                  <a:solidFill>
                    <a:srgbClr val="4D4D4D"/>
                  </a:solidFill>
                  <a:effectLst/>
                  <a:uLnTx/>
                  <a:uFillTx/>
                  <a:latin typeface="Arial"/>
                  <a:ea typeface="+mn-ea"/>
                  <a:cs typeface="+mn-cs"/>
                </a:rPr>
                <a:t>Except where otherwise noted, this presentation is © European Union and is licensed under the CC BY 4.0 license.</a:t>
              </a:r>
            </a:p>
            <a:p>
              <a:pPr marL="0" marR="0" lvl="0" indent="0" algn="l" defTabSz="914400" rtl="0" eaLnBrk="1" fontAlgn="auto" latinLnBrk="0" hangingPunct="1">
                <a:lnSpc>
                  <a:spcPct val="90000"/>
                </a:lnSpc>
                <a:spcBef>
                  <a:spcPts val="1000"/>
                </a:spcBef>
                <a:spcAft>
                  <a:spcPts val="0"/>
                </a:spcAft>
                <a:buClr>
                  <a:srgbClr val="034EA2"/>
                </a:buClr>
                <a:buSzTx/>
                <a:buFont typeface="Arial" panose="020B0604020202020204" pitchFamily="34" charset="0"/>
                <a:buNone/>
                <a:tabLst/>
                <a:defRPr/>
              </a:pPr>
              <a:r>
                <a:rPr kumimoji="0" lang="en-US" sz="1200" b="0" i="0" u="none" strike="noStrike" kern="1200" cap="none" spc="0" normalizeH="0" baseline="0" noProof="0" dirty="0">
                  <a:ln>
                    <a:noFill/>
                  </a:ln>
                  <a:solidFill>
                    <a:srgbClr val="4D4D4D"/>
                  </a:solidFill>
                  <a:effectLst/>
                  <a:uLnTx/>
                  <a:uFillTx/>
                  <a:latin typeface="Arial"/>
                  <a:ea typeface="+mn-ea"/>
                  <a:cs typeface="+mn-cs"/>
                </a:rPr>
                <a:t>Slide </a:t>
              </a:r>
              <a:r>
                <a:rPr kumimoji="0" lang="en-US" sz="1200" b="0" i="1" u="none" strike="noStrike" kern="1200" cap="none" spc="0" normalizeH="0" baseline="0" noProof="0" dirty="0">
                  <a:ln>
                    <a:noFill/>
                  </a:ln>
                  <a:solidFill>
                    <a:srgbClr val="E76C53"/>
                  </a:solidFill>
                  <a:effectLst/>
                  <a:uLnTx/>
                  <a:uFillTx/>
                  <a:latin typeface="Arial"/>
                  <a:ea typeface="+mn-ea"/>
                  <a:cs typeface="+mn-cs"/>
                </a:rPr>
                <a:t>xx</a:t>
              </a:r>
              <a:r>
                <a:rPr kumimoji="0" lang="en-US" sz="1200" b="0" i="0" u="none" strike="noStrike" kern="1200" cap="none" spc="0" normalizeH="0" baseline="0" noProof="0" dirty="0">
                  <a:ln>
                    <a:noFill/>
                  </a:ln>
                  <a:solidFill>
                    <a:srgbClr val="4D4D4D"/>
                  </a:solidFill>
                  <a:effectLst/>
                  <a:uLnTx/>
                  <a:uFillTx/>
                  <a:latin typeface="Arial"/>
                  <a:ea typeface="+mn-ea"/>
                  <a:cs typeface="+mn-cs"/>
                </a:rPr>
                <a:t>: “</a:t>
              </a:r>
              <a:r>
                <a:rPr kumimoji="0" lang="en-US" sz="1200" b="0" i="1" u="none" strike="noStrike" kern="1200" cap="none" spc="0" normalizeH="0" baseline="0" noProof="0" dirty="0">
                  <a:ln>
                    <a:noFill/>
                  </a:ln>
                  <a:solidFill>
                    <a:srgbClr val="E76C53"/>
                  </a:solidFill>
                  <a:effectLst/>
                  <a:uLnTx/>
                  <a:uFillTx/>
                  <a:latin typeface="Arial"/>
                  <a:ea typeface="+mn-ea"/>
                  <a:cs typeface="+mn-cs"/>
                </a:rPr>
                <a:t>Name of graphic</a:t>
              </a:r>
              <a:r>
                <a:rPr kumimoji="0" lang="en-US" sz="1200" b="0" i="0" u="none" strike="noStrike" kern="1200" cap="none" spc="0" normalizeH="0" baseline="0" noProof="0" dirty="0">
                  <a:ln>
                    <a:noFill/>
                  </a:ln>
                  <a:solidFill>
                    <a:srgbClr val="4D4D4D"/>
                  </a:solidFill>
                  <a:effectLst/>
                  <a:uLnTx/>
                  <a:uFillTx/>
                  <a:latin typeface="Arial"/>
                  <a:ea typeface="+mn-ea"/>
                  <a:cs typeface="+mn-cs"/>
                </a:rPr>
                <a:t>” (</a:t>
              </a:r>
              <a:r>
                <a:rPr kumimoji="0" lang="en-US" sz="1200" b="0" i="1" u="none" strike="noStrike" kern="1200" cap="none" spc="0" normalizeH="0" baseline="0" noProof="0" dirty="0">
                  <a:ln>
                    <a:noFill/>
                  </a:ln>
                  <a:solidFill>
                    <a:srgbClr val="E76C53"/>
                  </a:solidFill>
                  <a:effectLst/>
                  <a:uLnTx/>
                  <a:uFillTx/>
                  <a:latin typeface="Arial"/>
                  <a:ea typeface="+mn-ea"/>
                  <a:cs typeface="+mn-cs"/>
                </a:rPr>
                <a:t>web link to graphic</a:t>
              </a:r>
              <a:r>
                <a:rPr kumimoji="0" lang="en-US" sz="1200" b="0" i="0" u="none" strike="noStrike" kern="1200" cap="none" spc="0" normalizeH="0" baseline="0" noProof="0" dirty="0">
                  <a:ln>
                    <a:noFill/>
                  </a:ln>
                  <a:solidFill>
                    <a:srgbClr val="4D4D4D"/>
                  </a:solidFill>
                  <a:effectLst/>
                  <a:uLnTx/>
                  <a:uFillTx/>
                  <a:latin typeface="Arial"/>
                  <a:ea typeface="+mn-ea"/>
                  <a:cs typeface="+mn-cs"/>
                </a:rPr>
                <a:t>) by </a:t>
              </a:r>
              <a:r>
                <a:rPr kumimoji="0" lang="en-US" sz="1200" b="0" i="1" u="none" strike="noStrike" kern="1200" cap="none" spc="0" normalizeH="0" baseline="0" noProof="0" dirty="0">
                  <a:ln>
                    <a:noFill/>
                  </a:ln>
                  <a:solidFill>
                    <a:srgbClr val="E76C53"/>
                  </a:solidFill>
                  <a:effectLst/>
                  <a:uLnTx/>
                  <a:uFillTx/>
                  <a:latin typeface="Arial"/>
                  <a:ea typeface="+mn-ea"/>
                  <a:cs typeface="+mn-cs"/>
                </a:rPr>
                <a:t>name of author/creator</a:t>
              </a:r>
              <a:r>
                <a:rPr kumimoji="0" lang="en-US" sz="1200" b="0" i="1" u="none" strike="noStrike" kern="1200" cap="none" spc="0" normalizeH="0" baseline="0" noProof="0" dirty="0">
                  <a:ln>
                    <a:noFill/>
                  </a:ln>
                  <a:solidFill>
                    <a:srgbClr val="4D4D4D"/>
                  </a:solidFill>
                  <a:effectLst/>
                  <a:uLnTx/>
                  <a:uFillTx/>
                  <a:latin typeface="Arial"/>
                  <a:ea typeface="+mn-ea"/>
                  <a:cs typeface="+mn-cs"/>
                </a:rPr>
                <a:t> </a:t>
              </a:r>
              <a:r>
                <a:rPr kumimoji="0" lang="en-US" sz="1200" b="0" i="0" u="none" strike="noStrike" kern="1200" cap="none" spc="0" normalizeH="0" baseline="0" noProof="0" dirty="0">
                  <a:ln>
                    <a:noFill/>
                  </a:ln>
                  <a:solidFill>
                    <a:srgbClr val="4D4D4D"/>
                  </a:solidFill>
                  <a:effectLst/>
                  <a:uLnTx/>
                  <a:uFillTx/>
                  <a:latin typeface="Arial"/>
                  <a:ea typeface="+mn-ea"/>
                  <a:cs typeface="+mn-cs"/>
                </a:rPr>
                <a:t>is licensed under CC BY 4.0 (</a:t>
              </a:r>
              <a:r>
                <a:rPr kumimoji="0" lang="en-GB" sz="1200" b="0" i="0" u="none" strike="noStrike" kern="1200" cap="none" spc="0" normalizeH="0" baseline="0" noProof="0" dirty="0">
                  <a:ln>
                    <a:noFill/>
                  </a:ln>
                  <a:solidFill>
                    <a:srgbClr val="4D4D4D"/>
                  </a:solidFill>
                  <a:effectLst/>
                  <a:uLnTx/>
                  <a:uFillTx/>
                  <a:latin typeface="Arial"/>
                  <a:ea typeface="+mn-ea"/>
                  <a:cs typeface="+mn-cs"/>
                  <a:hlinkClick r:id="rId3"/>
                </a:rPr>
                <a:t>https://creativecommons.org/licenses/by/4.0/</a:t>
              </a:r>
              <a:r>
                <a:rPr kumimoji="0" lang="en-GB" sz="1200" b="0" i="0" u="none" strike="noStrike" kern="1200" cap="none" spc="0" normalizeH="0" baseline="0" noProof="0" dirty="0">
                  <a:ln>
                    <a:noFill/>
                  </a:ln>
                  <a:solidFill>
                    <a:srgbClr val="4D4D4D"/>
                  </a:solidFill>
                  <a:effectLst/>
                  <a:uLnTx/>
                  <a:uFillTx/>
                  <a:latin typeface="Arial"/>
                  <a:ea typeface="+mn-ea"/>
                  <a:cs typeface="+mn-cs"/>
                </a:rPr>
                <a:t>)</a:t>
              </a:r>
              <a:endParaRPr kumimoji="0" lang="en-US" sz="1200" b="0" i="0" u="none" strike="noStrike" kern="1200" cap="none" spc="0" normalizeH="0" baseline="0" noProof="0" dirty="0">
                <a:ln>
                  <a:noFill/>
                </a:ln>
                <a:solidFill>
                  <a:srgbClr val="4D4D4D"/>
                </a:solidFill>
                <a:effectLst/>
                <a:uLnTx/>
                <a:uFillTx/>
                <a:latin typeface="Arial"/>
                <a:ea typeface="+mn-ea"/>
                <a:cs typeface="+mn-cs"/>
              </a:endParaRPr>
            </a:p>
          </p:txBody>
        </p:sp>
      </p:grpSp>
      <p:sp>
        <p:nvSpPr>
          <p:cNvPr id="15" name="Content Placeholder 2"/>
          <p:cNvSpPr txBox="1">
            <a:spLocks/>
          </p:cNvSpPr>
          <p:nvPr/>
        </p:nvSpPr>
        <p:spPr>
          <a:xfrm>
            <a:off x="838199" y="6104277"/>
            <a:ext cx="8781536" cy="370664"/>
          </a:xfrm>
          <a:prstGeom prst="rect">
            <a:avLst/>
          </a:prstGeom>
          <a:ln w="28575">
            <a:solidFill>
              <a:srgbClr val="FFC000"/>
            </a:solidFill>
          </a:ln>
        </p:spPr>
        <p:txBody>
          <a:bodyPr vert="horz" lIns="91440" tIns="45720" rIns="91440" bIns="45720" rtlCol="0">
            <a:noAutofit/>
          </a:bodyPr>
          <a:lstStyle>
            <a:lvl1pPr marL="228600" indent="-228600" algn="l" defTabSz="914400" rtl="0" eaLnBrk="1" latinLnBrk="0" hangingPunct="1">
              <a:lnSpc>
                <a:spcPct val="90000"/>
              </a:lnSpc>
              <a:spcBef>
                <a:spcPts val="1000"/>
              </a:spcBef>
              <a:buClr>
                <a:schemeClr val="tx2"/>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tx2"/>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tx2"/>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tx2"/>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tx2"/>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034EA2"/>
              </a:buClr>
              <a:buSzTx/>
              <a:buFont typeface="Arial" panose="020B0604020202020204" pitchFamily="34" charset="0"/>
              <a:buNone/>
              <a:tabLst/>
              <a:defRPr/>
            </a:pPr>
            <a:r>
              <a:rPr kumimoji="0" lang="en-US" sz="1800" b="0" i="0" u="none" strike="noStrike" kern="1200" cap="none" spc="0" normalizeH="0" baseline="0" noProof="0" dirty="0">
                <a:ln>
                  <a:noFill/>
                </a:ln>
                <a:solidFill>
                  <a:srgbClr val="4D4D4D"/>
                </a:solidFill>
                <a:effectLst/>
                <a:uLnTx/>
                <a:uFillTx/>
                <a:latin typeface="Arial"/>
                <a:ea typeface="+mn-ea"/>
                <a:cs typeface="+mn-cs"/>
              </a:rPr>
              <a:t>More detailed information on Creative Commons can be found </a:t>
            </a:r>
            <a:r>
              <a:rPr kumimoji="0" lang="en-US" sz="1800" b="0" i="0" u="none" strike="noStrike" kern="1200" cap="none" spc="0" normalizeH="0" baseline="0" noProof="0" dirty="0">
                <a:ln>
                  <a:noFill/>
                </a:ln>
                <a:solidFill>
                  <a:srgbClr val="4D4D4D"/>
                </a:solidFill>
                <a:effectLst/>
                <a:uLnTx/>
                <a:uFillTx/>
                <a:latin typeface="Arial"/>
                <a:ea typeface="+mn-ea"/>
                <a:cs typeface="+mn-cs"/>
                <a:hlinkClick r:id="rId4"/>
              </a:rPr>
              <a:t>here</a:t>
            </a:r>
            <a:r>
              <a:rPr kumimoji="0" lang="en-US" sz="1800" b="0" i="0" u="none" strike="noStrike" kern="1200" cap="none" spc="0" normalizeH="0" baseline="0" noProof="0" dirty="0">
                <a:ln>
                  <a:noFill/>
                </a:ln>
                <a:solidFill>
                  <a:srgbClr val="4D4D4D"/>
                </a:solidFill>
                <a:effectLst/>
                <a:uLnTx/>
                <a:uFillTx/>
                <a:latin typeface="Arial"/>
                <a:ea typeface="+mn-ea"/>
                <a:cs typeface="+mn-cs"/>
              </a:rPr>
              <a:t>. </a:t>
            </a:r>
            <a:endParaRPr kumimoji="0" lang="en-GB" sz="1800" b="1" i="0" u="none" strike="noStrike" kern="1200" cap="none" spc="0" normalizeH="0" baseline="0" noProof="0" dirty="0">
              <a:ln>
                <a:noFill/>
              </a:ln>
              <a:solidFill>
                <a:srgbClr val="4D4D4D"/>
              </a:solidFill>
              <a:effectLst/>
              <a:uLnTx/>
              <a:uFillTx/>
              <a:latin typeface="Arial"/>
              <a:ea typeface="+mn-ea"/>
              <a:cs typeface="+mn-cs"/>
            </a:endParaRPr>
          </a:p>
        </p:txBody>
      </p:sp>
    </p:spTree>
    <p:extLst>
      <p:ext uri="{BB962C8B-B14F-4D97-AF65-F5344CB8AC3E}">
        <p14:creationId xmlns:p14="http://schemas.microsoft.com/office/powerpoint/2010/main" val="40923040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IE" dirty="0">
                <a:hlinkClick r:id="rId3"/>
              </a:rPr>
              <a:t>Science for Policy Handbook (2020)</a:t>
            </a:r>
          </a:p>
          <a:p>
            <a:r>
              <a:rPr lang="en-IE" dirty="0">
                <a:hlinkClick r:id="rId4"/>
              </a:rPr>
              <a:t>Technology and Democracy (2020)</a:t>
            </a:r>
            <a:endParaRPr lang="en-GB" dirty="0">
              <a:hlinkClick r:id="rId3"/>
            </a:endParaRPr>
          </a:p>
          <a:p>
            <a:r>
              <a:rPr lang="en-IE" dirty="0">
                <a:hlinkClick r:id="rId5"/>
              </a:rPr>
              <a:t>Understanding our Political Nature (2019)</a:t>
            </a:r>
            <a:endParaRPr lang="en-IE" dirty="0"/>
          </a:p>
          <a:p>
            <a:r>
              <a:rPr lang="en-IE" dirty="0">
                <a:hlinkClick r:id="rId6"/>
              </a:rPr>
              <a:t>Science for Policy Eco-systems workshops (2020-21)</a:t>
            </a:r>
            <a:endParaRPr lang="en-IE" dirty="0"/>
          </a:p>
          <a:p>
            <a:r>
              <a:rPr lang="en-IE" dirty="0">
                <a:hlinkClick r:id="rId7"/>
              </a:rPr>
              <a:t>JRC scientific response Covid-19</a:t>
            </a:r>
            <a:endParaRPr lang="en-IE" dirty="0"/>
          </a:p>
          <a:p>
            <a:endParaRPr lang="en-GB" dirty="0"/>
          </a:p>
        </p:txBody>
      </p:sp>
      <p:sp>
        <p:nvSpPr>
          <p:cNvPr id="3" name="Title 2"/>
          <p:cNvSpPr>
            <a:spLocks noGrp="1"/>
          </p:cNvSpPr>
          <p:nvPr>
            <p:ph type="title"/>
          </p:nvPr>
        </p:nvSpPr>
        <p:spPr/>
        <p:txBody>
          <a:bodyPr/>
          <a:lstStyle/>
          <a:p>
            <a:r>
              <a:rPr lang="en-IE" dirty="0"/>
              <a:t>JRC Resources</a:t>
            </a:r>
            <a:endParaRPr lang="en-GB" dirty="0"/>
          </a:p>
        </p:txBody>
      </p:sp>
    </p:spTree>
    <p:extLst>
      <p:ext uri="{BB962C8B-B14F-4D97-AF65-F5344CB8AC3E}">
        <p14:creationId xmlns:p14="http://schemas.microsoft.com/office/powerpoint/2010/main" val="178849492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967153" y="1318996"/>
            <a:ext cx="5248295" cy="4170363"/>
          </a:xfrm>
        </p:spPr>
        <p:txBody>
          <a:bodyPr/>
          <a:lstStyle/>
          <a:p>
            <a:pPr marL="342900">
              <a:buFont typeface="Arial" panose="020B0604020202020204" pitchFamily="34" charset="0"/>
              <a:buChar char="•"/>
            </a:pPr>
            <a:r>
              <a:rPr lang="en-IE" sz="2000" dirty="0"/>
              <a:t>Institutionalised and ad-hoc advisory groups</a:t>
            </a:r>
          </a:p>
          <a:p>
            <a:pPr marL="342900">
              <a:buFont typeface="Arial" panose="020B0604020202020204" pitchFamily="34" charset="0"/>
              <a:buChar char="•"/>
            </a:pPr>
            <a:r>
              <a:rPr lang="en-IE" sz="2000" dirty="0"/>
              <a:t>Science academies </a:t>
            </a:r>
          </a:p>
          <a:p>
            <a:pPr marL="342900">
              <a:buFont typeface="Arial" panose="020B0604020202020204" pitchFamily="34" charset="0"/>
              <a:buChar char="•"/>
            </a:pPr>
            <a:r>
              <a:rPr lang="en-IE" sz="2000" dirty="0"/>
              <a:t>Science-policy fellowship schemes </a:t>
            </a:r>
          </a:p>
          <a:p>
            <a:pPr marL="342900">
              <a:buFont typeface="Arial" panose="020B0604020202020204" pitchFamily="34" charset="0"/>
              <a:buChar char="•"/>
            </a:pPr>
            <a:r>
              <a:rPr lang="en-IE" sz="2000" dirty="0"/>
              <a:t>Science advisors in ministries / to government</a:t>
            </a:r>
          </a:p>
          <a:p>
            <a:pPr marL="342900">
              <a:buFont typeface="Arial" panose="020B0604020202020204" pitchFamily="34" charset="0"/>
              <a:buChar char="•"/>
            </a:pPr>
            <a:r>
              <a:rPr lang="en-IE" sz="2000" dirty="0"/>
              <a:t>Scientific service to government / Parliament</a:t>
            </a:r>
          </a:p>
          <a:p>
            <a:pPr marL="342900">
              <a:buFont typeface="Arial" panose="020B0604020202020204" pitchFamily="34" charset="0"/>
              <a:buChar char="•"/>
            </a:pPr>
            <a:r>
              <a:rPr lang="en-IE" sz="2000" dirty="0"/>
              <a:t>Agencies</a:t>
            </a:r>
          </a:p>
          <a:p>
            <a:pPr marL="342900">
              <a:buFont typeface="Arial" panose="020B0604020202020204" pitchFamily="34" charset="0"/>
              <a:buChar char="•"/>
            </a:pPr>
            <a:r>
              <a:rPr lang="en-IE" sz="2000" dirty="0"/>
              <a:t>Parliamentary hearings</a:t>
            </a:r>
          </a:p>
          <a:p>
            <a:pPr marL="342900">
              <a:buFont typeface="Arial" panose="020B0604020202020204" pitchFamily="34" charset="0"/>
              <a:buChar char="•"/>
            </a:pPr>
            <a:endParaRPr lang="en-GB" sz="2000" dirty="0"/>
          </a:p>
        </p:txBody>
      </p:sp>
      <p:sp>
        <p:nvSpPr>
          <p:cNvPr id="3" name="Title 2"/>
          <p:cNvSpPr>
            <a:spLocks noGrp="1"/>
          </p:cNvSpPr>
          <p:nvPr>
            <p:ph type="title"/>
          </p:nvPr>
        </p:nvSpPr>
        <p:spPr>
          <a:xfrm>
            <a:off x="970722" y="340438"/>
            <a:ext cx="10755840" cy="782357"/>
          </a:xfrm>
        </p:spPr>
        <p:txBody>
          <a:bodyPr/>
          <a:lstStyle/>
          <a:p>
            <a:r>
              <a:rPr lang="en-IE" dirty="0"/>
              <a:t>Meeting in different places</a:t>
            </a:r>
            <a:endParaRPr lang="en-GB" dirty="0"/>
          </a:p>
        </p:txBody>
      </p:sp>
      <p:pic>
        <p:nvPicPr>
          <p:cNvPr id="9" name="Content Placeholder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16097" y="4577558"/>
            <a:ext cx="3975545" cy="2280442"/>
          </a:xfrm>
          <a:prstGeom prst="rect">
            <a:avLst/>
          </a:prstGeom>
        </p:spPr>
      </p:pic>
      <p:sp>
        <p:nvSpPr>
          <p:cNvPr id="6" name="Content Placeholder 1"/>
          <p:cNvSpPr txBox="1">
            <a:spLocks/>
          </p:cNvSpPr>
          <p:nvPr/>
        </p:nvSpPr>
        <p:spPr>
          <a:xfrm>
            <a:off x="6215448" y="1318996"/>
            <a:ext cx="5248295" cy="4170363"/>
          </a:xfrm>
          <a:prstGeom prst="rect">
            <a:avLst/>
          </a:prstGeom>
        </p:spPr>
        <p:txBody>
          <a:bodyPr>
            <a:noAutofit/>
          </a:bodyPr>
          <a:lstStyle>
            <a:lvl1pPr marL="0" indent="-342900" algn="l" defTabSz="914400" rtl="0" eaLnBrk="1" latinLnBrk="0" hangingPunct="1">
              <a:lnSpc>
                <a:spcPct val="100000"/>
              </a:lnSpc>
              <a:spcBef>
                <a:spcPts val="0"/>
              </a:spcBef>
              <a:spcAft>
                <a:spcPts val="1800"/>
              </a:spcAft>
              <a:buClr>
                <a:schemeClr val="accent5"/>
              </a:buClr>
              <a:buFont typeface="Arial" pitchFamily="34" charset="0"/>
              <a:buNone/>
              <a:defRPr sz="2400" kern="1200" baseline="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1800"/>
              </a:spcAft>
              <a:buClr>
                <a:schemeClr val="accent5"/>
              </a:buClr>
              <a:buFont typeface="Arial" panose="020B0604020202020204" pitchFamily="34" charset="0"/>
              <a:buNone/>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1800"/>
              </a:spcAft>
              <a:buClr>
                <a:schemeClr val="accent5"/>
              </a:buClr>
              <a:buFont typeface="Arial" panose="020B0604020202020204" pitchFamily="34" charset="0"/>
              <a:buNone/>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1800"/>
              </a:spcAft>
              <a:buClr>
                <a:schemeClr val="accent5"/>
              </a:buClr>
              <a:buFont typeface="Arial" panose="020B0604020202020204" pitchFamily="34" charset="0"/>
              <a:buNone/>
              <a:defRPr sz="16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1800"/>
              </a:spcAft>
              <a:buClr>
                <a:schemeClr val="accent5"/>
              </a:buClr>
              <a:buFont typeface="Arial" panose="020B0604020202020204" pitchFamily="34" charset="0"/>
              <a:buNone/>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1800"/>
              </a:spcAft>
              <a:buClr>
                <a:srgbClr val="FFC000"/>
              </a:buClr>
              <a:buSzTx/>
              <a:buFont typeface="Arial" pitchFamily="34" charset="0"/>
              <a:buNone/>
              <a:tabLst/>
              <a:defRPr/>
            </a:pPr>
            <a:r>
              <a:rPr kumimoji="0" lang="en-IE" sz="2000" b="1" i="0" u="none" strike="noStrike" kern="1200" cap="none" spc="0" normalizeH="0" baseline="0" noProof="0" dirty="0">
                <a:ln>
                  <a:noFill/>
                </a:ln>
                <a:solidFill>
                  <a:srgbClr val="4D4D4D"/>
                </a:solidFill>
                <a:effectLst/>
                <a:uLnTx/>
                <a:uFillTx/>
                <a:latin typeface="Arial"/>
                <a:ea typeface="+mn-ea"/>
                <a:cs typeface="+mn-cs"/>
              </a:rPr>
              <a:t>Lessons learned:</a:t>
            </a:r>
          </a:p>
          <a:p>
            <a:pPr marL="0" marR="0" lvl="0" indent="0" algn="l" defTabSz="914400" rtl="0" eaLnBrk="1" fontAlgn="auto" latinLnBrk="0" hangingPunct="1">
              <a:lnSpc>
                <a:spcPct val="100000"/>
              </a:lnSpc>
              <a:spcBef>
                <a:spcPts val="0"/>
              </a:spcBef>
              <a:spcAft>
                <a:spcPts val="1800"/>
              </a:spcAft>
              <a:buClr>
                <a:srgbClr val="FFC000"/>
              </a:buClr>
              <a:buSzTx/>
              <a:buFont typeface="Arial" pitchFamily="34" charset="0"/>
              <a:buNone/>
              <a:tabLst/>
              <a:defRPr/>
            </a:pPr>
            <a:r>
              <a:rPr kumimoji="0" lang="en-IE" sz="2000" b="0" i="0" u="none" strike="noStrike" kern="1200" cap="none" spc="0" normalizeH="0" baseline="0" noProof="0" dirty="0">
                <a:ln>
                  <a:noFill/>
                </a:ln>
                <a:solidFill>
                  <a:srgbClr val="4D4D4D"/>
                </a:solidFill>
                <a:effectLst/>
                <a:uLnTx/>
                <a:uFillTx/>
                <a:latin typeface="Arial"/>
                <a:ea typeface="+mn-ea"/>
                <a:cs typeface="+mn-cs"/>
              </a:rPr>
              <a:t>No one-size-fits-all</a:t>
            </a:r>
          </a:p>
          <a:p>
            <a:pPr marL="0" marR="0" lvl="0" indent="0" algn="l" defTabSz="914400" rtl="0" eaLnBrk="1" fontAlgn="auto" latinLnBrk="0" hangingPunct="1">
              <a:lnSpc>
                <a:spcPct val="100000"/>
              </a:lnSpc>
              <a:spcBef>
                <a:spcPts val="0"/>
              </a:spcBef>
              <a:spcAft>
                <a:spcPts val="1800"/>
              </a:spcAft>
              <a:buClr>
                <a:srgbClr val="FFC000"/>
              </a:buClr>
              <a:buSzTx/>
              <a:buFont typeface="Arial" pitchFamily="34" charset="0"/>
              <a:buNone/>
              <a:tabLst/>
              <a:defRPr/>
            </a:pPr>
            <a:r>
              <a:rPr kumimoji="0" lang="en-IE" sz="2000" b="0" i="0" u="none" strike="noStrike" kern="1200" cap="none" spc="0" normalizeH="0" baseline="0" noProof="0" dirty="0">
                <a:ln>
                  <a:noFill/>
                </a:ln>
                <a:solidFill>
                  <a:srgbClr val="4D4D4D"/>
                </a:solidFill>
                <a:effectLst/>
                <a:uLnTx/>
                <a:uFillTx/>
                <a:latin typeface="Arial"/>
                <a:ea typeface="+mn-ea"/>
                <a:cs typeface="+mn-cs"/>
              </a:rPr>
              <a:t>Awareness and coordination among science for policy actors and processes key for effectiveness, within one country and across borders</a:t>
            </a:r>
          </a:p>
          <a:p>
            <a:pPr marL="0" marR="0" lvl="0" indent="0" algn="l" defTabSz="914400" rtl="0" eaLnBrk="1" fontAlgn="auto" latinLnBrk="0" hangingPunct="1">
              <a:lnSpc>
                <a:spcPct val="100000"/>
              </a:lnSpc>
              <a:spcBef>
                <a:spcPts val="0"/>
              </a:spcBef>
              <a:spcAft>
                <a:spcPts val="1800"/>
              </a:spcAft>
              <a:buClr>
                <a:srgbClr val="FFC000"/>
              </a:buClr>
              <a:buSzTx/>
              <a:buFont typeface="Arial" pitchFamily="34" charset="0"/>
              <a:buNone/>
              <a:tabLst/>
              <a:defRPr/>
            </a:pPr>
            <a:r>
              <a:rPr kumimoji="0" lang="en-IE" sz="2000" b="0" i="0" u="none" strike="noStrike" kern="1200" cap="none" spc="0" normalizeH="0" baseline="0" noProof="0" dirty="0">
                <a:ln>
                  <a:noFill/>
                </a:ln>
                <a:solidFill>
                  <a:srgbClr val="4D4D4D"/>
                </a:solidFill>
                <a:effectLst/>
                <a:uLnTx/>
                <a:uFillTx/>
                <a:latin typeface="Arial"/>
                <a:ea typeface="+mn-ea"/>
                <a:cs typeface="+mn-cs"/>
              </a:rPr>
              <a:t> </a:t>
            </a:r>
          </a:p>
          <a:p>
            <a:pPr marL="0" marR="0" lvl="0" indent="0" algn="l" defTabSz="914400" rtl="0" eaLnBrk="1" fontAlgn="auto" latinLnBrk="0" hangingPunct="1">
              <a:lnSpc>
                <a:spcPct val="100000"/>
              </a:lnSpc>
              <a:spcBef>
                <a:spcPts val="0"/>
              </a:spcBef>
              <a:spcAft>
                <a:spcPts val="1800"/>
              </a:spcAft>
              <a:buClr>
                <a:srgbClr val="FFC000"/>
              </a:buClr>
              <a:buSzTx/>
              <a:buFont typeface="Arial" pitchFamily="34" charset="0"/>
              <a:buNone/>
              <a:tabLst/>
              <a:defRPr/>
            </a:pPr>
            <a:endParaRPr kumimoji="0" lang="en-IE" sz="2000" b="0" i="0" u="none" strike="noStrike" kern="1200" cap="none" spc="0" normalizeH="0" baseline="0" noProof="0" dirty="0">
              <a:ln>
                <a:noFill/>
              </a:ln>
              <a:solidFill>
                <a:srgbClr val="4D4D4D"/>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1800"/>
              </a:spcAft>
              <a:buClr>
                <a:srgbClr val="FFC000"/>
              </a:buClr>
              <a:buSzTx/>
              <a:buFont typeface="Arial" pitchFamily="34" charset="0"/>
              <a:buNone/>
              <a:tabLst/>
              <a:defRPr/>
            </a:pPr>
            <a:r>
              <a:rPr kumimoji="0" lang="en-IE" sz="2000" b="0" i="0" u="none" strike="noStrike" kern="1200" cap="none" spc="0" normalizeH="0" baseline="0" noProof="0" dirty="0">
                <a:ln>
                  <a:noFill/>
                </a:ln>
                <a:solidFill>
                  <a:srgbClr val="4D4D4D"/>
                </a:solidFill>
                <a:effectLst/>
                <a:uLnTx/>
                <a:uFillTx/>
                <a:latin typeface="Arial"/>
                <a:ea typeface="+mn-ea"/>
                <a:cs typeface="+mn-cs"/>
              </a:rPr>
              <a:t>	  </a:t>
            </a:r>
            <a:endParaRPr kumimoji="0" lang="en-GB" sz="2000" b="0" i="0" u="none" strike="noStrike" kern="1200" cap="none" spc="0" normalizeH="0" baseline="0" noProof="0" dirty="0">
              <a:ln>
                <a:noFill/>
              </a:ln>
              <a:solidFill>
                <a:srgbClr val="4D4D4D"/>
              </a:solidFill>
              <a:effectLst/>
              <a:uLnTx/>
              <a:uFillTx/>
              <a:latin typeface="Arial"/>
              <a:ea typeface="+mn-ea"/>
              <a:cs typeface="+mn-cs"/>
            </a:endParaRPr>
          </a:p>
        </p:txBody>
      </p:sp>
      <p:pic>
        <p:nvPicPr>
          <p:cNvPr id="7" name="Content Placeholder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70421" y="3912360"/>
            <a:ext cx="3390704" cy="2261320"/>
          </a:xfrm>
          <a:prstGeom prst="rect">
            <a:avLst/>
          </a:prstGeom>
        </p:spPr>
      </p:pic>
    </p:spTree>
    <p:extLst>
      <p:ext uri="{BB962C8B-B14F-4D97-AF65-F5344CB8AC3E}">
        <p14:creationId xmlns:p14="http://schemas.microsoft.com/office/powerpoint/2010/main" val="38285609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NL"/>
          </a:p>
        </p:txBody>
      </p:sp>
      <p:pic>
        <p:nvPicPr>
          <p:cNvPr id="4" name="Afbeelding 3"/>
          <p:cNvPicPr>
            <a:picLocks noChangeAspect="1"/>
          </p:cNvPicPr>
          <p:nvPr/>
        </p:nvPicPr>
        <p:blipFill rotWithShape="1">
          <a:blip r:embed="rId2" cstate="print">
            <a:extLst>
              <a:ext uri="{28A0092B-C50C-407E-A947-70E740481C1C}">
                <a14:useLocalDpi xmlns:a14="http://schemas.microsoft.com/office/drawing/2010/main" val="0"/>
              </a:ext>
            </a:extLst>
          </a:blip>
          <a:srcRect r="50509" b="74431"/>
          <a:stretch/>
        </p:blipFill>
        <p:spPr>
          <a:xfrm>
            <a:off x="0" y="-240"/>
            <a:ext cx="6261463" cy="1272359"/>
          </a:xfrm>
          <a:prstGeom prst="rect">
            <a:avLst/>
          </a:prstGeom>
        </p:spPr>
      </p:pic>
      <p:sp>
        <p:nvSpPr>
          <p:cNvPr id="5" name="Rechthoek 4"/>
          <p:cNvSpPr/>
          <p:nvPr/>
        </p:nvSpPr>
        <p:spPr>
          <a:xfrm>
            <a:off x="6113417" y="-242"/>
            <a:ext cx="6113883" cy="1541660"/>
          </a:xfrm>
          <a:prstGeom prst="rect">
            <a:avLst/>
          </a:prstGeom>
          <a:solidFill>
            <a:srgbClr val="F7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kstvak 6"/>
          <p:cNvSpPr txBox="1"/>
          <p:nvPr/>
        </p:nvSpPr>
        <p:spPr>
          <a:xfrm>
            <a:off x="0" y="1250954"/>
            <a:ext cx="12227300" cy="580928"/>
          </a:xfrm>
          <a:prstGeom prst="rect">
            <a:avLst/>
          </a:prstGeom>
          <a:solidFill>
            <a:srgbClr val="820000"/>
          </a:solidFill>
          <a:ln w="76200">
            <a:noFill/>
          </a:ln>
        </p:spPr>
        <p:txBody>
          <a:bodyPr wrap="square" rtlCol="0">
            <a:spAutoFit/>
          </a:bodyPr>
          <a:lstStyle/>
          <a:p>
            <a:pPr marL="0" marR="0" lvl="0" indent="0" algn="ctr" defTabSz="914400" rtl="0" eaLnBrk="1" fontAlgn="auto" latinLnBrk="0" hangingPunct="1">
              <a:lnSpc>
                <a:spcPct val="120000"/>
              </a:lnSpc>
              <a:spcBef>
                <a:spcPts val="300"/>
              </a:spcBef>
              <a:spcAft>
                <a:spcPts val="600"/>
              </a:spcAft>
              <a:buClrTx/>
              <a:buSzTx/>
              <a:buFontTx/>
              <a:buNone/>
              <a:tabLst/>
              <a:defRPr/>
            </a:pPr>
            <a:endParaRPr kumimoji="0" lang="en-US" sz="2800" b="1" i="0" u="none" strike="noStrike" kern="1200" cap="none" spc="0" normalizeH="0" baseline="0" noProof="0" dirty="0">
              <a:ln>
                <a:noFill/>
              </a:ln>
              <a:solidFill>
                <a:prstClr val="white"/>
              </a:solidFill>
              <a:effectLst/>
              <a:uLnTx/>
              <a:uFillTx/>
              <a:latin typeface="Garamond" panose="02020404030301010803" pitchFamily="18" charset="0"/>
              <a:ea typeface="+mn-ea"/>
              <a:cs typeface="+mn-cs"/>
            </a:endParaRPr>
          </a:p>
        </p:txBody>
      </p:sp>
      <p:sp>
        <p:nvSpPr>
          <p:cNvPr id="8" name="Rechthoek 7"/>
          <p:cNvSpPr/>
          <p:nvPr/>
        </p:nvSpPr>
        <p:spPr>
          <a:xfrm>
            <a:off x="0" y="6762201"/>
            <a:ext cx="12192000" cy="104508"/>
          </a:xfrm>
          <a:prstGeom prst="rect">
            <a:avLst/>
          </a:prstGeom>
          <a:solidFill>
            <a:srgbClr val="820000"/>
          </a:solidFill>
          <a:ln>
            <a:solidFill>
              <a:srgbClr val="82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7" name="Afbeelding 16"/>
          <p:cNvPicPr>
            <a:picLocks noChangeAspect="1"/>
          </p:cNvPicPr>
          <p:nvPr/>
        </p:nvPicPr>
        <p:blipFill rotWithShape="1">
          <a:blip r:embed="rId3">
            <a:extLst>
              <a:ext uri="{28A0092B-C50C-407E-A947-70E740481C1C}">
                <a14:useLocalDpi xmlns:a14="http://schemas.microsoft.com/office/drawing/2010/main" val="0"/>
              </a:ext>
            </a:extLst>
          </a:blip>
          <a:srcRect l="28128" t="10859" r="29179" b="42807"/>
          <a:stretch/>
        </p:blipFill>
        <p:spPr>
          <a:xfrm>
            <a:off x="-1" y="6298562"/>
            <a:ext cx="1549269" cy="463639"/>
          </a:xfrm>
          <a:prstGeom prst="rect">
            <a:avLst/>
          </a:prstGeom>
        </p:spPr>
      </p:pic>
      <p:sp>
        <p:nvSpPr>
          <p:cNvPr id="10" name="Titel 1">
            <a:extLst>
              <a:ext uri="{FF2B5EF4-FFF2-40B4-BE49-F238E27FC236}">
                <a16:creationId xmlns:a16="http://schemas.microsoft.com/office/drawing/2014/main" id="{6DAA1982-755C-4897-B83D-619215647D02}"/>
              </a:ext>
            </a:extLst>
          </p:cNvPr>
          <p:cNvSpPr txBox="1">
            <a:spLocks/>
          </p:cNvSpPr>
          <p:nvPr/>
        </p:nvSpPr>
        <p:spPr>
          <a:xfrm>
            <a:off x="1700443" y="2443890"/>
            <a:ext cx="8825948" cy="3790587"/>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Aft>
                <a:spcPts val="1800"/>
              </a:spcAft>
            </a:pPr>
            <a:br>
              <a:rPr lang="nl-NL" sz="3600" dirty="0">
                <a:latin typeface="Garamond" panose="02020404030301010803" pitchFamily="18" charset="0"/>
              </a:rPr>
            </a:br>
            <a:r>
              <a:rPr lang="nl-NL" sz="6500" b="1" dirty="0" err="1">
                <a:solidFill>
                  <a:srgbClr val="820000"/>
                </a:solidFill>
                <a:latin typeface="Garamond" panose="02020404030301010803" pitchFamily="18" charset="0"/>
              </a:rPr>
              <a:t>Thank</a:t>
            </a:r>
            <a:r>
              <a:rPr lang="nl-NL" sz="6500" b="1" dirty="0">
                <a:solidFill>
                  <a:srgbClr val="820000"/>
                </a:solidFill>
                <a:latin typeface="Garamond" panose="02020404030301010803" pitchFamily="18" charset="0"/>
              </a:rPr>
              <a:t> </a:t>
            </a:r>
            <a:r>
              <a:rPr lang="nl-NL" sz="6500" b="1" dirty="0" err="1">
                <a:solidFill>
                  <a:srgbClr val="820000"/>
                </a:solidFill>
                <a:latin typeface="Garamond" panose="02020404030301010803" pitchFamily="18" charset="0"/>
              </a:rPr>
              <a:t>you</a:t>
            </a:r>
            <a:r>
              <a:rPr lang="nl-NL" sz="6500" b="1">
                <a:solidFill>
                  <a:srgbClr val="820000"/>
                </a:solidFill>
                <a:latin typeface="Garamond" panose="02020404030301010803" pitchFamily="18" charset="0"/>
              </a:rPr>
              <a:t>!</a:t>
            </a:r>
            <a:endParaRPr lang="nl-NL" sz="3600" b="1" dirty="0">
              <a:solidFill>
                <a:srgbClr val="820000"/>
              </a:solidFill>
              <a:latin typeface="Garamond" panose="02020404030301010803" pitchFamily="18" charset="0"/>
            </a:endParaRPr>
          </a:p>
          <a:p>
            <a:pPr algn="ctr">
              <a:spcAft>
                <a:spcPts val="1800"/>
              </a:spcAft>
            </a:pPr>
            <a:endParaRPr lang="nl-NL" sz="6500" b="1" dirty="0">
              <a:solidFill>
                <a:srgbClr val="820000"/>
              </a:solidFill>
              <a:latin typeface="Garamond" panose="02020404030301010803" pitchFamily="18" charset="0"/>
            </a:endParaRPr>
          </a:p>
        </p:txBody>
      </p:sp>
      <p:sp>
        <p:nvSpPr>
          <p:cNvPr id="12" name="Tekstvak 14">
            <a:extLst>
              <a:ext uri="{FF2B5EF4-FFF2-40B4-BE49-F238E27FC236}">
                <a16:creationId xmlns:a16="http://schemas.microsoft.com/office/drawing/2014/main" id="{C38E7DD1-D9CD-47CA-A8DD-E0460029BF1C}"/>
              </a:ext>
            </a:extLst>
          </p:cNvPr>
          <p:cNvSpPr txBox="1"/>
          <p:nvPr/>
        </p:nvSpPr>
        <p:spPr>
          <a:xfrm>
            <a:off x="9620834" y="6234477"/>
            <a:ext cx="2478275" cy="461665"/>
          </a:xfrm>
          <a:prstGeom prst="rect">
            <a:avLst/>
          </a:prstGeom>
          <a:noFill/>
        </p:spPr>
        <p:txBody>
          <a:bodyPr wrap="square" rtlCol="0">
            <a:spAutoFit/>
          </a:bodyPr>
          <a:lstStyle/>
          <a:p>
            <a:pPr algn="r"/>
            <a:r>
              <a:rPr lang="nl-NL" sz="2400" b="1" dirty="0">
                <a:latin typeface="Garamond" panose="02020404030301010803" pitchFamily="18" charset="0"/>
              </a:rPr>
              <a:t>#SSHA21</a:t>
            </a:r>
          </a:p>
        </p:txBody>
      </p:sp>
      <p:sp>
        <p:nvSpPr>
          <p:cNvPr id="13" name="Tekstvak 5">
            <a:extLst>
              <a:ext uri="{FF2B5EF4-FFF2-40B4-BE49-F238E27FC236}">
                <a16:creationId xmlns:a16="http://schemas.microsoft.com/office/drawing/2014/main" id="{30182973-CCC1-4A3F-8D83-30B396AE4AEB}"/>
              </a:ext>
            </a:extLst>
          </p:cNvPr>
          <p:cNvSpPr txBox="1">
            <a:spLocks/>
          </p:cNvSpPr>
          <p:nvPr/>
        </p:nvSpPr>
        <p:spPr>
          <a:xfrm>
            <a:off x="4428309" y="-19281"/>
            <a:ext cx="7670800" cy="1077218"/>
          </a:xfrm>
          <a:prstGeom prst="rect">
            <a:avLst/>
          </a:prstGeom>
          <a:noFill/>
        </p:spPr>
        <p:txBody>
          <a:bodyPr wrap="square" rtlCol="0">
            <a:spAutoFit/>
          </a:bodyPr>
          <a:lstStyle/>
          <a:p>
            <a:pPr lvl="0" algn="r"/>
            <a:r>
              <a:rPr lang="en-US" sz="2400" dirty="0">
                <a:solidFill>
                  <a:srgbClr val="820000"/>
                </a:solidFill>
                <a:latin typeface="Garamond" panose="02020404030301010803" pitchFamily="18" charset="0"/>
              </a:rPr>
              <a:t>Impact of Social Sciences, Humanities and Arts </a:t>
            </a:r>
          </a:p>
          <a:p>
            <a:pPr lvl="0" algn="r"/>
            <a:r>
              <a:rPr lang="en-US" sz="2000" dirty="0">
                <a:solidFill>
                  <a:prstClr val="black"/>
                </a:solidFill>
                <a:latin typeface="Garamond" panose="02020404030301010803" pitchFamily="18" charset="0"/>
              </a:rPr>
              <a:t>13-15 October, 2021</a:t>
            </a:r>
          </a:p>
          <a:p>
            <a:pPr lvl="0" algn="r"/>
            <a:endParaRPr lang="en-US" sz="2000" dirty="0">
              <a:solidFill>
                <a:prstClr val="black"/>
              </a:solidFill>
              <a:latin typeface="Garamond" panose="02020404030301010803" pitchFamily="18" charset="0"/>
            </a:endParaRPr>
          </a:p>
        </p:txBody>
      </p:sp>
    </p:spTree>
    <p:extLst>
      <p:ext uri="{BB962C8B-B14F-4D97-AF65-F5344CB8AC3E}">
        <p14:creationId xmlns:p14="http://schemas.microsoft.com/office/powerpoint/2010/main" val="40264463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F8E1C568-D14A-4EBC-8230-8D3B099079CC}"/>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E63653-8CDF-46BA-B18D-BA5658AD079C}" type="slidenum">
              <a:rPr kumimoji="0" lang="en-GB" sz="1000" b="0" i="0" u="none" strike="noStrike" kern="1200" cap="none" spc="0" normalizeH="0" baseline="0" noProof="0" smtClean="0">
                <a:ln>
                  <a:noFill/>
                </a:ln>
                <a:solidFill>
                  <a:srgbClr val="00339F"/>
                </a:solidFill>
                <a:effectLst/>
                <a:uLnTx/>
                <a:uFillTx/>
                <a:latin typeface="Verdana" charset="0"/>
                <a:ea typeface="Verdana" charset="0"/>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000" b="0" i="0" u="none" strike="noStrike" kern="1200" cap="none" spc="0" normalizeH="0" baseline="0" noProof="0">
              <a:ln>
                <a:noFill/>
              </a:ln>
              <a:solidFill>
                <a:srgbClr val="00339F"/>
              </a:solidFill>
              <a:effectLst/>
              <a:uLnTx/>
              <a:uFillTx/>
              <a:latin typeface="Verdana" charset="0"/>
              <a:ea typeface="Verdana" charset="0"/>
            </a:endParaRPr>
          </a:p>
        </p:txBody>
      </p:sp>
      <p:sp>
        <p:nvSpPr>
          <p:cNvPr id="11" name="Subtitle 10">
            <a:extLst>
              <a:ext uri="{FF2B5EF4-FFF2-40B4-BE49-F238E27FC236}">
                <a16:creationId xmlns:a16="http://schemas.microsoft.com/office/drawing/2014/main" id="{4BCEC95B-6F13-41F6-9E91-D867F4A1BFDF}"/>
              </a:ext>
            </a:extLst>
          </p:cNvPr>
          <p:cNvSpPr>
            <a:spLocks noGrp="1"/>
          </p:cNvSpPr>
          <p:nvPr>
            <p:ph type="subTitle" idx="1"/>
          </p:nvPr>
        </p:nvSpPr>
        <p:spPr>
          <a:xfrm>
            <a:off x="731837" y="1104151"/>
            <a:ext cx="1583447" cy="335852"/>
          </a:xfrm>
        </p:spPr>
        <p:txBody>
          <a:bodyPr/>
          <a:lstStyle/>
          <a:p>
            <a:r>
              <a:rPr lang="en-GB" dirty="0"/>
              <a:t>OUR FOCUS</a:t>
            </a:r>
            <a:endParaRPr lang="en-BE" dirty="0"/>
          </a:p>
        </p:txBody>
      </p:sp>
      <p:sp>
        <p:nvSpPr>
          <p:cNvPr id="9" name="Text Placeholder 8">
            <a:extLst>
              <a:ext uri="{FF2B5EF4-FFF2-40B4-BE49-F238E27FC236}">
                <a16:creationId xmlns:a16="http://schemas.microsoft.com/office/drawing/2014/main" id="{1FF8DE31-8D8E-4498-BD3B-D645989A13CE}"/>
              </a:ext>
            </a:extLst>
          </p:cNvPr>
          <p:cNvSpPr>
            <a:spLocks noGrp="1"/>
          </p:cNvSpPr>
          <p:nvPr>
            <p:ph type="body" sz="quarter" idx="13"/>
          </p:nvPr>
        </p:nvSpPr>
        <p:spPr>
          <a:xfrm>
            <a:off x="634795" y="1990140"/>
            <a:ext cx="9387746" cy="2269344"/>
          </a:xfrm>
        </p:spPr>
        <p:txBody>
          <a:bodyPr anchor="ctr"/>
          <a:lstStyle/>
          <a:p>
            <a:pPr algn="ctr"/>
            <a:r>
              <a:rPr lang="en-GB" dirty="0"/>
              <a:t>CITATIONS</a:t>
            </a:r>
            <a:br>
              <a:rPr lang="en-GB" dirty="0"/>
            </a:br>
            <a:r>
              <a:rPr lang="en-GB" dirty="0"/>
              <a:t> </a:t>
            </a:r>
            <a:r>
              <a:rPr lang="en-GB" b="1" i="1" dirty="0"/>
              <a:t>FROM </a:t>
            </a:r>
            <a:r>
              <a:rPr lang="en-GB" b="1" dirty="0"/>
              <a:t>POLICY DOCUMENTS </a:t>
            </a:r>
            <a:r>
              <a:rPr lang="en-GB" b="1" i="1" dirty="0"/>
              <a:t>TO </a:t>
            </a:r>
            <a:r>
              <a:rPr lang="en-GB" b="1" dirty="0"/>
              <a:t>UNIVERSITY RESEARCH</a:t>
            </a:r>
            <a:br>
              <a:rPr lang="en-GB" dirty="0"/>
            </a:br>
            <a:endParaRPr lang="en-GB" dirty="0"/>
          </a:p>
          <a:p>
            <a:pPr algn="ctr"/>
            <a:r>
              <a:rPr lang="en-GB" dirty="0"/>
              <a:t>= FORMAL ACKNOWLEDGEMENTS BY DECISION-MAKERS </a:t>
            </a:r>
            <a:br>
              <a:rPr lang="en-GB" dirty="0"/>
            </a:br>
            <a:r>
              <a:rPr lang="en-GB" dirty="0"/>
              <a:t>OF A POLICY-RELEVANT SCIENTIFIC PUBLICATION</a:t>
            </a:r>
          </a:p>
        </p:txBody>
      </p:sp>
      <p:sp>
        <p:nvSpPr>
          <p:cNvPr id="7" name="Title 6">
            <a:extLst>
              <a:ext uri="{FF2B5EF4-FFF2-40B4-BE49-F238E27FC236}">
                <a16:creationId xmlns:a16="http://schemas.microsoft.com/office/drawing/2014/main" id="{88081EC9-0DB3-4E3E-B9FD-69295E577A9D}"/>
              </a:ext>
            </a:extLst>
          </p:cNvPr>
          <p:cNvSpPr>
            <a:spLocks noGrp="1"/>
          </p:cNvSpPr>
          <p:nvPr>
            <p:ph type="title"/>
          </p:nvPr>
        </p:nvSpPr>
        <p:spPr>
          <a:xfrm>
            <a:off x="731837" y="711463"/>
            <a:ext cx="2690462" cy="341050"/>
          </a:xfrm>
        </p:spPr>
        <p:txBody>
          <a:bodyPr/>
          <a:lstStyle/>
          <a:p>
            <a:r>
              <a:rPr lang="en-GB" dirty="0"/>
              <a:t>POLICY IMPACTS</a:t>
            </a:r>
            <a:endParaRPr lang="en-BE" dirty="0"/>
          </a:p>
        </p:txBody>
      </p:sp>
      <p:sp>
        <p:nvSpPr>
          <p:cNvPr id="4" name="Date Placeholder 3">
            <a:extLst>
              <a:ext uri="{FF2B5EF4-FFF2-40B4-BE49-F238E27FC236}">
                <a16:creationId xmlns:a16="http://schemas.microsoft.com/office/drawing/2014/main" id="{7A8A9B9E-E010-4DC0-8170-7FC85C8E38F0}"/>
              </a:ext>
            </a:extLst>
          </p:cNvPr>
          <p:cNvSpPr>
            <a:spLocks noGrp="1"/>
          </p:cNvSpPr>
          <p:nvPr>
            <p:ph type="dt" sz="half" idx="429496729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Calibri"/>
              <a:ea typeface="+mn-ea"/>
              <a:cs typeface="+mn-cs"/>
            </a:endParaRPr>
          </a:p>
        </p:txBody>
      </p:sp>
      <p:sp>
        <p:nvSpPr>
          <p:cNvPr id="8" name="TextBox 7">
            <a:extLst>
              <a:ext uri="{FF2B5EF4-FFF2-40B4-BE49-F238E27FC236}">
                <a16:creationId xmlns:a16="http://schemas.microsoft.com/office/drawing/2014/main" id="{D017DA98-443E-4583-AC1A-75CE983A7273}"/>
              </a:ext>
            </a:extLst>
          </p:cNvPr>
          <p:cNvSpPr txBox="1"/>
          <p:nvPr/>
        </p:nvSpPr>
        <p:spPr>
          <a:xfrm>
            <a:off x="1391564" y="4809621"/>
            <a:ext cx="7874207" cy="335852"/>
          </a:xfrm>
          <a:prstGeom prst="rect">
            <a:avLst/>
          </a:prstGeom>
          <a:solidFill>
            <a:schemeClr val="accent1"/>
          </a:solidFill>
        </p:spPr>
        <p:txBody>
          <a:bodyPr vert="horz" wrap="none" lIns="0" tIns="36000" rIns="91440" bIns="36000" rtlCol="0" anchor="t" anchorCtr="0">
            <a:spAutoFit/>
          </a:bodyPr>
          <a:lstStyle>
            <a:lvl1pPr marL="96838" indent="0" defTabSz="914377">
              <a:lnSpc>
                <a:spcPct val="95000"/>
              </a:lnSpc>
              <a:spcBef>
                <a:spcPts val="1000"/>
              </a:spcBef>
              <a:spcAft>
                <a:spcPts val="1000"/>
              </a:spcAft>
              <a:buFont typeface="Arial" charset="0"/>
              <a:buNone/>
              <a:tabLst/>
              <a:defRPr lang="nl-NL" cap="all" baseline="0" dirty="0" smtClean="0">
                <a:solidFill>
                  <a:schemeClr val="bg1"/>
                </a:solidFill>
                <a:latin typeface="Verdana" charset="0"/>
                <a:ea typeface="Verdana" charset="0"/>
                <a:cs typeface="Verdana" charset="0"/>
              </a:defRPr>
            </a:lvl1pPr>
            <a:lvl2pPr marL="457189" indent="0" algn="ctr" defTabSz="914377">
              <a:lnSpc>
                <a:spcPct val="95000"/>
              </a:lnSpc>
              <a:spcBef>
                <a:spcPts val="500"/>
              </a:spcBef>
              <a:buClr>
                <a:srgbClr val="FF5000"/>
              </a:buClr>
              <a:buSzPct val="90000"/>
              <a:buFont typeface="LucidaGrande" charset="0"/>
              <a:buNone/>
              <a:tabLst/>
              <a:defRPr sz="2000">
                <a:solidFill>
                  <a:schemeClr val="accent1"/>
                </a:solidFill>
                <a:latin typeface="Verdana" charset="0"/>
                <a:ea typeface="Verdana" charset="0"/>
                <a:cs typeface="Verdana" charset="0"/>
              </a:defRPr>
            </a:lvl2pPr>
            <a:lvl3pPr marL="914377" indent="0" algn="ctr" defTabSz="914377">
              <a:lnSpc>
                <a:spcPct val="95000"/>
              </a:lnSpc>
              <a:spcBef>
                <a:spcPts val="500"/>
              </a:spcBef>
              <a:buClr>
                <a:schemeClr val="bg1">
                  <a:lumMod val="50000"/>
                </a:schemeClr>
              </a:buClr>
              <a:buSzPct val="90000"/>
              <a:buFont typeface="LucidaGrande" charset="0"/>
              <a:buNone/>
              <a:tabLst/>
              <a:defRPr>
                <a:solidFill>
                  <a:schemeClr val="accent1"/>
                </a:solidFill>
                <a:latin typeface="Verdana" charset="0"/>
                <a:ea typeface="Verdana" charset="0"/>
                <a:cs typeface="Verdana" charset="0"/>
              </a:defRPr>
            </a:lvl3pPr>
            <a:lvl4pPr marL="1371566" indent="0" algn="ctr" defTabSz="914377">
              <a:lnSpc>
                <a:spcPct val="95000"/>
              </a:lnSpc>
              <a:spcBef>
                <a:spcPts val="500"/>
              </a:spcBef>
              <a:buClr>
                <a:srgbClr val="FF5000"/>
              </a:buClr>
              <a:buFont typeface="Arial"/>
              <a:buNone/>
              <a:tabLst/>
              <a:defRPr sz="1600">
                <a:solidFill>
                  <a:schemeClr val="accent1"/>
                </a:solidFill>
                <a:latin typeface="Verdana" charset="0"/>
                <a:ea typeface="Verdana" charset="0"/>
                <a:cs typeface="Verdana" charset="0"/>
              </a:defRPr>
            </a:lvl4pPr>
            <a:lvl5pPr marL="1828754" indent="0" algn="ctr" defTabSz="914377">
              <a:lnSpc>
                <a:spcPct val="95000"/>
              </a:lnSpc>
              <a:spcBef>
                <a:spcPts val="500"/>
              </a:spcBef>
              <a:buClr>
                <a:schemeClr val="bg1">
                  <a:lumMod val="50000"/>
                </a:schemeClr>
              </a:buClr>
              <a:buFont typeface="Arial"/>
              <a:buNone/>
              <a:tabLst/>
              <a:defRPr sz="1600">
                <a:solidFill>
                  <a:schemeClr val="accent1"/>
                </a:solidFill>
                <a:latin typeface="Verdana" charset="0"/>
                <a:ea typeface="Verdana" charset="0"/>
                <a:cs typeface="Verdana" charset="0"/>
              </a:defRPr>
            </a:lvl5pPr>
            <a:lvl6pPr marL="2285943" indent="0" algn="ctr" defTabSz="914377">
              <a:lnSpc>
                <a:spcPct val="90000"/>
              </a:lnSpc>
              <a:spcBef>
                <a:spcPts val="500"/>
              </a:spcBef>
              <a:buFont typeface="Arial"/>
              <a:buNone/>
              <a:defRPr sz="1600"/>
            </a:lvl6pPr>
            <a:lvl7pPr marL="2743131" indent="0" algn="ctr" defTabSz="914377">
              <a:lnSpc>
                <a:spcPct val="90000"/>
              </a:lnSpc>
              <a:spcBef>
                <a:spcPts val="500"/>
              </a:spcBef>
              <a:buFont typeface="Arial"/>
              <a:buNone/>
              <a:defRPr sz="1600"/>
            </a:lvl7pPr>
            <a:lvl8pPr marL="3200320" indent="0" algn="ctr" defTabSz="914377">
              <a:lnSpc>
                <a:spcPct val="90000"/>
              </a:lnSpc>
              <a:spcBef>
                <a:spcPts val="500"/>
              </a:spcBef>
              <a:buFont typeface="Arial"/>
              <a:buNone/>
              <a:defRPr sz="1600"/>
            </a:lvl8pPr>
            <a:lvl9pPr marL="3657509" indent="0" algn="ctr" defTabSz="914377">
              <a:lnSpc>
                <a:spcPct val="90000"/>
              </a:lnSpc>
              <a:spcBef>
                <a:spcPts val="500"/>
              </a:spcBef>
              <a:buFont typeface="Arial"/>
              <a:buNone/>
              <a:defRPr sz="1600"/>
            </a:lvl9pPr>
          </a:lstStyle>
          <a:p>
            <a:pPr marL="96838" marR="0" lvl="0" indent="0" algn="l" defTabSz="914377" rtl="0" eaLnBrk="1" fontAlgn="auto" latinLnBrk="0" hangingPunct="1">
              <a:lnSpc>
                <a:spcPct val="95000"/>
              </a:lnSpc>
              <a:spcBef>
                <a:spcPts val="1000"/>
              </a:spcBef>
              <a:spcAft>
                <a:spcPts val="1000"/>
              </a:spcAft>
              <a:buClrTx/>
              <a:buSzTx/>
              <a:buFont typeface="Arial" charset="0"/>
              <a:buNone/>
              <a:tabLst/>
              <a:defRPr/>
            </a:pPr>
            <a:r>
              <a:rPr kumimoji="0" lang="en-GB" sz="1800" b="0" i="0" u="none" strike="noStrike" kern="1200" cap="all" spc="0" normalizeH="0" baseline="0" noProof="0" dirty="0">
                <a:ln>
                  <a:noFill/>
                </a:ln>
                <a:solidFill>
                  <a:srgbClr val="FFFFFF"/>
                </a:solidFill>
                <a:effectLst/>
                <a:uLnTx/>
                <a:uFillTx/>
                <a:latin typeface="Verdana" charset="0"/>
                <a:ea typeface="Verdana" charset="0"/>
              </a:rPr>
              <a:t>UNIVERSITY AS ‘KNOWLEDGE SUPPLIER’ FOR DECISION-MAKERS</a:t>
            </a:r>
          </a:p>
        </p:txBody>
      </p:sp>
    </p:spTree>
    <p:extLst>
      <p:ext uri="{BB962C8B-B14F-4D97-AF65-F5344CB8AC3E}">
        <p14:creationId xmlns:p14="http://schemas.microsoft.com/office/powerpoint/2010/main" val="4159631437"/>
      </p:ext>
    </p:extLst>
  </p:cSld>
  <p:clrMapOvr>
    <a:masterClrMapping/>
  </p:clrMapOvr>
</p:sld>
</file>

<file path=ppt/theme/theme1.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 VUB THEME">
  <a:themeElements>
    <a:clrScheme name="VUB 2017">
      <a:dk1>
        <a:srgbClr val="000000"/>
      </a:dk1>
      <a:lt1>
        <a:srgbClr val="FFFFFF"/>
      </a:lt1>
      <a:dk2>
        <a:srgbClr val="44546A"/>
      </a:dk2>
      <a:lt2>
        <a:srgbClr val="E7E6E6"/>
      </a:lt2>
      <a:accent1>
        <a:srgbClr val="00339F"/>
      </a:accent1>
      <a:accent2>
        <a:srgbClr val="FF6600"/>
      </a:accent2>
      <a:accent3>
        <a:srgbClr val="E7E6E5"/>
      </a:accent3>
      <a:accent4>
        <a:srgbClr val="4B4B4B"/>
      </a:accent4>
      <a:accent5>
        <a:srgbClr val="577EC1"/>
      </a:accent5>
      <a:accent6>
        <a:srgbClr val="FFAA8B"/>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w="44450">
          <a:solidFill>
            <a:srgbClr val="0033A0"/>
          </a:solidFill>
        </a:ln>
      </a:spPr>
      <a:bodyPr rtlCol="0" anchor="ctr"/>
      <a:lstStyle>
        <a:defPPr algn="ctr">
          <a:defRPr sz="1600" dirty="0" err="1" smtClean="0">
            <a:solidFill>
              <a:srgbClr val="0033A0"/>
            </a:solidFill>
            <a:latin typeface="Verdana" charset="0"/>
            <a:ea typeface="Verdana" charset="0"/>
            <a:cs typeface="Verdana" charset="0"/>
          </a:defRPr>
        </a:defPPr>
      </a:lstStyle>
      <a:style>
        <a:lnRef idx="2">
          <a:schemeClr val="accent1">
            <a:shade val="50000"/>
          </a:schemeClr>
        </a:lnRef>
        <a:fillRef idx="1">
          <a:schemeClr val="accent1"/>
        </a:fillRef>
        <a:effectRef idx="0">
          <a:schemeClr val="accent1"/>
        </a:effectRef>
        <a:fontRef idx="minor">
          <a:schemeClr val="lt1"/>
        </a:fontRef>
      </a:style>
    </a:spDef>
    <a:lnDef>
      <a:spPr>
        <a:ln w="19050">
          <a:solidFill>
            <a:schemeClr val="tx1">
              <a:lumMod val="50000"/>
              <a:lumOff val="50000"/>
            </a:schemeClr>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mtClean="0">
            <a:solidFill>
              <a:srgbClr val="0033A0"/>
            </a:solidFill>
            <a:latin typeface="Verdana" charset="0"/>
            <a:ea typeface="Verdana" charset="0"/>
            <a:cs typeface="Verdana" charset="0"/>
          </a:defRPr>
        </a:defPPr>
      </a:lstStyle>
    </a:txDef>
  </a:objectDefaults>
  <a:extraClrSchemeLst/>
  <a:extLst>
    <a:ext uri="{05A4C25C-085E-4340-85A3-A5531E510DB2}">
      <thm15:themeFamily xmlns:thm15="http://schemas.microsoft.com/office/thememl/2012/main" name="VUB-tmp2017" id="{10DC50E6-1B59-A244-B26B-E5A459B5CBCA}" vid="{6CBD3AA6-F9C4-3943-A482-D8B422AB87AD}"/>
    </a:ext>
  </a:extLst>
</a:theme>
</file>

<file path=ppt/theme/theme3.xml><?xml version="1.0" encoding="utf-8"?>
<a:theme xmlns:a="http://schemas.openxmlformats.org/drawingml/2006/main" name="VNK_powerpoint_v27062014_ENG">
  <a:themeElements>
    <a:clrScheme name="VNK">
      <a:dk1>
        <a:sysClr val="windowText" lastClr="000000"/>
      </a:dk1>
      <a:lt1>
        <a:sysClr val="window" lastClr="FFFFFF"/>
      </a:lt1>
      <a:dk2>
        <a:srgbClr val="077BC0"/>
      </a:dk2>
      <a:lt2>
        <a:srgbClr val="EEECE1"/>
      </a:lt2>
      <a:accent1>
        <a:srgbClr val="21BDED"/>
      </a:accent1>
      <a:accent2>
        <a:srgbClr val="077BC0"/>
      </a:accent2>
      <a:accent3>
        <a:srgbClr val="81C5DA"/>
      </a:accent3>
      <a:accent4>
        <a:srgbClr val="BBE1EB"/>
      </a:accent4>
      <a:accent5>
        <a:srgbClr val="F7AD29"/>
      </a:accent5>
      <a:accent6>
        <a:srgbClr val="FB701D"/>
      </a:accent6>
      <a:hlink>
        <a:srgbClr val="0000FF"/>
      </a:hlink>
      <a:folHlink>
        <a:srgbClr val="800080"/>
      </a:folHlink>
    </a:clrScheme>
    <a:fontScheme name="VNK">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Sense about Science Template MASTER">
  <a:themeElements>
    <a:clrScheme name="Sense about Science">
      <a:dk1>
        <a:srgbClr val="4C4C4C"/>
      </a:dk1>
      <a:lt1>
        <a:srgbClr val="FFFFFF"/>
      </a:lt1>
      <a:dk2>
        <a:srgbClr val="004C42"/>
      </a:dk2>
      <a:lt2>
        <a:srgbClr val="E7E6E6"/>
      </a:lt2>
      <a:accent1>
        <a:srgbClr val="00A8E0"/>
      </a:accent1>
      <a:accent2>
        <a:srgbClr val="E22219"/>
      </a:accent2>
      <a:accent3>
        <a:srgbClr val="A5A5A5"/>
      </a:accent3>
      <a:accent4>
        <a:srgbClr val="8AADA2"/>
      </a:accent4>
      <a:accent5>
        <a:srgbClr val="0B8BE1"/>
      </a:accent5>
      <a:accent6>
        <a:srgbClr val="A8ADA1"/>
      </a:accent6>
      <a:hlink>
        <a:srgbClr val="00A8E0"/>
      </a:hlink>
      <a:folHlink>
        <a:srgbClr val="E22219"/>
      </a:folHlink>
    </a:clrScheme>
    <a:fontScheme name="SaS">
      <a:majorFont>
        <a:latin typeface="Bariol Bold"/>
        <a:ea typeface=""/>
        <a:cs typeface=""/>
      </a:majorFont>
      <a:minorFont>
        <a:latin typeface="Robot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nchor="b" anchorCtr="0">
        <a:noAutofit/>
      </a:bodyPr>
      <a:lstStyle>
        <a:defPPr>
          <a:defRPr sz="4000" dirty="0" smtClean="0">
            <a:solidFill>
              <a:srgbClr val="4D4D4D"/>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Sense about Science Template MASTER">
  <a:themeElements>
    <a:clrScheme name="Sense about Science">
      <a:dk1>
        <a:srgbClr val="4C4C4C"/>
      </a:dk1>
      <a:lt1>
        <a:srgbClr val="FFFFFF"/>
      </a:lt1>
      <a:dk2>
        <a:srgbClr val="004C42"/>
      </a:dk2>
      <a:lt2>
        <a:srgbClr val="E7E6E6"/>
      </a:lt2>
      <a:accent1>
        <a:srgbClr val="00A8E0"/>
      </a:accent1>
      <a:accent2>
        <a:srgbClr val="E22219"/>
      </a:accent2>
      <a:accent3>
        <a:srgbClr val="A5A5A5"/>
      </a:accent3>
      <a:accent4>
        <a:srgbClr val="8AADA2"/>
      </a:accent4>
      <a:accent5>
        <a:srgbClr val="0B8BE1"/>
      </a:accent5>
      <a:accent6>
        <a:srgbClr val="A8ADA1"/>
      </a:accent6>
      <a:hlink>
        <a:srgbClr val="00A8E0"/>
      </a:hlink>
      <a:folHlink>
        <a:srgbClr val="E22219"/>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nchor="b" anchorCtr="0">
        <a:noAutofit/>
      </a:bodyPr>
      <a:lstStyle>
        <a:defPPr>
          <a:defRPr sz="4000" dirty="0" smtClean="0">
            <a:solidFill>
              <a:srgbClr val="4D4D4D"/>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EC colour scheme">
      <a:dk1>
        <a:srgbClr val="4D4D4D"/>
      </a:dk1>
      <a:lt1>
        <a:srgbClr val="FFFFFF"/>
      </a:lt1>
      <a:dk2>
        <a:srgbClr val="034EA2"/>
      </a:dk2>
      <a:lt2>
        <a:srgbClr val="D3E8F9"/>
      </a:lt2>
      <a:accent1>
        <a:srgbClr val="1E858B"/>
      </a:accent1>
      <a:accent2>
        <a:srgbClr val="4BC5DE"/>
      </a:accent2>
      <a:accent3>
        <a:srgbClr val="1EC08A"/>
      </a:accent3>
      <a:accent4>
        <a:srgbClr val="ED8D2F"/>
      </a:accent4>
      <a:accent5>
        <a:srgbClr val="FFC000"/>
      </a:accent5>
      <a:accent6>
        <a:srgbClr val="E76C53"/>
      </a:accent6>
      <a:hlink>
        <a:srgbClr val="0563C1"/>
      </a:hlink>
      <a:folHlink>
        <a:srgbClr val="24337E"/>
      </a:folHlink>
    </a:clrScheme>
    <a:fontScheme name="Custom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C_Corporate_PPT_Template.potx" id="{4E874F3A-6BB1-4334-AA3C-CB69D53C2FB0}" vid="{CFDAC62F-BBD6-4674-995E-7A3058955A70}"/>
    </a:ext>
  </a:extLst>
</a:theme>
</file>

<file path=ppt/theme/theme7.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Enhancing Inclusive Economic Growth</Template>
  <TotalTime>70</TotalTime>
  <Words>8032</Words>
  <Application>Microsoft Office PowerPoint</Application>
  <PresentationFormat>Widescreen</PresentationFormat>
  <Paragraphs>1066</Paragraphs>
  <Slides>86</Slides>
  <Notes>43</Notes>
  <HiddenSlides>0</HiddenSlides>
  <MMClips>0</MMClips>
  <ScaleCrop>false</ScaleCrop>
  <HeadingPairs>
    <vt:vector size="6" baseType="variant">
      <vt:variant>
        <vt:lpstr>Fonts Used</vt:lpstr>
      </vt:variant>
      <vt:variant>
        <vt:i4>14</vt:i4>
      </vt:variant>
      <vt:variant>
        <vt:lpstr>Theme</vt:lpstr>
      </vt:variant>
      <vt:variant>
        <vt:i4>6</vt:i4>
      </vt:variant>
      <vt:variant>
        <vt:lpstr>Slide Titles</vt:lpstr>
      </vt:variant>
      <vt:variant>
        <vt:i4>86</vt:i4>
      </vt:variant>
    </vt:vector>
  </HeadingPairs>
  <TitlesOfParts>
    <vt:vector size="106" baseType="lpstr">
      <vt:lpstr>Arial</vt:lpstr>
      <vt:lpstr>Bariol</vt:lpstr>
      <vt:lpstr>Bariol Bold</vt:lpstr>
      <vt:lpstr>Bariol Regular</vt:lpstr>
      <vt:lpstr>Calibri</vt:lpstr>
      <vt:lpstr>Calibri Light</vt:lpstr>
      <vt:lpstr>Garamond</vt:lpstr>
      <vt:lpstr>Gloucester MT Extra Condensed</vt:lpstr>
      <vt:lpstr>LucidaGrande</vt:lpstr>
      <vt:lpstr>proxima-nova</vt:lpstr>
      <vt:lpstr>Roboto</vt:lpstr>
      <vt:lpstr>Times New Roman</vt:lpstr>
      <vt:lpstr>Verdana</vt:lpstr>
      <vt:lpstr>Wingdings</vt:lpstr>
      <vt:lpstr>Kantoorthema</vt:lpstr>
      <vt:lpstr>1 VUB THEME</vt:lpstr>
      <vt:lpstr>VNK_powerpoint_v27062014_ENG</vt:lpstr>
      <vt:lpstr>Sense about Science Template MASTER</vt:lpstr>
      <vt:lpstr>2_Sense about Science Template MASTER</vt:lpstr>
      <vt:lpstr>Office Theme</vt:lpstr>
      <vt:lpstr>PowerPoint Presentation</vt:lpstr>
      <vt:lpstr>PowerPoint Presentation</vt:lpstr>
      <vt:lpstr>PowerPoint Presentation</vt:lpstr>
      <vt:lpstr>PowerPoint Presentation</vt:lpstr>
      <vt:lpstr>OUTLINE</vt:lpstr>
      <vt:lpstr>1.  FOR THE ASSESSMENT OF  THE SOCIETAL IMPACT OF UNIVERSITY RESEARCH (SIUR)</vt:lpstr>
      <vt:lpstr>A VISUAL, CONCEPTUAL MAP</vt:lpstr>
      <vt:lpstr>A VISUAL, CONCEPTUAL MAP</vt:lpstr>
      <vt:lpstr>POLICY IMPACTS</vt:lpstr>
      <vt:lpstr>2.  WHAT IS OVERTON.io?</vt:lpstr>
      <vt:lpstr>What is Overton.io?</vt:lpstr>
      <vt:lpstr>OVERTON SOURCES FROM BELGIUM</vt:lpstr>
      <vt:lpstr>3.  THE CASE OF THE GOVERNMENT OF FLANDERS</vt:lpstr>
      <vt:lpstr>POLICY DOCUMENTS FROM GOV.FLANDERS</vt:lpstr>
      <vt:lpstr>POLICY DOCUMENTS FROM GOV.FLANDERS</vt:lpstr>
      <vt:lpstr>POLICY DOCUMENTS FROM GOV.FLANDERS</vt:lpstr>
      <vt:lpstr>ACTIVE FLEMISH SCHOLARS CITED IN DOCUMENTS FROM GOV.FLANDERS</vt:lpstr>
      <vt:lpstr>POLICY DOCUMENTS FROM GOV.FLANDERS</vt:lpstr>
      <vt:lpstr>POLICY CITATIONS</vt:lpstr>
      <vt:lpstr>5. CONCLUSIONS</vt:lpstr>
      <vt:lpstr>FROM ANALYSING THE CASE OF GOV.FLANDERS IN OVERTON</vt:lpstr>
      <vt:lpstr>OPEN FOR DISCUSSIONS</vt:lpstr>
      <vt:lpstr>PowerPoint Presentation</vt:lpstr>
      <vt:lpstr>PowerPoint Presentation</vt:lpstr>
      <vt:lpstr>COVID-19 Research Review –   A new science advice instrument during the COVID-19 pandemic in Finland   </vt:lpstr>
      <vt:lpstr>This presentation</vt:lpstr>
      <vt:lpstr>Government science advice in Finland in the COVID-19 pandemic – Some features</vt:lpstr>
      <vt:lpstr>Government science advice in Finland during the COVID-19 pandemic – Some activities</vt:lpstr>
      <vt:lpstr>How to screen the most relevant studies releted to COVID-19 and to convey their messages to policy-makers and decision-makers? </vt:lpstr>
      <vt:lpstr>COVID-19 Research Review…</vt:lpstr>
      <vt:lpstr>Multidisciplinary and cumulative outlook into the latest research </vt:lpstr>
      <vt:lpstr>Each review includes summaries and analyses of 60-70 studies</vt:lpstr>
      <vt:lpstr>Impacts and feedback</vt:lpstr>
      <vt:lpstr>Further information</vt:lpstr>
      <vt:lpstr>Thank you!</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Nurturing science-for-policy ecosystems across Europe</vt:lpstr>
      <vt:lpstr>What the Joint Research Centre (JRC) is</vt:lpstr>
      <vt:lpstr>PowerPoint Presentation</vt:lpstr>
      <vt:lpstr>Evidence for effective policymaking?</vt:lpstr>
      <vt:lpstr>How Covid-19 challenged science for policy ecosystems</vt:lpstr>
      <vt:lpstr>Meeting (more) often during Covid-19</vt:lpstr>
      <vt:lpstr>Need for interdisciplinary evidence for policy</vt:lpstr>
      <vt:lpstr>Paths for evidence-informed policymaking</vt:lpstr>
      <vt:lpstr>Prepare for urgency and scale at the science-policy interface</vt:lpstr>
      <vt:lpstr>Science for policy ecosystems</vt:lpstr>
      <vt:lpstr>Science for policy ecosystems</vt:lpstr>
      <vt:lpstr>Building institutional capacity for  evidence-informed policymaking (EIPM) </vt:lpstr>
      <vt:lpstr>Ecosystems e-workshop series</vt:lpstr>
      <vt:lpstr>PowerPoint Presentation</vt:lpstr>
      <vt:lpstr>PowerPoint Presentation</vt:lpstr>
      <vt:lpstr>Paths for evidence-informed policymaking</vt:lpstr>
      <vt:lpstr>Individual capacity-building for skills &amp; competencies for EIPM</vt:lpstr>
      <vt:lpstr>Paths for evidence-informed policymaking</vt:lpstr>
      <vt:lpstr>Prepare to look beyond science and policy </vt:lpstr>
      <vt:lpstr>Limits to science for policy</vt:lpstr>
      <vt:lpstr>Citizens want scientists intervening in policy debate</vt:lpstr>
      <vt:lpstr>Engagement with citizens</vt:lpstr>
      <vt:lpstr>Conclusions</vt:lpstr>
      <vt:lpstr>Thank you</vt:lpstr>
      <vt:lpstr>Keep in touch</vt:lpstr>
      <vt:lpstr>Reuse Guidelines </vt:lpstr>
      <vt:lpstr>JRC Resources</vt:lpstr>
      <vt:lpstr>Meeting in different places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Youssef Ramadan</dc:creator>
  <cp:lastModifiedBy>Caterina Tognoni</cp:lastModifiedBy>
  <cp:revision>11</cp:revision>
  <dcterms:created xsi:type="dcterms:W3CDTF">2021-06-29T08:45:31Z</dcterms:created>
  <dcterms:modified xsi:type="dcterms:W3CDTF">2021-10-19T07:15:03Z</dcterms:modified>
</cp:coreProperties>
</file>